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53.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83.xml" ContentType="application/vnd.openxmlformats-officedocument.presentationml.slide+xml"/>
  <Override PartName="/ppt/slides/slide82.xml" ContentType="application/vnd.openxmlformats-officedocument.presentationml.slide+xml"/>
  <Override PartName="/ppt/slides/slide81.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76.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9.xml" ContentType="application/vnd.openxmlformats-officedocument.presentationml.slide+xml"/>
  <Override PartName="/ppt/slides/slide68.xml" ContentType="application/vnd.openxmlformats-officedocument.presentationml.slide+xml"/>
  <Override PartName="/ppt/slides/slide67.xml" ContentType="application/vnd.openxmlformats-officedocument.presentationml.slide+xml"/>
  <Override PartName="/ppt/slides/slide66.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5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1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32.xml" ContentType="application/vnd.openxmlformats-officedocument.presentationml.slide+xml"/>
  <Override PartName="/ppt/slides/slide2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7.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commentAuthors.xml" ContentType="application/vnd.openxmlformats-officedocument.presentationml.commentAuthors+xml"/>
  <Override PartName="/ppt/diagrams/drawing2.xml" ContentType="application/vnd.ms-office.drawingml.diagramDrawing+xml"/>
  <Override PartName="/ppt/diagrams/layout1.xml" ContentType="application/vnd.openxmlformats-officedocument.drawingml.diagramLayout+xml"/>
  <Override PartName="/ppt/diagrams/quickStyle2.xml" ContentType="application/vnd.openxmlformats-officedocument.drawingml.diagramStyle+xml"/>
  <Override PartName="/ppt/theme/theme1.xml" ContentType="application/vnd.openxmlformats-officedocument.theme+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344" r:id="rId3"/>
    <p:sldId id="345" r:id="rId4"/>
    <p:sldId id="346" r:id="rId5"/>
    <p:sldId id="347" r:id="rId6"/>
    <p:sldId id="348" r:id="rId7"/>
    <p:sldId id="349" r:id="rId8"/>
    <p:sldId id="350" r:id="rId9"/>
    <p:sldId id="351" r:id="rId10"/>
    <p:sldId id="352" r:id="rId11"/>
    <p:sldId id="258" r:id="rId12"/>
    <p:sldId id="259"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96" r:id="rId32"/>
    <p:sldId id="280" r:id="rId33"/>
    <p:sldId id="281" r:id="rId34"/>
    <p:sldId id="282" r:id="rId35"/>
    <p:sldId id="283"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19" r:id="rId59"/>
    <p:sldId id="320" r:id="rId60"/>
    <p:sldId id="321" r:id="rId61"/>
    <p:sldId id="322" r:id="rId62"/>
    <p:sldId id="323" r:id="rId63"/>
    <p:sldId id="324" r:id="rId64"/>
    <p:sldId id="325" r:id="rId65"/>
    <p:sldId id="326" r:id="rId66"/>
    <p:sldId id="327" r:id="rId67"/>
    <p:sldId id="328" r:id="rId68"/>
    <p:sldId id="329" r:id="rId69"/>
    <p:sldId id="330" r:id="rId70"/>
    <p:sldId id="331" r:id="rId71"/>
    <p:sldId id="332" r:id="rId72"/>
    <p:sldId id="333" r:id="rId73"/>
    <p:sldId id="334" r:id="rId74"/>
    <p:sldId id="335" r:id="rId75"/>
    <p:sldId id="336" r:id="rId76"/>
    <p:sldId id="337" r:id="rId77"/>
    <p:sldId id="338" r:id="rId78"/>
    <p:sldId id="339" r:id="rId79"/>
    <p:sldId id="340" r:id="rId80"/>
    <p:sldId id="341" r:id="rId81"/>
    <p:sldId id="342" r:id="rId82"/>
    <p:sldId id="343" r:id="rId83"/>
    <p:sldId id="295" r:id="rId8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dil Safiye Soyseckin Ceylan" initials="ISSC" lastIdx="9" clrIdx="0">
    <p:extLst>
      <p:ext uri="{19B8F6BF-5375-455C-9EA6-DF929625EA0E}">
        <p15:presenceInfo xmlns:p15="http://schemas.microsoft.com/office/powerpoint/2012/main" userId="S::idil.ceylan@undp.org::5b07104c-74bf-41fe-a238-562dbc68f8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740628-6C09-4E89-9648-4B1F42EE9B6B}" v="11" dt="2020-09-25T15:49:46.7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8"/>
  </p:normalViewPr>
  <p:slideViewPr>
    <p:cSldViewPr snapToGrid="0" snapToObjects="1">
      <p:cViewPr varScale="1">
        <p:scale>
          <a:sx n="29" d="100"/>
          <a:sy n="29" d="100"/>
        </p:scale>
        <p:origin x="72" y="8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microsoft.com/office/2016/11/relationships/changesInfo" Target="changesInfos/changesInfo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commentAuthors" Target="commentAuthors.xml"/><Relationship Id="rId93"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9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9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customXml" Target="../customXml/item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dil Safiye Soyseckin Ceylan" userId="5b07104c-74bf-41fe-a238-562dbc68f827" providerId="ADAL" clId="{58740628-6C09-4E89-9648-4B1F42EE9B6B}"/>
    <pc:docChg chg="undo custSel modSld">
      <pc:chgData name="Idil Safiye Soyseckin Ceylan" userId="5b07104c-74bf-41fe-a238-562dbc68f827" providerId="ADAL" clId="{58740628-6C09-4E89-9648-4B1F42EE9B6B}" dt="2020-09-25T15:49:46.763" v="34"/>
      <pc:docMkLst>
        <pc:docMk/>
      </pc:docMkLst>
      <pc:sldChg chg="addCm modCm">
        <pc:chgData name="Idil Safiye Soyseckin Ceylan" userId="5b07104c-74bf-41fe-a238-562dbc68f827" providerId="ADAL" clId="{58740628-6C09-4E89-9648-4B1F42EE9B6B}" dt="2020-09-25T14:15:17.106" v="1"/>
        <pc:sldMkLst>
          <pc:docMk/>
          <pc:sldMk cId="3784966574" sldId="266"/>
        </pc:sldMkLst>
      </pc:sldChg>
      <pc:sldChg chg="addCm modCm">
        <pc:chgData name="Idil Safiye Soyseckin Ceylan" userId="5b07104c-74bf-41fe-a238-562dbc68f827" providerId="ADAL" clId="{58740628-6C09-4E89-9648-4B1F42EE9B6B}" dt="2020-09-25T14:16:00" v="3"/>
        <pc:sldMkLst>
          <pc:docMk/>
          <pc:sldMk cId="1611642900" sldId="267"/>
        </pc:sldMkLst>
      </pc:sldChg>
      <pc:sldChg chg="addCm modCm">
        <pc:chgData name="Idil Safiye Soyseckin Ceylan" userId="5b07104c-74bf-41fe-a238-562dbc68f827" providerId="ADAL" clId="{58740628-6C09-4E89-9648-4B1F42EE9B6B}" dt="2020-09-25T14:17:52.571" v="5"/>
        <pc:sldMkLst>
          <pc:docMk/>
          <pc:sldMk cId="1434425914" sldId="302"/>
        </pc:sldMkLst>
      </pc:sldChg>
      <pc:sldChg chg="modSp">
        <pc:chgData name="Idil Safiye Soyseckin Ceylan" userId="5b07104c-74bf-41fe-a238-562dbc68f827" providerId="ADAL" clId="{58740628-6C09-4E89-9648-4B1F42EE9B6B}" dt="2020-09-25T15:40:33.461" v="11" actId="20577"/>
        <pc:sldMkLst>
          <pc:docMk/>
          <pc:sldMk cId="2862306053" sldId="321"/>
        </pc:sldMkLst>
        <pc:spChg chg="mod">
          <ac:chgData name="Idil Safiye Soyseckin Ceylan" userId="5b07104c-74bf-41fe-a238-562dbc68f827" providerId="ADAL" clId="{58740628-6C09-4E89-9648-4B1F42EE9B6B}" dt="2020-09-25T15:40:14.915" v="7" actId="20577"/>
          <ac:spMkLst>
            <pc:docMk/>
            <pc:sldMk cId="2862306053" sldId="321"/>
            <ac:spMk id="2" creationId="{7B9867FA-75C4-AE45-9F7B-BC976170C03F}"/>
          </ac:spMkLst>
        </pc:spChg>
        <pc:spChg chg="mod">
          <ac:chgData name="Idil Safiye Soyseckin Ceylan" userId="5b07104c-74bf-41fe-a238-562dbc68f827" providerId="ADAL" clId="{58740628-6C09-4E89-9648-4B1F42EE9B6B}" dt="2020-09-25T15:40:33.461" v="11" actId="20577"/>
          <ac:spMkLst>
            <pc:docMk/>
            <pc:sldMk cId="2862306053" sldId="321"/>
            <ac:spMk id="3" creationId="{08F5F4CB-9AD0-E846-A191-D46D6B0FA016}"/>
          </ac:spMkLst>
        </pc:spChg>
      </pc:sldChg>
      <pc:sldChg chg="modSp">
        <pc:chgData name="Idil Safiye Soyseckin Ceylan" userId="5b07104c-74bf-41fe-a238-562dbc68f827" providerId="ADAL" clId="{58740628-6C09-4E89-9648-4B1F42EE9B6B}" dt="2020-09-25T15:40:57.958" v="15" actId="20577"/>
        <pc:sldMkLst>
          <pc:docMk/>
          <pc:sldMk cId="3426423269" sldId="322"/>
        </pc:sldMkLst>
        <pc:spChg chg="mod">
          <ac:chgData name="Idil Safiye Soyseckin Ceylan" userId="5b07104c-74bf-41fe-a238-562dbc68f827" providerId="ADAL" clId="{58740628-6C09-4E89-9648-4B1F42EE9B6B}" dt="2020-09-25T15:40:57.958" v="15" actId="20577"/>
          <ac:spMkLst>
            <pc:docMk/>
            <pc:sldMk cId="3426423269" sldId="322"/>
            <ac:spMk id="3" creationId="{08F5F4CB-9AD0-E846-A191-D46D6B0FA016}"/>
          </ac:spMkLst>
        </pc:spChg>
      </pc:sldChg>
      <pc:sldChg chg="modSp">
        <pc:chgData name="Idil Safiye Soyseckin Ceylan" userId="5b07104c-74bf-41fe-a238-562dbc68f827" providerId="ADAL" clId="{58740628-6C09-4E89-9648-4B1F42EE9B6B}" dt="2020-09-25T15:41:21.143" v="17" actId="20577"/>
        <pc:sldMkLst>
          <pc:docMk/>
          <pc:sldMk cId="990179210" sldId="323"/>
        </pc:sldMkLst>
        <pc:spChg chg="mod">
          <ac:chgData name="Idil Safiye Soyseckin Ceylan" userId="5b07104c-74bf-41fe-a238-562dbc68f827" providerId="ADAL" clId="{58740628-6C09-4E89-9648-4B1F42EE9B6B}" dt="2020-09-25T15:41:21.143" v="17" actId="20577"/>
          <ac:spMkLst>
            <pc:docMk/>
            <pc:sldMk cId="990179210" sldId="323"/>
            <ac:spMk id="3" creationId="{08F5F4CB-9AD0-E846-A191-D46D6B0FA016}"/>
          </ac:spMkLst>
        </pc:spChg>
      </pc:sldChg>
      <pc:sldChg chg="modSp addCm modCm">
        <pc:chgData name="Idil Safiye Soyseckin Ceylan" userId="5b07104c-74bf-41fe-a238-562dbc68f827" providerId="ADAL" clId="{58740628-6C09-4E89-9648-4B1F42EE9B6B}" dt="2020-09-25T15:44:24.425" v="21"/>
        <pc:sldMkLst>
          <pc:docMk/>
          <pc:sldMk cId="2603135236" sldId="329"/>
        </pc:sldMkLst>
        <pc:spChg chg="mod">
          <ac:chgData name="Idil Safiye Soyseckin Ceylan" userId="5b07104c-74bf-41fe-a238-562dbc68f827" providerId="ADAL" clId="{58740628-6C09-4E89-9648-4B1F42EE9B6B}" dt="2020-09-25T15:43:19.441" v="18" actId="20577"/>
          <ac:spMkLst>
            <pc:docMk/>
            <pc:sldMk cId="2603135236" sldId="329"/>
            <ac:spMk id="3" creationId="{08F5F4CB-9AD0-E846-A191-D46D6B0FA016}"/>
          </ac:spMkLst>
        </pc:spChg>
      </pc:sldChg>
      <pc:sldChg chg="modSp addCm modCm">
        <pc:chgData name="Idil Safiye Soyseckin Ceylan" userId="5b07104c-74bf-41fe-a238-562dbc68f827" providerId="ADAL" clId="{58740628-6C09-4E89-9648-4B1F42EE9B6B}" dt="2020-09-25T15:45:44.713" v="24" actId="20577"/>
        <pc:sldMkLst>
          <pc:docMk/>
          <pc:sldMk cId="467142291" sldId="330"/>
        </pc:sldMkLst>
        <pc:graphicFrameChg chg="modGraphic">
          <ac:chgData name="Idil Safiye Soyseckin Ceylan" userId="5b07104c-74bf-41fe-a238-562dbc68f827" providerId="ADAL" clId="{58740628-6C09-4E89-9648-4B1F42EE9B6B}" dt="2020-09-25T15:45:44.713" v="24" actId="20577"/>
          <ac:graphicFrameMkLst>
            <pc:docMk/>
            <pc:sldMk cId="467142291" sldId="330"/>
            <ac:graphicFrameMk id="6" creationId="{00000000-0000-0000-0000-000000000000}"/>
          </ac:graphicFrameMkLst>
        </pc:graphicFrameChg>
      </pc:sldChg>
      <pc:sldChg chg="modSp addCm modCm">
        <pc:chgData name="Idil Safiye Soyseckin Ceylan" userId="5b07104c-74bf-41fe-a238-562dbc68f827" providerId="ADAL" clId="{58740628-6C09-4E89-9648-4B1F42EE9B6B}" dt="2020-09-25T15:46:51.426" v="28"/>
        <pc:sldMkLst>
          <pc:docMk/>
          <pc:sldMk cId="505904406" sldId="331"/>
        </pc:sldMkLst>
        <pc:spChg chg="mod">
          <ac:chgData name="Idil Safiye Soyseckin Ceylan" userId="5b07104c-74bf-41fe-a238-562dbc68f827" providerId="ADAL" clId="{58740628-6C09-4E89-9648-4B1F42EE9B6B}" dt="2020-09-25T15:46:00.630" v="25" actId="20577"/>
          <ac:spMkLst>
            <pc:docMk/>
            <pc:sldMk cId="505904406" sldId="331"/>
            <ac:spMk id="3" creationId="{08F5F4CB-9AD0-E846-A191-D46D6B0FA016}"/>
          </ac:spMkLst>
        </pc:spChg>
      </pc:sldChg>
      <pc:sldChg chg="addCm modCm">
        <pc:chgData name="Idil Safiye Soyseckin Ceylan" userId="5b07104c-74bf-41fe-a238-562dbc68f827" providerId="ADAL" clId="{58740628-6C09-4E89-9648-4B1F42EE9B6B}" dt="2020-09-25T15:47:50.032" v="30"/>
        <pc:sldMkLst>
          <pc:docMk/>
          <pc:sldMk cId="3470196605" sldId="332"/>
        </pc:sldMkLst>
      </pc:sldChg>
      <pc:sldChg chg="addCm modCm">
        <pc:chgData name="Idil Safiye Soyseckin Ceylan" userId="5b07104c-74bf-41fe-a238-562dbc68f827" providerId="ADAL" clId="{58740628-6C09-4E89-9648-4B1F42EE9B6B}" dt="2020-09-25T15:48:45.126" v="32"/>
        <pc:sldMkLst>
          <pc:docMk/>
          <pc:sldMk cId="267407839" sldId="333"/>
        </pc:sldMkLst>
      </pc:sldChg>
      <pc:sldChg chg="addCm modCm">
        <pc:chgData name="Idil Safiye Soyseckin Ceylan" userId="5b07104c-74bf-41fe-a238-562dbc68f827" providerId="ADAL" clId="{58740628-6C09-4E89-9648-4B1F42EE9B6B}" dt="2020-09-25T15:49:46.763" v="34"/>
        <pc:sldMkLst>
          <pc:docMk/>
          <pc:sldMk cId="2865225936" sldId="33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742DC9-418D-45F9-B65E-7D123BDCFBC6}" type="doc">
      <dgm:prSet loTypeId="urn:microsoft.com/office/officeart/2008/layout/VerticalCurvedList" loCatId="list" qsTypeId="urn:microsoft.com/office/officeart/2005/8/quickstyle/simple5" qsCatId="simple" csTypeId="urn:microsoft.com/office/officeart/2005/8/colors/colorful5" csCatId="colorful" phldr="1"/>
      <dgm:spPr/>
      <dgm:t>
        <a:bodyPr/>
        <a:lstStyle/>
        <a:p>
          <a:endParaRPr lang="en-US"/>
        </a:p>
      </dgm:t>
    </dgm:pt>
    <dgm:pt modelId="{C67F11F7-646C-4039-97A8-FC84D1B2661E}">
      <dgm:prSet phldrT="[Text]"/>
      <dgm:spPr/>
      <dgm:t>
        <a:bodyPr/>
        <a:lstStyle/>
        <a:p>
          <a:r>
            <a:rPr lang="en-US" dirty="0" err="1"/>
            <a:t>Farkındalık</a:t>
          </a:r>
          <a:r>
            <a:rPr lang="en-US" dirty="0"/>
            <a:t> </a:t>
          </a:r>
          <a:r>
            <a:rPr lang="en-US" dirty="0" err="1"/>
            <a:t>oluşturma</a:t>
          </a:r>
          <a:r>
            <a:rPr lang="en-US" dirty="0"/>
            <a:t> </a:t>
          </a:r>
          <a:r>
            <a:rPr lang="en-US" dirty="0" err="1"/>
            <a:t>faaliyetleri</a:t>
          </a:r>
          <a:r>
            <a:rPr lang="en-US" dirty="0"/>
            <a:t> </a:t>
          </a:r>
        </a:p>
      </dgm:t>
    </dgm:pt>
    <dgm:pt modelId="{37913D14-44A7-4AE7-85E4-F5ECA3DA18F8}" type="parTrans" cxnId="{BCAF3D7B-C2DF-4B7C-9DA5-ECA3CC3DE04C}">
      <dgm:prSet/>
      <dgm:spPr/>
      <dgm:t>
        <a:bodyPr/>
        <a:lstStyle/>
        <a:p>
          <a:endParaRPr lang="en-US"/>
        </a:p>
      </dgm:t>
    </dgm:pt>
    <dgm:pt modelId="{3B4F659C-F310-4398-BFFE-27A9B834A8EF}" type="sibTrans" cxnId="{BCAF3D7B-C2DF-4B7C-9DA5-ECA3CC3DE04C}">
      <dgm:prSet/>
      <dgm:spPr/>
      <dgm:t>
        <a:bodyPr/>
        <a:lstStyle/>
        <a:p>
          <a:endParaRPr lang="en-US"/>
        </a:p>
      </dgm:t>
    </dgm:pt>
    <dgm:pt modelId="{86AE4DDD-1019-4A8E-B249-F5ECCC74B43C}">
      <dgm:prSet phldrT="[Text]"/>
      <dgm:spPr/>
      <dgm:t>
        <a:bodyPr/>
        <a:lstStyle/>
        <a:p>
          <a:r>
            <a:rPr lang="en-US" dirty="0" err="1"/>
            <a:t>Eğitim</a:t>
          </a:r>
          <a:r>
            <a:rPr lang="en-US" dirty="0"/>
            <a:t> </a:t>
          </a:r>
          <a:r>
            <a:rPr lang="en-US" dirty="0" err="1"/>
            <a:t>ve</a:t>
          </a:r>
          <a:r>
            <a:rPr lang="en-US" dirty="0"/>
            <a:t> </a:t>
          </a:r>
          <a:r>
            <a:rPr lang="en-US" dirty="0" err="1"/>
            <a:t>Eğitimci</a:t>
          </a:r>
          <a:r>
            <a:rPr lang="en-US" dirty="0"/>
            <a:t> </a:t>
          </a:r>
          <a:r>
            <a:rPr lang="en-US" dirty="0" err="1"/>
            <a:t>Eğitimleri</a:t>
          </a:r>
          <a:endParaRPr lang="en-US" dirty="0"/>
        </a:p>
      </dgm:t>
    </dgm:pt>
    <dgm:pt modelId="{FD2EECE6-A6F4-4D87-A14D-1C2F1C7E3011}" type="parTrans" cxnId="{0F3591FC-B4B6-4809-8951-7C88E2B91B1F}">
      <dgm:prSet/>
      <dgm:spPr/>
      <dgm:t>
        <a:bodyPr/>
        <a:lstStyle/>
        <a:p>
          <a:endParaRPr lang="en-US"/>
        </a:p>
      </dgm:t>
    </dgm:pt>
    <dgm:pt modelId="{1C56B948-8BCF-4B7A-A300-92B6B5DEF7CB}" type="sibTrans" cxnId="{0F3591FC-B4B6-4809-8951-7C88E2B91B1F}">
      <dgm:prSet/>
      <dgm:spPr/>
      <dgm:t>
        <a:bodyPr/>
        <a:lstStyle/>
        <a:p>
          <a:endParaRPr lang="en-US"/>
        </a:p>
      </dgm:t>
    </dgm:pt>
    <dgm:pt modelId="{B01C845D-4A2B-44C9-97B4-E78BC3B5994E}">
      <dgm:prSet phldrT="[Text]"/>
      <dgm:spPr/>
      <dgm:t>
        <a:bodyPr/>
        <a:lstStyle/>
        <a:p>
          <a:r>
            <a:rPr lang="en-US" dirty="0" err="1"/>
            <a:t>Anketler</a:t>
          </a:r>
          <a:r>
            <a:rPr lang="en-US" dirty="0"/>
            <a:t> </a:t>
          </a:r>
          <a:r>
            <a:rPr lang="en-US" dirty="0" err="1"/>
            <a:t>ve</a:t>
          </a:r>
          <a:r>
            <a:rPr lang="en-US" dirty="0"/>
            <a:t> Final </a:t>
          </a:r>
          <a:r>
            <a:rPr lang="en-US" dirty="0" err="1"/>
            <a:t>Raporu</a:t>
          </a:r>
          <a:endParaRPr lang="en-US" dirty="0"/>
        </a:p>
      </dgm:t>
    </dgm:pt>
    <dgm:pt modelId="{749BFF52-4E81-424B-8B4F-F1DC262559FD}" type="parTrans" cxnId="{46B3FD88-14A0-4932-8B9D-3BB8F7DF2F6E}">
      <dgm:prSet/>
      <dgm:spPr/>
      <dgm:t>
        <a:bodyPr/>
        <a:lstStyle/>
        <a:p>
          <a:endParaRPr lang="en-US"/>
        </a:p>
      </dgm:t>
    </dgm:pt>
    <dgm:pt modelId="{76E2FDD2-00CB-4345-A78D-B238902EB7BA}" type="sibTrans" cxnId="{46B3FD88-14A0-4932-8B9D-3BB8F7DF2F6E}">
      <dgm:prSet/>
      <dgm:spPr/>
      <dgm:t>
        <a:bodyPr/>
        <a:lstStyle/>
        <a:p>
          <a:endParaRPr lang="en-US"/>
        </a:p>
      </dgm:t>
    </dgm:pt>
    <dgm:pt modelId="{B74567C1-2690-4EA2-9888-8B9DD0EE77B8}" type="pres">
      <dgm:prSet presAssocID="{5C742DC9-418D-45F9-B65E-7D123BDCFBC6}" presName="Name0" presStyleCnt="0">
        <dgm:presLayoutVars>
          <dgm:chMax val="7"/>
          <dgm:chPref val="7"/>
          <dgm:dir/>
        </dgm:presLayoutVars>
      </dgm:prSet>
      <dgm:spPr/>
      <dgm:t>
        <a:bodyPr/>
        <a:lstStyle/>
        <a:p>
          <a:endParaRPr lang="en-US"/>
        </a:p>
      </dgm:t>
    </dgm:pt>
    <dgm:pt modelId="{0B9F8A7E-BE64-4C52-AA0A-A2C4581471D1}" type="pres">
      <dgm:prSet presAssocID="{5C742DC9-418D-45F9-B65E-7D123BDCFBC6}" presName="Name1" presStyleCnt="0"/>
      <dgm:spPr/>
    </dgm:pt>
    <dgm:pt modelId="{1E367FC7-809B-4CBD-83DE-FE1824376AEF}" type="pres">
      <dgm:prSet presAssocID="{5C742DC9-418D-45F9-B65E-7D123BDCFBC6}" presName="cycle" presStyleCnt="0"/>
      <dgm:spPr/>
    </dgm:pt>
    <dgm:pt modelId="{A77F5A27-3685-4A7F-8E58-73F28AD14EBA}" type="pres">
      <dgm:prSet presAssocID="{5C742DC9-418D-45F9-B65E-7D123BDCFBC6}" presName="srcNode" presStyleLbl="node1" presStyleIdx="0" presStyleCnt="3"/>
      <dgm:spPr/>
    </dgm:pt>
    <dgm:pt modelId="{D445468D-61C1-46E7-8F82-DD51D1B00D56}" type="pres">
      <dgm:prSet presAssocID="{5C742DC9-418D-45F9-B65E-7D123BDCFBC6}" presName="conn" presStyleLbl="parChTrans1D2" presStyleIdx="0" presStyleCnt="1"/>
      <dgm:spPr/>
      <dgm:t>
        <a:bodyPr/>
        <a:lstStyle/>
        <a:p>
          <a:endParaRPr lang="en-US"/>
        </a:p>
      </dgm:t>
    </dgm:pt>
    <dgm:pt modelId="{BC7A45F5-7721-408A-9F15-377C4C1AC5B7}" type="pres">
      <dgm:prSet presAssocID="{5C742DC9-418D-45F9-B65E-7D123BDCFBC6}" presName="extraNode" presStyleLbl="node1" presStyleIdx="0" presStyleCnt="3"/>
      <dgm:spPr/>
    </dgm:pt>
    <dgm:pt modelId="{19060FB6-5BEF-4842-A272-0BB0FC21FF77}" type="pres">
      <dgm:prSet presAssocID="{5C742DC9-418D-45F9-B65E-7D123BDCFBC6}" presName="dstNode" presStyleLbl="node1" presStyleIdx="0" presStyleCnt="3"/>
      <dgm:spPr/>
    </dgm:pt>
    <dgm:pt modelId="{37248348-CDD7-4EAB-9B79-9A7EFE4BD838}" type="pres">
      <dgm:prSet presAssocID="{C67F11F7-646C-4039-97A8-FC84D1B2661E}" presName="text_1" presStyleLbl="node1" presStyleIdx="0" presStyleCnt="3">
        <dgm:presLayoutVars>
          <dgm:bulletEnabled val="1"/>
        </dgm:presLayoutVars>
      </dgm:prSet>
      <dgm:spPr/>
      <dgm:t>
        <a:bodyPr/>
        <a:lstStyle/>
        <a:p>
          <a:endParaRPr lang="en-US"/>
        </a:p>
      </dgm:t>
    </dgm:pt>
    <dgm:pt modelId="{968B021C-A2D2-4B79-9B80-74172D83D462}" type="pres">
      <dgm:prSet presAssocID="{C67F11F7-646C-4039-97A8-FC84D1B2661E}" presName="accent_1" presStyleCnt="0"/>
      <dgm:spPr/>
    </dgm:pt>
    <dgm:pt modelId="{0BBBFEC7-F2D2-442F-AD7C-6DE720A19B4F}" type="pres">
      <dgm:prSet presAssocID="{C67F11F7-646C-4039-97A8-FC84D1B2661E}" presName="accentRepeatNode" presStyleLbl="solidFgAcc1" presStyleIdx="0" presStyleCnt="3"/>
      <dgm:spPr/>
    </dgm:pt>
    <dgm:pt modelId="{8A1FCC5E-7C8E-4640-B158-25BA22A2B43F}" type="pres">
      <dgm:prSet presAssocID="{86AE4DDD-1019-4A8E-B249-F5ECCC74B43C}" presName="text_2" presStyleLbl="node1" presStyleIdx="1" presStyleCnt="3">
        <dgm:presLayoutVars>
          <dgm:bulletEnabled val="1"/>
        </dgm:presLayoutVars>
      </dgm:prSet>
      <dgm:spPr/>
      <dgm:t>
        <a:bodyPr/>
        <a:lstStyle/>
        <a:p>
          <a:endParaRPr lang="en-US"/>
        </a:p>
      </dgm:t>
    </dgm:pt>
    <dgm:pt modelId="{5F862321-D6D2-4F45-8F9C-C9EE563BD7A0}" type="pres">
      <dgm:prSet presAssocID="{86AE4DDD-1019-4A8E-B249-F5ECCC74B43C}" presName="accent_2" presStyleCnt="0"/>
      <dgm:spPr/>
    </dgm:pt>
    <dgm:pt modelId="{59B5B4ED-53D4-410E-9928-DD4132418F27}" type="pres">
      <dgm:prSet presAssocID="{86AE4DDD-1019-4A8E-B249-F5ECCC74B43C}" presName="accentRepeatNode" presStyleLbl="solidFgAcc1" presStyleIdx="1" presStyleCnt="3"/>
      <dgm:spPr/>
    </dgm:pt>
    <dgm:pt modelId="{4C4DCEAE-E55B-4C71-87F4-13F595860A11}" type="pres">
      <dgm:prSet presAssocID="{B01C845D-4A2B-44C9-97B4-E78BC3B5994E}" presName="text_3" presStyleLbl="node1" presStyleIdx="2" presStyleCnt="3">
        <dgm:presLayoutVars>
          <dgm:bulletEnabled val="1"/>
        </dgm:presLayoutVars>
      </dgm:prSet>
      <dgm:spPr/>
      <dgm:t>
        <a:bodyPr/>
        <a:lstStyle/>
        <a:p>
          <a:endParaRPr lang="en-US"/>
        </a:p>
      </dgm:t>
    </dgm:pt>
    <dgm:pt modelId="{9C97B6C2-C343-449A-8BFA-083020627EDA}" type="pres">
      <dgm:prSet presAssocID="{B01C845D-4A2B-44C9-97B4-E78BC3B5994E}" presName="accent_3" presStyleCnt="0"/>
      <dgm:spPr/>
    </dgm:pt>
    <dgm:pt modelId="{6982838F-4071-4EA5-A40A-1309D71B1F2C}" type="pres">
      <dgm:prSet presAssocID="{B01C845D-4A2B-44C9-97B4-E78BC3B5994E}" presName="accentRepeatNode" presStyleLbl="solidFgAcc1" presStyleIdx="2" presStyleCnt="3"/>
      <dgm:spPr/>
    </dgm:pt>
  </dgm:ptLst>
  <dgm:cxnLst>
    <dgm:cxn modelId="{BBBC40B8-35F3-4BFC-9B27-3B0CCB321C25}" type="presOf" srcId="{5C742DC9-418D-45F9-B65E-7D123BDCFBC6}" destId="{B74567C1-2690-4EA2-9888-8B9DD0EE77B8}" srcOrd="0" destOrd="0" presId="urn:microsoft.com/office/officeart/2008/layout/VerticalCurvedList"/>
    <dgm:cxn modelId="{46B3FD88-14A0-4932-8B9D-3BB8F7DF2F6E}" srcId="{5C742DC9-418D-45F9-B65E-7D123BDCFBC6}" destId="{B01C845D-4A2B-44C9-97B4-E78BC3B5994E}" srcOrd="2" destOrd="0" parTransId="{749BFF52-4E81-424B-8B4F-F1DC262559FD}" sibTransId="{76E2FDD2-00CB-4345-A78D-B238902EB7BA}"/>
    <dgm:cxn modelId="{D6F4A172-F56B-4F70-964E-B36B7168FA3A}" type="presOf" srcId="{B01C845D-4A2B-44C9-97B4-E78BC3B5994E}" destId="{4C4DCEAE-E55B-4C71-87F4-13F595860A11}" srcOrd="0" destOrd="0" presId="urn:microsoft.com/office/officeart/2008/layout/VerticalCurvedList"/>
    <dgm:cxn modelId="{F5D1DD44-DEAD-459C-B867-708AE9C115CD}" type="presOf" srcId="{C67F11F7-646C-4039-97A8-FC84D1B2661E}" destId="{37248348-CDD7-4EAB-9B79-9A7EFE4BD838}" srcOrd="0" destOrd="0" presId="urn:microsoft.com/office/officeart/2008/layout/VerticalCurvedList"/>
    <dgm:cxn modelId="{0F3591FC-B4B6-4809-8951-7C88E2B91B1F}" srcId="{5C742DC9-418D-45F9-B65E-7D123BDCFBC6}" destId="{86AE4DDD-1019-4A8E-B249-F5ECCC74B43C}" srcOrd="1" destOrd="0" parTransId="{FD2EECE6-A6F4-4D87-A14D-1C2F1C7E3011}" sibTransId="{1C56B948-8BCF-4B7A-A300-92B6B5DEF7CB}"/>
    <dgm:cxn modelId="{C7417C57-824E-4536-A2A7-A7C0352896E6}" type="presOf" srcId="{3B4F659C-F310-4398-BFFE-27A9B834A8EF}" destId="{D445468D-61C1-46E7-8F82-DD51D1B00D56}" srcOrd="0" destOrd="0" presId="urn:microsoft.com/office/officeart/2008/layout/VerticalCurvedList"/>
    <dgm:cxn modelId="{EE0C55BE-54F4-49B2-B478-9D0F6EF125C9}" type="presOf" srcId="{86AE4DDD-1019-4A8E-B249-F5ECCC74B43C}" destId="{8A1FCC5E-7C8E-4640-B158-25BA22A2B43F}" srcOrd="0" destOrd="0" presId="urn:microsoft.com/office/officeart/2008/layout/VerticalCurvedList"/>
    <dgm:cxn modelId="{BCAF3D7B-C2DF-4B7C-9DA5-ECA3CC3DE04C}" srcId="{5C742DC9-418D-45F9-B65E-7D123BDCFBC6}" destId="{C67F11F7-646C-4039-97A8-FC84D1B2661E}" srcOrd="0" destOrd="0" parTransId="{37913D14-44A7-4AE7-85E4-F5ECA3DA18F8}" sibTransId="{3B4F659C-F310-4398-BFFE-27A9B834A8EF}"/>
    <dgm:cxn modelId="{483C92E6-1A0F-450A-B298-57F1374DBE89}" type="presParOf" srcId="{B74567C1-2690-4EA2-9888-8B9DD0EE77B8}" destId="{0B9F8A7E-BE64-4C52-AA0A-A2C4581471D1}" srcOrd="0" destOrd="0" presId="urn:microsoft.com/office/officeart/2008/layout/VerticalCurvedList"/>
    <dgm:cxn modelId="{9C415A05-A006-4267-BA5D-74B1B65AA5C6}" type="presParOf" srcId="{0B9F8A7E-BE64-4C52-AA0A-A2C4581471D1}" destId="{1E367FC7-809B-4CBD-83DE-FE1824376AEF}" srcOrd="0" destOrd="0" presId="urn:microsoft.com/office/officeart/2008/layout/VerticalCurvedList"/>
    <dgm:cxn modelId="{B9B22789-67BE-485C-AB75-0F31878FB21C}" type="presParOf" srcId="{1E367FC7-809B-4CBD-83DE-FE1824376AEF}" destId="{A77F5A27-3685-4A7F-8E58-73F28AD14EBA}" srcOrd="0" destOrd="0" presId="urn:microsoft.com/office/officeart/2008/layout/VerticalCurvedList"/>
    <dgm:cxn modelId="{2E2E2D12-BB21-47B5-8A2E-7360E43F8C5D}" type="presParOf" srcId="{1E367FC7-809B-4CBD-83DE-FE1824376AEF}" destId="{D445468D-61C1-46E7-8F82-DD51D1B00D56}" srcOrd="1" destOrd="0" presId="urn:microsoft.com/office/officeart/2008/layout/VerticalCurvedList"/>
    <dgm:cxn modelId="{CC7AA53B-1465-49A3-A1B1-F9847353A047}" type="presParOf" srcId="{1E367FC7-809B-4CBD-83DE-FE1824376AEF}" destId="{BC7A45F5-7721-408A-9F15-377C4C1AC5B7}" srcOrd="2" destOrd="0" presId="urn:microsoft.com/office/officeart/2008/layout/VerticalCurvedList"/>
    <dgm:cxn modelId="{686AF3A9-6543-43BB-94CA-ADCFB1E20FD3}" type="presParOf" srcId="{1E367FC7-809B-4CBD-83DE-FE1824376AEF}" destId="{19060FB6-5BEF-4842-A272-0BB0FC21FF77}" srcOrd="3" destOrd="0" presId="urn:microsoft.com/office/officeart/2008/layout/VerticalCurvedList"/>
    <dgm:cxn modelId="{317EC8B9-8A1A-476F-B9CB-85DFC0370598}" type="presParOf" srcId="{0B9F8A7E-BE64-4C52-AA0A-A2C4581471D1}" destId="{37248348-CDD7-4EAB-9B79-9A7EFE4BD838}" srcOrd="1" destOrd="0" presId="urn:microsoft.com/office/officeart/2008/layout/VerticalCurvedList"/>
    <dgm:cxn modelId="{A5528A30-D03C-4BB0-8A35-7D5754FC54B5}" type="presParOf" srcId="{0B9F8A7E-BE64-4C52-AA0A-A2C4581471D1}" destId="{968B021C-A2D2-4B79-9B80-74172D83D462}" srcOrd="2" destOrd="0" presId="urn:microsoft.com/office/officeart/2008/layout/VerticalCurvedList"/>
    <dgm:cxn modelId="{75A63F95-C67E-4140-B061-A2BB938272FA}" type="presParOf" srcId="{968B021C-A2D2-4B79-9B80-74172D83D462}" destId="{0BBBFEC7-F2D2-442F-AD7C-6DE720A19B4F}" srcOrd="0" destOrd="0" presId="urn:microsoft.com/office/officeart/2008/layout/VerticalCurvedList"/>
    <dgm:cxn modelId="{E65AEB45-FE42-4C75-A1F7-539BDD92960D}" type="presParOf" srcId="{0B9F8A7E-BE64-4C52-AA0A-A2C4581471D1}" destId="{8A1FCC5E-7C8E-4640-B158-25BA22A2B43F}" srcOrd="3" destOrd="0" presId="urn:microsoft.com/office/officeart/2008/layout/VerticalCurvedList"/>
    <dgm:cxn modelId="{1FC3817E-3912-4E0E-B1BE-B89F1E3B4824}" type="presParOf" srcId="{0B9F8A7E-BE64-4C52-AA0A-A2C4581471D1}" destId="{5F862321-D6D2-4F45-8F9C-C9EE563BD7A0}" srcOrd="4" destOrd="0" presId="urn:microsoft.com/office/officeart/2008/layout/VerticalCurvedList"/>
    <dgm:cxn modelId="{256833C7-6786-4B72-BB94-B1847DF2E31F}" type="presParOf" srcId="{5F862321-D6D2-4F45-8F9C-C9EE563BD7A0}" destId="{59B5B4ED-53D4-410E-9928-DD4132418F27}" srcOrd="0" destOrd="0" presId="urn:microsoft.com/office/officeart/2008/layout/VerticalCurvedList"/>
    <dgm:cxn modelId="{1F42FA5E-ABED-4CAC-BA6D-FF18CAD90A2E}" type="presParOf" srcId="{0B9F8A7E-BE64-4C52-AA0A-A2C4581471D1}" destId="{4C4DCEAE-E55B-4C71-87F4-13F595860A11}" srcOrd="5" destOrd="0" presId="urn:microsoft.com/office/officeart/2008/layout/VerticalCurvedList"/>
    <dgm:cxn modelId="{8D01A805-9DEA-4513-91B7-DB7F326C49D8}" type="presParOf" srcId="{0B9F8A7E-BE64-4C52-AA0A-A2C4581471D1}" destId="{9C97B6C2-C343-449A-8BFA-083020627EDA}" srcOrd="6" destOrd="0" presId="urn:microsoft.com/office/officeart/2008/layout/VerticalCurvedList"/>
    <dgm:cxn modelId="{264417A0-B3B7-4ED3-AF09-536383D583A2}" type="presParOf" srcId="{9C97B6C2-C343-449A-8BFA-083020627EDA}" destId="{6982838F-4071-4EA5-A40A-1309D71B1F2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32D396-111D-43C5-9E27-512EF9337A62}"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tr-TR"/>
        </a:p>
      </dgm:t>
    </dgm:pt>
    <dgm:pt modelId="{79116399-B581-41A8-9ED3-EAB0B2846A63}">
      <dgm:prSet phldrT="[Text]" custT="1"/>
      <dgm:spPr>
        <a:xfrm>
          <a:off x="38462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E577490-4455-4757-918D-FD21069BACC1}" type="par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91B46991-9610-42C4-832A-780E4A1BA25A}" type="sibTrans" cxnId="{19A1BC65-7DBB-42E8-B201-7ED8CCA205E4}">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F2D94CDC-C749-4A54-926F-5B271522E6BC}">
      <dgm:prSet phldrT="[Text]" custT="1"/>
      <dgm:spPr>
        <a:xfrm>
          <a:off x="2798050"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3B4B03EC-5A07-4292-9D26-705ED25C1666}" type="par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4BA8C0C-DFD6-439F-BE04-926276468CD0}" type="sibTrans" cxnId="{F984C77E-AD34-4CA7-8F8C-CF34A1D39B52}">
      <dgm:prSet/>
      <dgm:spPr/>
      <dgm:t>
        <a:bodyPr/>
        <a:lstStyle/>
        <a:p>
          <a:endParaRPr lang="tr-TR" sz="2400" b="0">
            <a:solidFill>
              <a:schemeClr val="bg1"/>
            </a:solidFill>
            <a:effectLst>
              <a:outerShdw blurRad="38100" dist="38100" dir="2700000" algn="tl">
                <a:srgbClr val="000000">
                  <a:alpha val="43137"/>
                </a:srgbClr>
              </a:outerShdw>
            </a:effectLst>
            <a:latin typeface="Segoe UI" panose="020B0502040204020203" pitchFamily="34" charset="0"/>
            <a:cs typeface="Segoe UI" panose="020B0502040204020203" pitchFamily="34" charset="0"/>
          </a:endParaRPr>
        </a:p>
      </dgm:t>
    </dgm:pt>
    <dgm:pt modelId="{BE76E6D3-5BA4-4856-ACB8-4282D6717F23}">
      <dgm:prSet phldrT="[Text]" custT="1"/>
      <dgm:spPr>
        <a:xfrm>
          <a:off x="1591337"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1BC87562-F4F7-4955-9FF3-31720D535491}" type="par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A594407-5EB9-4791-BAC2-48433E2D7470}" type="sibTrans" cxnId="{A953BC81-AD30-417A-9F3D-F21FA80DECCE}">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C71C7CF4-C8E5-407E-AB2E-B07998E67E29}">
      <dgm:prSet phldrT="[Text]" custT="1"/>
      <dgm:spPr>
        <a:xfrm>
          <a:off x="4004763" y="267"/>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7D577235-B194-431B-BC09-1A620C260718}" type="par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558C769C-BDB5-4AF7-9C68-D00E8487FDC4}" type="sibTrans" cxnId="{B9645BBF-8A38-480C-A1BF-D6FF214DC13A}">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768B3CFA-CA45-48D3-BE26-CAEA47F5D0DC}">
      <dgm:prSet phldrT="[Text]" custT="1"/>
      <dgm:spPr>
        <a:xfrm>
          <a:off x="38462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4A57C0ED-90FE-4CC1-96A1-3BCF30CC0248}" type="par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EC76FE6C-AC33-4544-B40B-040B2869F842}" type="sibTrans" cxnId="{6EC77494-B583-458B-8332-776AA1B28BA6}">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F724EFF-5FE7-4DB0-9702-1E8DDE14281A}">
      <dgm:prSet phldrT="[Text]" custT="1"/>
      <dgm:spPr>
        <a:xfrm>
          <a:off x="2798050"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558A498D-6AFE-409A-B525-A18F19C06982}" type="par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4590EC5F-D88A-4AE9-BD1D-4AD7CDE5EEDD}" type="sibTrans" cxnId="{E2A7ECD5-A3AB-41CF-85F4-E3BAA5A6E7D2}">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A65A0BEA-76DE-4C24-9335-A0AA333F49EB}">
      <dgm:prSet phldrT="[Text]" custT="1"/>
      <dgm:spPr>
        <a:xfrm>
          <a:off x="4004763"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64ED42CC-8E95-446E-88D3-FC424B055178}" type="par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64A1A504-67A5-43D9-82C2-CAE8EFB121D7}" type="sibTrans" cxnId="{E3E4FD8E-0ACF-49C3-A0EA-41AC5D70880B}">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8EAA9E33-7CCE-4539-87E5-1ADA120435B6}">
      <dgm:prSet phldrT="[Text]" custT="1"/>
      <dgm:spPr>
        <a:xfrm>
          <a:off x="1591337" y="768176"/>
          <a:ext cx="1097012" cy="658207"/>
        </a:xfrm>
      </dgm:spPr>
      <dgm:t>
        <a:bodyPr/>
        <a:lstStyle/>
        <a:p>
          <a:pPr>
            <a:buNone/>
          </a:pPr>
          <a:r>
            <a:rPr lang="en-GB" sz="2400" b="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gm:t>
    </dgm:pt>
    <dgm:pt modelId="{B810C3D9-80A7-4545-8516-DC937F181806}" type="par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3E64BB96-94B0-4EC8-83CE-7C14824D5140}" type="sibTrans" cxnId="{3D6CF6A7-7FAD-4CDD-B97E-E3815918394C}">
      <dgm:prSet/>
      <dgm:spPr/>
      <dgm:t>
        <a:bodyPr/>
        <a:lstStyle/>
        <a:p>
          <a:endParaRPr lang="tr-TR" sz="2400" b="0">
            <a:solidFill>
              <a:schemeClr val="bg1"/>
            </a:solidFill>
            <a:effectLst>
              <a:outerShdw blurRad="38100" dist="38100" dir="2700000" algn="tl">
                <a:srgbClr val="000000">
                  <a:alpha val="43137"/>
                </a:srgbClr>
              </a:outerShdw>
            </a:effectLst>
          </a:endParaRPr>
        </a:p>
      </dgm:t>
    </dgm:pt>
    <dgm:pt modelId="{96AA295F-7155-4155-AFBD-5FF14E6A247F}" type="pres">
      <dgm:prSet presAssocID="{3332D396-111D-43C5-9E27-512EF9337A62}" presName="diagram" presStyleCnt="0">
        <dgm:presLayoutVars>
          <dgm:dir/>
          <dgm:resizeHandles val="exact"/>
        </dgm:presLayoutVars>
      </dgm:prSet>
      <dgm:spPr/>
      <dgm:t>
        <a:bodyPr/>
        <a:lstStyle/>
        <a:p>
          <a:endParaRPr lang="en-US"/>
        </a:p>
      </dgm:t>
    </dgm:pt>
    <dgm:pt modelId="{693D0895-FB57-4BE2-8B0F-ED543C45C964}" type="pres">
      <dgm:prSet presAssocID="{79116399-B581-41A8-9ED3-EAB0B2846A63}" presName="node" presStyleLbl="node1" presStyleIdx="0" presStyleCnt="8">
        <dgm:presLayoutVars>
          <dgm:bulletEnabled val="1"/>
        </dgm:presLayoutVars>
      </dgm:prSet>
      <dgm:spPr>
        <a:prstGeom prst="rect">
          <a:avLst/>
        </a:prstGeom>
      </dgm:spPr>
      <dgm:t>
        <a:bodyPr/>
        <a:lstStyle/>
        <a:p>
          <a:endParaRPr lang="en-US"/>
        </a:p>
      </dgm:t>
    </dgm:pt>
    <dgm:pt modelId="{D2478A70-782D-485A-9858-BBB5AB076463}" type="pres">
      <dgm:prSet presAssocID="{91B46991-9610-42C4-832A-780E4A1BA25A}" presName="sibTrans" presStyleCnt="0"/>
      <dgm:spPr/>
    </dgm:pt>
    <dgm:pt modelId="{E0F7E266-1BC1-4DE0-8AF7-C7AAE3B41E0A}" type="pres">
      <dgm:prSet presAssocID="{BE76E6D3-5BA4-4856-ACB8-4282D6717F23}" presName="node" presStyleLbl="node1" presStyleIdx="1" presStyleCnt="8">
        <dgm:presLayoutVars>
          <dgm:bulletEnabled val="1"/>
        </dgm:presLayoutVars>
      </dgm:prSet>
      <dgm:spPr>
        <a:prstGeom prst="rect">
          <a:avLst/>
        </a:prstGeom>
      </dgm:spPr>
      <dgm:t>
        <a:bodyPr/>
        <a:lstStyle/>
        <a:p>
          <a:endParaRPr lang="en-US"/>
        </a:p>
      </dgm:t>
    </dgm:pt>
    <dgm:pt modelId="{A05EDF5E-F744-4A86-84EA-BA9982B1D82A}" type="pres">
      <dgm:prSet presAssocID="{8A594407-5EB9-4791-BAC2-48433E2D7470}" presName="sibTrans" presStyleCnt="0"/>
      <dgm:spPr/>
    </dgm:pt>
    <dgm:pt modelId="{A0FEA8CD-586B-42EC-A5EE-7B7C61537F34}" type="pres">
      <dgm:prSet presAssocID="{F2D94CDC-C749-4A54-926F-5B271522E6BC}" presName="node" presStyleLbl="node1" presStyleIdx="2" presStyleCnt="8">
        <dgm:presLayoutVars>
          <dgm:bulletEnabled val="1"/>
        </dgm:presLayoutVars>
      </dgm:prSet>
      <dgm:spPr>
        <a:prstGeom prst="rect">
          <a:avLst/>
        </a:prstGeom>
      </dgm:spPr>
      <dgm:t>
        <a:bodyPr/>
        <a:lstStyle/>
        <a:p>
          <a:endParaRPr lang="en-US"/>
        </a:p>
      </dgm:t>
    </dgm:pt>
    <dgm:pt modelId="{EFF38D6F-D99B-44DB-877F-F47BE337F466}" type="pres">
      <dgm:prSet presAssocID="{B4BA8C0C-DFD6-439F-BE04-926276468CD0}" presName="sibTrans" presStyleCnt="0"/>
      <dgm:spPr/>
    </dgm:pt>
    <dgm:pt modelId="{AD18A257-ACA5-45F8-86A1-E18C53C17780}" type="pres">
      <dgm:prSet presAssocID="{C71C7CF4-C8E5-407E-AB2E-B07998E67E29}" presName="node" presStyleLbl="node1" presStyleIdx="3" presStyleCnt="8">
        <dgm:presLayoutVars>
          <dgm:bulletEnabled val="1"/>
        </dgm:presLayoutVars>
      </dgm:prSet>
      <dgm:spPr>
        <a:prstGeom prst="rect">
          <a:avLst/>
        </a:prstGeom>
      </dgm:spPr>
      <dgm:t>
        <a:bodyPr/>
        <a:lstStyle/>
        <a:p>
          <a:endParaRPr lang="en-US"/>
        </a:p>
      </dgm:t>
    </dgm:pt>
    <dgm:pt modelId="{1915F48E-BA62-40AC-9DC2-4CBF1B819367}" type="pres">
      <dgm:prSet presAssocID="{558C769C-BDB5-4AF7-9C68-D00E8487FDC4}" presName="sibTrans" presStyleCnt="0"/>
      <dgm:spPr/>
    </dgm:pt>
    <dgm:pt modelId="{C40FA6FF-9D16-4971-BDAA-7A8CA8A71D4C}" type="pres">
      <dgm:prSet presAssocID="{768B3CFA-CA45-48D3-BE26-CAEA47F5D0DC}" presName="node" presStyleLbl="node1" presStyleIdx="4" presStyleCnt="8">
        <dgm:presLayoutVars>
          <dgm:bulletEnabled val="1"/>
        </dgm:presLayoutVars>
      </dgm:prSet>
      <dgm:spPr>
        <a:prstGeom prst="rect">
          <a:avLst/>
        </a:prstGeom>
      </dgm:spPr>
      <dgm:t>
        <a:bodyPr/>
        <a:lstStyle/>
        <a:p>
          <a:endParaRPr lang="en-US"/>
        </a:p>
      </dgm:t>
    </dgm:pt>
    <dgm:pt modelId="{B58EF608-6861-4B55-A5CB-A419498DD118}" type="pres">
      <dgm:prSet presAssocID="{EC76FE6C-AC33-4544-B40B-040B2869F842}" presName="sibTrans" presStyleCnt="0"/>
      <dgm:spPr/>
    </dgm:pt>
    <dgm:pt modelId="{827FF650-9FC8-4DA1-B2B8-7727331F4DA9}" type="pres">
      <dgm:prSet presAssocID="{8EAA9E33-7CCE-4539-87E5-1ADA120435B6}" presName="node" presStyleLbl="node1" presStyleIdx="5" presStyleCnt="8">
        <dgm:presLayoutVars>
          <dgm:bulletEnabled val="1"/>
        </dgm:presLayoutVars>
      </dgm:prSet>
      <dgm:spPr>
        <a:prstGeom prst="rect">
          <a:avLst/>
        </a:prstGeom>
      </dgm:spPr>
      <dgm:t>
        <a:bodyPr/>
        <a:lstStyle/>
        <a:p>
          <a:endParaRPr lang="en-US"/>
        </a:p>
      </dgm:t>
    </dgm:pt>
    <dgm:pt modelId="{2B0E2E78-CCB8-4141-B604-ECD40BD70EBD}" type="pres">
      <dgm:prSet presAssocID="{3E64BB96-94B0-4EC8-83CE-7C14824D5140}" presName="sibTrans" presStyleCnt="0"/>
      <dgm:spPr/>
    </dgm:pt>
    <dgm:pt modelId="{361F70B4-5673-4793-B673-8471B8516960}" type="pres">
      <dgm:prSet presAssocID="{4F724EFF-5FE7-4DB0-9702-1E8DDE14281A}" presName="node" presStyleLbl="node1" presStyleIdx="6" presStyleCnt="8">
        <dgm:presLayoutVars>
          <dgm:bulletEnabled val="1"/>
        </dgm:presLayoutVars>
      </dgm:prSet>
      <dgm:spPr>
        <a:prstGeom prst="rect">
          <a:avLst/>
        </a:prstGeom>
      </dgm:spPr>
      <dgm:t>
        <a:bodyPr/>
        <a:lstStyle/>
        <a:p>
          <a:endParaRPr lang="en-US"/>
        </a:p>
      </dgm:t>
    </dgm:pt>
    <dgm:pt modelId="{62779FD0-883A-4E40-A353-7D365679749B}" type="pres">
      <dgm:prSet presAssocID="{4590EC5F-D88A-4AE9-BD1D-4AD7CDE5EEDD}" presName="sibTrans" presStyleCnt="0"/>
      <dgm:spPr/>
    </dgm:pt>
    <dgm:pt modelId="{65513CEA-07B1-4E13-9640-FAA677C0349F}" type="pres">
      <dgm:prSet presAssocID="{A65A0BEA-76DE-4C24-9335-A0AA333F49EB}" presName="node" presStyleLbl="node1" presStyleIdx="7" presStyleCnt="8">
        <dgm:presLayoutVars>
          <dgm:bulletEnabled val="1"/>
        </dgm:presLayoutVars>
      </dgm:prSet>
      <dgm:spPr>
        <a:prstGeom prst="rect">
          <a:avLst/>
        </a:prstGeom>
      </dgm:spPr>
      <dgm:t>
        <a:bodyPr/>
        <a:lstStyle/>
        <a:p>
          <a:endParaRPr lang="en-US"/>
        </a:p>
      </dgm:t>
    </dgm:pt>
  </dgm:ptLst>
  <dgm:cxnLst>
    <dgm:cxn modelId="{166C8EF5-1640-4819-9678-2E4CB07F2FF2}" type="presOf" srcId="{F2D94CDC-C749-4A54-926F-5B271522E6BC}" destId="{A0FEA8CD-586B-42EC-A5EE-7B7C61537F34}" srcOrd="0" destOrd="0" presId="urn:microsoft.com/office/officeart/2005/8/layout/default"/>
    <dgm:cxn modelId="{47954A51-BF17-4C14-98A8-49D92394E10E}" type="presOf" srcId="{4F724EFF-5FE7-4DB0-9702-1E8DDE14281A}" destId="{361F70B4-5673-4793-B673-8471B8516960}" srcOrd="0" destOrd="0" presId="urn:microsoft.com/office/officeart/2005/8/layout/default"/>
    <dgm:cxn modelId="{B9645BBF-8A38-480C-A1BF-D6FF214DC13A}" srcId="{3332D396-111D-43C5-9E27-512EF9337A62}" destId="{C71C7CF4-C8E5-407E-AB2E-B07998E67E29}" srcOrd="3" destOrd="0" parTransId="{7D577235-B194-431B-BC09-1A620C260718}" sibTransId="{558C769C-BDB5-4AF7-9C68-D00E8487FDC4}"/>
    <dgm:cxn modelId="{6EC77494-B583-458B-8332-776AA1B28BA6}" srcId="{3332D396-111D-43C5-9E27-512EF9337A62}" destId="{768B3CFA-CA45-48D3-BE26-CAEA47F5D0DC}" srcOrd="4" destOrd="0" parTransId="{4A57C0ED-90FE-4CC1-96A1-3BCF30CC0248}" sibTransId="{EC76FE6C-AC33-4544-B40B-040B2869F842}"/>
    <dgm:cxn modelId="{3D6CF6A7-7FAD-4CDD-B97E-E3815918394C}" srcId="{3332D396-111D-43C5-9E27-512EF9337A62}" destId="{8EAA9E33-7CCE-4539-87E5-1ADA120435B6}" srcOrd="5" destOrd="0" parTransId="{B810C3D9-80A7-4545-8516-DC937F181806}" sibTransId="{3E64BB96-94B0-4EC8-83CE-7C14824D5140}"/>
    <dgm:cxn modelId="{6E5E21BD-29A7-4AD0-B702-BE6F9D9FF97C}" type="presOf" srcId="{3332D396-111D-43C5-9E27-512EF9337A62}" destId="{96AA295F-7155-4155-AFBD-5FF14E6A247F}" srcOrd="0" destOrd="0" presId="urn:microsoft.com/office/officeart/2005/8/layout/default"/>
    <dgm:cxn modelId="{40904F40-265D-47D0-B1D3-8734EAF99344}" type="presOf" srcId="{768B3CFA-CA45-48D3-BE26-CAEA47F5D0DC}" destId="{C40FA6FF-9D16-4971-BDAA-7A8CA8A71D4C}" srcOrd="0" destOrd="0" presId="urn:microsoft.com/office/officeart/2005/8/layout/default"/>
    <dgm:cxn modelId="{123262F3-EB50-4BAB-ADF4-82309E6E640F}" type="presOf" srcId="{8EAA9E33-7CCE-4539-87E5-1ADA120435B6}" destId="{827FF650-9FC8-4DA1-B2B8-7727331F4DA9}" srcOrd="0" destOrd="0" presId="urn:microsoft.com/office/officeart/2005/8/layout/default"/>
    <dgm:cxn modelId="{E2A7ECD5-A3AB-41CF-85F4-E3BAA5A6E7D2}" srcId="{3332D396-111D-43C5-9E27-512EF9337A62}" destId="{4F724EFF-5FE7-4DB0-9702-1E8DDE14281A}" srcOrd="6" destOrd="0" parTransId="{558A498D-6AFE-409A-B525-A18F19C06982}" sibTransId="{4590EC5F-D88A-4AE9-BD1D-4AD7CDE5EEDD}"/>
    <dgm:cxn modelId="{25E85373-3E9D-4005-AA6C-D9AB2AB35D7C}" type="presOf" srcId="{C71C7CF4-C8E5-407E-AB2E-B07998E67E29}" destId="{AD18A257-ACA5-45F8-86A1-E18C53C17780}" srcOrd="0" destOrd="0" presId="urn:microsoft.com/office/officeart/2005/8/layout/default"/>
    <dgm:cxn modelId="{E3E4FD8E-0ACF-49C3-A0EA-41AC5D70880B}" srcId="{3332D396-111D-43C5-9E27-512EF9337A62}" destId="{A65A0BEA-76DE-4C24-9335-A0AA333F49EB}" srcOrd="7" destOrd="0" parTransId="{64ED42CC-8E95-446E-88D3-FC424B055178}" sibTransId="{64A1A504-67A5-43D9-82C2-CAE8EFB121D7}"/>
    <dgm:cxn modelId="{A953BC81-AD30-417A-9F3D-F21FA80DECCE}" srcId="{3332D396-111D-43C5-9E27-512EF9337A62}" destId="{BE76E6D3-5BA4-4856-ACB8-4282D6717F23}" srcOrd="1" destOrd="0" parTransId="{1BC87562-F4F7-4955-9FF3-31720D535491}" sibTransId="{8A594407-5EB9-4791-BAC2-48433E2D7470}"/>
    <dgm:cxn modelId="{F8E5D40B-C230-4AC7-B8F8-1AF78DC79576}" type="presOf" srcId="{A65A0BEA-76DE-4C24-9335-A0AA333F49EB}" destId="{65513CEA-07B1-4E13-9640-FAA677C0349F}" srcOrd="0" destOrd="0" presId="urn:microsoft.com/office/officeart/2005/8/layout/default"/>
    <dgm:cxn modelId="{F984C77E-AD34-4CA7-8F8C-CF34A1D39B52}" srcId="{3332D396-111D-43C5-9E27-512EF9337A62}" destId="{F2D94CDC-C749-4A54-926F-5B271522E6BC}" srcOrd="2" destOrd="0" parTransId="{3B4B03EC-5A07-4292-9D26-705ED25C1666}" sibTransId="{B4BA8C0C-DFD6-439F-BE04-926276468CD0}"/>
    <dgm:cxn modelId="{A3FDC97A-401B-4B23-B3CA-1C24B9EB4BD8}" type="presOf" srcId="{79116399-B581-41A8-9ED3-EAB0B2846A63}" destId="{693D0895-FB57-4BE2-8B0F-ED543C45C964}" srcOrd="0" destOrd="0" presId="urn:microsoft.com/office/officeart/2005/8/layout/default"/>
    <dgm:cxn modelId="{19A1BC65-7DBB-42E8-B201-7ED8CCA205E4}" srcId="{3332D396-111D-43C5-9E27-512EF9337A62}" destId="{79116399-B581-41A8-9ED3-EAB0B2846A63}" srcOrd="0" destOrd="0" parTransId="{1E577490-4455-4757-918D-FD21069BACC1}" sibTransId="{91B46991-9610-42C4-832A-780E4A1BA25A}"/>
    <dgm:cxn modelId="{EF0CBDB0-F530-4337-8E98-EE5319F19021}" type="presOf" srcId="{BE76E6D3-5BA4-4856-ACB8-4282D6717F23}" destId="{E0F7E266-1BC1-4DE0-8AF7-C7AAE3B41E0A}" srcOrd="0" destOrd="0" presId="urn:microsoft.com/office/officeart/2005/8/layout/default"/>
    <dgm:cxn modelId="{4405419E-CE91-4E76-B394-EA4C8E43526A}" type="presParOf" srcId="{96AA295F-7155-4155-AFBD-5FF14E6A247F}" destId="{693D0895-FB57-4BE2-8B0F-ED543C45C964}" srcOrd="0" destOrd="0" presId="urn:microsoft.com/office/officeart/2005/8/layout/default"/>
    <dgm:cxn modelId="{C78AF48B-B0B5-4CB9-8B8E-F559B1BE9D9D}" type="presParOf" srcId="{96AA295F-7155-4155-AFBD-5FF14E6A247F}" destId="{D2478A70-782D-485A-9858-BBB5AB076463}" srcOrd="1" destOrd="0" presId="urn:microsoft.com/office/officeart/2005/8/layout/default"/>
    <dgm:cxn modelId="{90BAD6A9-B628-4781-A364-29820D479B03}" type="presParOf" srcId="{96AA295F-7155-4155-AFBD-5FF14E6A247F}" destId="{E0F7E266-1BC1-4DE0-8AF7-C7AAE3B41E0A}" srcOrd="2" destOrd="0" presId="urn:microsoft.com/office/officeart/2005/8/layout/default"/>
    <dgm:cxn modelId="{EBD17A44-EB25-453F-A808-92CC1272DEB5}" type="presParOf" srcId="{96AA295F-7155-4155-AFBD-5FF14E6A247F}" destId="{A05EDF5E-F744-4A86-84EA-BA9982B1D82A}" srcOrd="3" destOrd="0" presId="urn:microsoft.com/office/officeart/2005/8/layout/default"/>
    <dgm:cxn modelId="{51FACE05-18C6-4F46-B34D-774D26503AC4}" type="presParOf" srcId="{96AA295F-7155-4155-AFBD-5FF14E6A247F}" destId="{A0FEA8CD-586B-42EC-A5EE-7B7C61537F34}" srcOrd="4" destOrd="0" presId="urn:microsoft.com/office/officeart/2005/8/layout/default"/>
    <dgm:cxn modelId="{A16DA3B3-4B80-4673-BF8C-882CC89606C4}" type="presParOf" srcId="{96AA295F-7155-4155-AFBD-5FF14E6A247F}" destId="{EFF38D6F-D99B-44DB-877F-F47BE337F466}" srcOrd="5" destOrd="0" presId="urn:microsoft.com/office/officeart/2005/8/layout/default"/>
    <dgm:cxn modelId="{CC474F9E-3DDB-4B1D-A909-9560640CEAC0}" type="presParOf" srcId="{96AA295F-7155-4155-AFBD-5FF14E6A247F}" destId="{AD18A257-ACA5-45F8-86A1-E18C53C17780}" srcOrd="6" destOrd="0" presId="urn:microsoft.com/office/officeart/2005/8/layout/default"/>
    <dgm:cxn modelId="{FAC9E536-918C-4A9C-8C10-8C18E64AEB75}" type="presParOf" srcId="{96AA295F-7155-4155-AFBD-5FF14E6A247F}" destId="{1915F48E-BA62-40AC-9DC2-4CBF1B819367}" srcOrd="7" destOrd="0" presId="urn:microsoft.com/office/officeart/2005/8/layout/default"/>
    <dgm:cxn modelId="{E89ED053-3591-42A7-B83B-66F79B5F1736}" type="presParOf" srcId="{96AA295F-7155-4155-AFBD-5FF14E6A247F}" destId="{C40FA6FF-9D16-4971-BDAA-7A8CA8A71D4C}" srcOrd="8" destOrd="0" presId="urn:microsoft.com/office/officeart/2005/8/layout/default"/>
    <dgm:cxn modelId="{48A679C3-7B3E-4E82-B6AD-01FDC4AE95A2}" type="presParOf" srcId="{96AA295F-7155-4155-AFBD-5FF14E6A247F}" destId="{B58EF608-6861-4B55-A5CB-A419498DD118}" srcOrd="9" destOrd="0" presId="urn:microsoft.com/office/officeart/2005/8/layout/default"/>
    <dgm:cxn modelId="{A6407403-AC79-4EF7-9DF6-050338CCC78B}" type="presParOf" srcId="{96AA295F-7155-4155-AFBD-5FF14E6A247F}" destId="{827FF650-9FC8-4DA1-B2B8-7727331F4DA9}" srcOrd="10" destOrd="0" presId="urn:microsoft.com/office/officeart/2005/8/layout/default"/>
    <dgm:cxn modelId="{24CA8B4C-C446-482F-967C-FE5CC5C20D15}" type="presParOf" srcId="{96AA295F-7155-4155-AFBD-5FF14E6A247F}" destId="{2B0E2E78-CCB8-4141-B604-ECD40BD70EBD}" srcOrd="11" destOrd="0" presId="urn:microsoft.com/office/officeart/2005/8/layout/default"/>
    <dgm:cxn modelId="{9A741680-BA97-4485-B3A7-843BC96BD847}" type="presParOf" srcId="{96AA295F-7155-4155-AFBD-5FF14E6A247F}" destId="{361F70B4-5673-4793-B673-8471B8516960}" srcOrd="12" destOrd="0" presId="urn:microsoft.com/office/officeart/2005/8/layout/default"/>
    <dgm:cxn modelId="{0DB4189C-6765-4E3B-B0BB-B8A9FF015445}" type="presParOf" srcId="{96AA295F-7155-4155-AFBD-5FF14E6A247F}" destId="{62779FD0-883A-4E40-A353-7D365679749B}" srcOrd="13" destOrd="0" presId="urn:microsoft.com/office/officeart/2005/8/layout/default"/>
    <dgm:cxn modelId="{60F54272-AFCE-43EB-AAA4-8524A9DF689D}" type="presParOf" srcId="{96AA295F-7155-4155-AFBD-5FF14E6A247F}" destId="{65513CEA-07B1-4E13-9640-FAA677C0349F}" srcOrd="14" destOrd="0" presId="urn:microsoft.com/office/officeart/2005/8/layout/default"/>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5468D-61C1-46E7-8F82-DD51D1B00D56}">
      <dsp:nvSpPr>
        <dsp:cNvPr id="0" name=""/>
        <dsp:cNvSpPr/>
      </dsp:nvSpPr>
      <dsp:spPr>
        <a:xfrm>
          <a:off x="-5033139" y="-771117"/>
          <a:ext cx="5994083" cy="5994083"/>
        </a:xfrm>
        <a:prstGeom prst="blockArc">
          <a:avLst>
            <a:gd name="adj1" fmla="val 18900000"/>
            <a:gd name="adj2" fmla="val 2700000"/>
            <a:gd name="adj3" fmla="val 36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248348-CDD7-4EAB-9B79-9A7EFE4BD838}">
      <dsp:nvSpPr>
        <dsp:cNvPr id="0" name=""/>
        <dsp:cNvSpPr/>
      </dsp:nvSpPr>
      <dsp:spPr>
        <a:xfrm>
          <a:off x="618039" y="445184"/>
          <a:ext cx="5343705" cy="89036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Farkındalık</a:t>
          </a:r>
          <a:r>
            <a:rPr lang="en-US" sz="2700" kern="1200" dirty="0"/>
            <a:t> </a:t>
          </a:r>
          <a:r>
            <a:rPr lang="en-US" sz="2700" kern="1200" dirty="0" err="1"/>
            <a:t>oluşturma</a:t>
          </a:r>
          <a:r>
            <a:rPr lang="en-US" sz="2700" kern="1200" dirty="0"/>
            <a:t> </a:t>
          </a:r>
          <a:r>
            <a:rPr lang="en-US" sz="2700" kern="1200" dirty="0" err="1"/>
            <a:t>faaliyetleri</a:t>
          </a:r>
          <a:r>
            <a:rPr lang="en-US" sz="2700" kern="1200" dirty="0"/>
            <a:t> </a:t>
          </a:r>
        </a:p>
      </dsp:txBody>
      <dsp:txXfrm>
        <a:off x="618039" y="445184"/>
        <a:ext cx="5343705" cy="890369"/>
      </dsp:txXfrm>
    </dsp:sp>
    <dsp:sp modelId="{0BBBFEC7-F2D2-442F-AD7C-6DE720A19B4F}">
      <dsp:nvSpPr>
        <dsp:cNvPr id="0" name=""/>
        <dsp:cNvSpPr/>
      </dsp:nvSpPr>
      <dsp:spPr>
        <a:xfrm>
          <a:off x="61558" y="333888"/>
          <a:ext cx="1112962" cy="1112962"/>
        </a:xfrm>
        <a:prstGeom prst="ellipse">
          <a:avLst/>
        </a:prstGeom>
        <a:solidFill>
          <a:schemeClr val="lt1">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8A1FCC5E-7C8E-4640-B158-25BA22A2B43F}">
      <dsp:nvSpPr>
        <dsp:cNvPr id="0" name=""/>
        <dsp:cNvSpPr/>
      </dsp:nvSpPr>
      <dsp:spPr>
        <a:xfrm>
          <a:off x="941689" y="1780739"/>
          <a:ext cx="5020056" cy="890369"/>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Eğitim</a:t>
          </a:r>
          <a:r>
            <a:rPr lang="en-US" sz="2700" kern="1200" dirty="0"/>
            <a:t> </a:t>
          </a:r>
          <a:r>
            <a:rPr lang="en-US" sz="2700" kern="1200" dirty="0" err="1"/>
            <a:t>ve</a:t>
          </a:r>
          <a:r>
            <a:rPr lang="en-US" sz="2700" kern="1200" dirty="0"/>
            <a:t> </a:t>
          </a:r>
          <a:r>
            <a:rPr lang="en-US" sz="2700" kern="1200" dirty="0" err="1"/>
            <a:t>Eğitimci</a:t>
          </a:r>
          <a:r>
            <a:rPr lang="en-US" sz="2700" kern="1200" dirty="0"/>
            <a:t> </a:t>
          </a:r>
          <a:r>
            <a:rPr lang="en-US" sz="2700" kern="1200" dirty="0" err="1"/>
            <a:t>Eğitimleri</a:t>
          </a:r>
          <a:endParaRPr lang="en-US" sz="2700" kern="1200" dirty="0"/>
        </a:p>
      </dsp:txBody>
      <dsp:txXfrm>
        <a:off x="941689" y="1780739"/>
        <a:ext cx="5020056" cy="890369"/>
      </dsp:txXfrm>
    </dsp:sp>
    <dsp:sp modelId="{59B5B4ED-53D4-410E-9928-DD4132418F27}">
      <dsp:nvSpPr>
        <dsp:cNvPr id="0" name=""/>
        <dsp:cNvSpPr/>
      </dsp:nvSpPr>
      <dsp:spPr>
        <a:xfrm>
          <a:off x="385208" y="1669443"/>
          <a:ext cx="1112962" cy="1112962"/>
        </a:xfrm>
        <a:prstGeom prst="ellipse">
          <a:avLst/>
        </a:prstGeom>
        <a:solidFill>
          <a:schemeClr val="lt1">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sp>
    <dsp:sp modelId="{4C4DCEAE-E55B-4C71-87F4-13F595860A11}">
      <dsp:nvSpPr>
        <dsp:cNvPr id="0" name=""/>
        <dsp:cNvSpPr/>
      </dsp:nvSpPr>
      <dsp:spPr>
        <a:xfrm>
          <a:off x="618039" y="3116293"/>
          <a:ext cx="5343705" cy="890369"/>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06731" tIns="68580" rIns="68580" bIns="68580" numCol="1" spcCol="1270" anchor="ctr" anchorCtr="0">
          <a:noAutofit/>
        </a:bodyPr>
        <a:lstStyle/>
        <a:p>
          <a:pPr lvl="0" algn="l" defTabSz="1200150">
            <a:lnSpc>
              <a:spcPct val="90000"/>
            </a:lnSpc>
            <a:spcBef>
              <a:spcPct val="0"/>
            </a:spcBef>
            <a:spcAft>
              <a:spcPct val="35000"/>
            </a:spcAft>
          </a:pPr>
          <a:r>
            <a:rPr lang="en-US" sz="2700" kern="1200" dirty="0" err="1"/>
            <a:t>Anketler</a:t>
          </a:r>
          <a:r>
            <a:rPr lang="en-US" sz="2700" kern="1200" dirty="0"/>
            <a:t> </a:t>
          </a:r>
          <a:r>
            <a:rPr lang="en-US" sz="2700" kern="1200" dirty="0" err="1"/>
            <a:t>ve</a:t>
          </a:r>
          <a:r>
            <a:rPr lang="en-US" sz="2700" kern="1200" dirty="0"/>
            <a:t> Final </a:t>
          </a:r>
          <a:r>
            <a:rPr lang="en-US" sz="2700" kern="1200" dirty="0" err="1"/>
            <a:t>Raporu</a:t>
          </a:r>
          <a:endParaRPr lang="en-US" sz="2700" kern="1200" dirty="0"/>
        </a:p>
      </dsp:txBody>
      <dsp:txXfrm>
        <a:off x="618039" y="3116293"/>
        <a:ext cx="5343705" cy="890369"/>
      </dsp:txXfrm>
    </dsp:sp>
    <dsp:sp modelId="{6982838F-4071-4EA5-A40A-1309D71B1F2C}">
      <dsp:nvSpPr>
        <dsp:cNvPr id="0" name=""/>
        <dsp:cNvSpPr/>
      </dsp:nvSpPr>
      <dsp:spPr>
        <a:xfrm>
          <a:off x="61558" y="3004997"/>
          <a:ext cx="1112962" cy="1112962"/>
        </a:xfrm>
        <a:prstGeom prst="ellipse">
          <a:avLst/>
        </a:prstGeom>
        <a:solidFill>
          <a:schemeClr val="lt1">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3D0895-FB57-4BE2-8B0F-ED543C45C964}">
      <dsp:nvSpPr>
        <dsp:cNvPr id="0" name=""/>
        <dsp:cNvSpPr/>
      </dsp:nvSpPr>
      <dsp:spPr>
        <a:xfrm>
          <a:off x="2901" y="331959"/>
          <a:ext cx="2301698" cy="13810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Promosyon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331959"/>
        <a:ext cx="2301698" cy="1381018"/>
      </dsp:txXfrm>
    </dsp:sp>
    <dsp:sp modelId="{E0F7E266-1BC1-4DE0-8AF7-C7AAE3B41E0A}">
      <dsp:nvSpPr>
        <dsp:cNvPr id="0" name=""/>
        <dsp:cNvSpPr/>
      </dsp:nvSpPr>
      <dsp:spPr>
        <a:xfrm>
          <a:off x="2534769" y="331959"/>
          <a:ext cx="2301698" cy="1381018"/>
        </a:xfrm>
        <a:prstGeom prst="rect">
          <a:avLst/>
        </a:prstGeom>
        <a:gradFill rotWithShape="0">
          <a:gsLst>
            <a:gs pos="0">
              <a:schemeClr val="accent5">
                <a:hueOff val="-965506"/>
                <a:satOff val="-2488"/>
                <a:lumOff val="-1681"/>
                <a:alphaOff val="0"/>
                <a:satMod val="103000"/>
                <a:lumMod val="102000"/>
                <a:tint val="94000"/>
              </a:schemeClr>
            </a:gs>
            <a:gs pos="50000">
              <a:schemeClr val="accent5">
                <a:hueOff val="-965506"/>
                <a:satOff val="-2488"/>
                <a:lumOff val="-1681"/>
                <a:alphaOff val="0"/>
                <a:satMod val="110000"/>
                <a:lumMod val="100000"/>
                <a:shade val="100000"/>
              </a:schemeClr>
            </a:gs>
            <a:gs pos="100000">
              <a:schemeClr val="accent5">
                <a:hueOff val="-965506"/>
                <a:satOff val="-2488"/>
                <a:lumOff val="-16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Animasyon videoları</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331959"/>
        <a:ext cx="2301698" cy="1381018"/>
      </dsp:txXfrm>
    </dsp:sp>
    <dsp:sp modelId="{A0FEA8CD-586B-42EC-A5EE-7B7C61537F34}">
      <dsp:nvSpPr>
        <dsp:cNvPr id="0" name=""/>
        <dsp:cNvSpPr/>
      </dsp:nvSpPr>
      <dsp:spPr>
        <a:xfrm>
          <a:off x="5066637" y="331959"/>
          <a:ext cx="2301698" cy="1381018"/>
        </a:xfrm>
        <a:prstGeom prst="rect">
          <a:avLst/>
        </a:prstGeom>
        <a:gradFill rotWithShape="0">
          <a:gsLst>
            <a:gs pos="0">
              <a:schemeClr val="accent5">
                <a:hueOff val="-1931012"/>
                <a:satOff val="-4977"/>
                <a:lumOff val="-3361"/>
                <a:alphaOff val="0"/>
                <a:satMod val="103000"/>
                <a:lumMod val="102000"/>
                <a:tint val="94000"/>
              </a:schemeClr>
            </a:gs>
            <a:gs pos="50000">
              <a:schemeClr val="accent5">
                <a:hueOff val="-1931012"/>
                <a:satOff val="-4977"/>
                <a:lumOff val="-3361"/>
                <a:alphaOff val="0"/>
                <a:satMod val="110000"/>
                <a:lumMod val="100000"/>
                <a:shade val="100000"/>
              </a:schemeClr>
            </a:gs>
            <a:gs pos="100000">
              <a:schemeClr val="accent5">
                <a:hueOff val="-1931012"/>
                <a:satOff val="-4977"/>
                <a:lumOff val="-33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Posterler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331959"/>
        <a:ext cx="2301698" cy="1381018"/>
      </dsp:txXfrm>
    </dsp:sp>
    <dsp:sp modelId="{AD18A257-ACA5-45F8-86A1-E18C53C17780}">
      <dsp:nvSpPr>
        <dsp:cNvPr id="0" name=""/>
        <dsp:cNvSpPr/>
      </dsp:nvSpPr>
      <dsp:spPr>
        <a:xfrm>
          <a:off x="7598505" y="331959"/>
          <a:ext cx="2301698" cy="1381018"/>
        </a:xfrm>
        <a:prstGeom prst="rect">
          <a:avLst/>
        </a:prstGeom>
        <a:gradFill rotWithShape="0">
          <a:gsLst>
            <a:gs pos="0">
              <a:schemeClr val="accent5">
                <a:hueOff val="-2896518"/>
                <a:satOff val="-7465"/>
                <a:lumOff val="-5042"/>
                <a:alphaOff val="0"/>
                <a:satMod val="103000"/>
                <a:lumMod val="102000"/>
                <a:tint val="94000"/>
              </a:schemeClr>
            </a:gs>
            <a:gs pos="50000">
              <a:schemeClr val="accent5">
                <a:hueOff val="-2896518"/>
                <a:satOff val="-7465"/>
                <a:lumOff val="-5042"/>
                <a:alphaOff val="0"/>
                <a:satMod val="110000"/>
                <a:lumMod val="100000"/>
                <a:shade val="100000"/>
              </a:schemeClr>
            </a:gs>
            <a:gs pos="100000">
              <a:schemeClr val="accent5">
                <a:hueOff val="-2896518"/>
                <a:satOff val="-7465"/>
                <a:lumOff val="-504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Bilboardlar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331959"/>
        <a:ext cx="2301698" cy="1381018"/>
      </dsp:txXfrm>
    </dsp:sp>
    <dsp:sp modelId="{C40FA6FF-9D16-4971-BDAA-7A8CA8A71D4C}">
      <dsp:nvSpPr>
        <dsp:cNvPr id="0" name=""/>
        <dsp:cNvSpPr/>
      </dsp:nvSpPr>
      <dsp:spPr>
        <a:xfrm>
          <a:off x="2901" y="1943147"/>
          <a:ext cx="2301698" cy="1381018"/>
        </a:xfrm>
        <a:prstGeom prst="rect">
          <a:avLst/>
        </a:prstGeom>
        <a:gradFill rotWithShape="0">
          <a:gsLst>
            <a:gs pos="0">
              <a:schemeClr val="accent5">
                <a:hueOff val="-3862025"/>
                <a:satOff val="-9954"/>
                <a:lumOff val="-6723"/>
                <a:alphaOff val="0"/>
                <a:satMod val="103000"/>
                <a:lumMod val="102000"/>
                <a:tint val="94000"/>
              </a:schemeClr>
            </a:gs>
            <a:gs pos="50000">
              <a:schemeClr val="accent5">
                <a:hueOff val="-3862025"/>
                <a:satOff val="-9954"/>
                <a:lumOff val="-6723"/>
                <a:alphaOff val="0"/>
                <a:satMod val="110000"/>
                <a:lumMod val="100000"/>
                <a:shade val="100000"/>
              </a:schemeClr>
            </a:gs>
            <a:gs pos="100000">
              <a:schemeClr val="accent5">
                <a:hueOff val="-3862025"/>
                <a:satOff val="-9954"/>
                <a:lumOff val="-672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Araç giydirme </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901" y="1943147"/>
        <a:ext cx="2301698" cy="1381018"/>
      </dsp:txXfrm>
    </dsp:sp>
    <dsp:sp modelId="{827FF650-9FC8-4DA1-B2B8-7727331F4DA9}">
      <dsp:nvSpPr>
        <dsp:cNvPr id="0" name=""/>
        <dsp:cNvSpPr/>
      </dsp:nvSpPr>
      <dsp:spPr>
        <a:xfrm>
          <a:off x="2534769" y="1943147"/>
          <a:ext cx="2301698" cy="1381018"/>
        </a:xfrm>
        <a:prstGeom prst="rect">
          <a:avLst/>
        </a:prstGeom>
        <a:gradFill rotWithShape="0">
          <a:gsLst>
            <a:gs pos="0">
              <a:schemeClr val="accent5">
                <a:hueOff val="-4827531"/>
                <a:satOff val="-12442"/>
                <a:lumOff val="-8404"/>
                <a:alphaOff val="0"/>
                <a:satMod val="103000"/>
                <a:lumMod val="102000"/>
                <a:tint val="94000"/>
              </a:schemeClr>
            </a:gs>
            <a:gs pos="50000">
              <a:schemeClr val="accent5">
                <a:hueOff val="-4827531"/>
                <a:satOff val="-12442"/>
                <a:lumOff val="-8404"/>
                <a:alphaOff val="0"/>
                <a:satMod val="110000"/>
                <a:lumMod val="100000"/>
                <a:shade val="100000"/>
              </a:schemeClr>
            </a:gs>
            <a:gs pos="100000">
              <a:schemeClr val="accent5">
                <a:hueOff val="-4827531"/>
                <a:satOff val="-12442"/>
                <a:lumOff val="-84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Afişler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2534769" y="1943147"/>
        <a:ext cx="2301698" cy="1381018"/>
      </dsp:txXfrm>
    </dsp:sp>
    <dsp:sp modelId="{361F70B4-5673-4793-B673-8471B8516960}">
      <dsp:nvSpPr>
        <dsp:cNvPr id="0" name=""/>
        <dsp:cNvSpPr/>
      </dsp:nvSpPr>
      <dsp:spPr>
        <a:xfrm>
          <a:off x="5066637" y="1943147"/>
          <a:ext cx="2301698" cy="1381018"/>
        </a:xfrm>
        <a:prstGeom prst="rect">
          <a:avLst/>
        </a:prstGeom>
        <a:gradFill rotWithShape="0">
          <a:gsLst>
            <a:gs pos="0">
              <a:schemeClr val="accent5">
                <a:hueOff val="-5793037"/>
                <a:satOff val="-14931"/>
                <a:lumOff val="-10084"/>
                <a:alphaOff val="0"/>
                <a:satMod val="103000"/>
                <a:lumMod val="102000"/>
                <a:tint val="94000"/>
              </a:schemeClr>
            </a:gs>
            <a:gs pos="50000">
              <a:schemeClr val="accent5">
                <a:hueOff val="-5793037"/>
                <a:satOff val="-14931"/>
                <a:lumOff val="-10084"/>
                <a:alphaOff val="0"/>
                <a:satMod val="110000"/>
                <a:lumMod val="100000"/>
                <a:shade val="100000"/>
              </a:schemeClr>
            </a:gs>
            <a:gs pos="100000">
              <a:schemeClr val="accent5">
                <a:hueOff val="-5793037"/>
                <a:satOff val="-14931"/>
                <a:lumOff val="-100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Broşürler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5066637" y="1943147"/>
        <a:ext cx="2301698" cy="1381018"/>
      </dsp:txXfrm>
    </dsp:sp>
    <dsp:sp modelId="{65513CEA-07B1-4E13-9640-FAA677C0349F}">
      <dsp:nvSpPr>
        <dsp:cNvPr id="0" name=""/>
        <dsp:cNvSpPr/>
      </dsp:nvSpPr>
      <dsp:spPr>
        <a:xfrm>
          <a:off x="7598505" y="1943147"/>
          <a:ext cx="2301698" cy="1381018"/>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buNone/>
          </a:pPr>
          <a:r>
            <a:rPr lang="en-GB" sz="2400" b="0" kern="120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rPr>
            <a:t>Bez çantalar</a:t>
          </a:r>
          <a:endParaRPr lang="tr-TR" sz="2400" b="0" kern="1200" dirty="0">
            <a:effectLst>
              <a:outerShdw blurRad="38100" dist="38100" dir="2700000" algn="tl">
                <a:srgbClr val="000000">
                  <a:alpha val="43137"/>
                </a:srgbClr>
              </a:outerShdw>
            </a:effectLst>
            <a:latin typeface="Segoe UI" panose="020B0502040204020203" pitchFamily="34" charset="0"/>
            <a:ea typeface="+mn-ea"/>
            <a:cs typeface="Segoe UI" panose="020B0502040204020203" pitchFamily="34" charset="0"/>
          </a:endParaRPr>
        </a:p>
      </dsp:txBody>
      <dsp:txXfrm>
        <a:off x="7598505" y="1943147"/>
        <a:ext cx="2301698" cy="138101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20.10.2020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20.10.2020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20.10.2020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20.10.2020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20.10.2020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20.10.2020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20.10.2020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20.10.2020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20.10.2020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20.10.2020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20.10.2020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20.10.2020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a:solidFill>
                  <a:srgbClr val="4461A3"/>
                </a:solidFill>
              </a:rPr>
              <a:t/>
            </a:r>
            <a:br>
              <a:rPr lang="en-GB" sz="3600" b="1" dirty="0">
                <a:solidFill>
                  <a:srgbClr val="4461A3"/>
                </a:solidFill>
              </a:rPr>
            </a:br>
            <a:r>
              <a:rPr lang="tr-TR" sz="3600" b="1" dirty="0">
                <a:solidFill>
                  <a:srgbClr val="4461A3"/>
                </a:solidFill>
              </a:rPr>
              <a:t>Şanlıurfa </a:t>
            </a:r>
            <a:r>
              <a:rPr lang="tr-TR" sz="3600" b="1" dirty="0" err="1">
                <a:solidFill>
                  <a:srgbClr val="4461A3"/>
                </a:solidFill>
              </a:rPr>
              <a:t>Haliliye</a:t>
            </a:r>
            <a:r>
              <a:rPr lang="tr-TR" sz="3600" b="1" dirty="0">
                <a:solidFill>
                  <a:srgbClr val="4461A3"/>
                </a:solidFill>
              </a:rPr>
              <a:t> ve Kilis’te “Sıfır Atık” Konusunda Farkındalık Oluşturma ve Eğitim/Eğitimci Eğitimi Projesi </a:t>
            </a:r>
            <a:r>
              <a:rPr lang="en-GB" sz="3600" b="1" dirty="0">
                <a:solidFill>
                  <a:srgbClr val="4461A3"/>
                </a:solidFill>
              </a:rPr>
              <a:t>(</a:t>
            </a:r>
            <a:r>
              <a:rPr lang="tr-TR" sz="3600" b="1" dirty="0">
                <a:solidFill>
                  <a:srgbClr val="4461A3"/>
                </a:solidFill>
              </a:rPr>
              <a:t>UNDP-TUR-RFP(USB)-2020/03</a:t>
            </a:r>
            <a:r>
              <a:rPr lang="en-GB" sz="3600" b="1" dirty="0">
                <a:solidFill>
                  <a:srgbClr val="4461A3"/>
                </a:solidFill>
              </a:rPr>
              <a:t>)</a:t>
            </a:r>
            <a:r>
              <a:rPr lang="en-GB" sz="4800" dirty="0">
                <a:solidFill>
                  <a:srgbClr val="4461A3"/>
                </a:solidFill>
              </a:rPr>
              <a:t/>
            </a:r>
            <a:br>
              <a:rPr lang="en-GB" sz="4800" dirty="0">
                <a:solidFill>
                  <a:srgbClr val="4461A3"/>
                </a:solidFill>
              </a:rPr>
            </a:br>
            <a:endParaRPr lang="tr-TR" sz="4800" dirty="0">
              <a:solidFill>
                <a:srgbClr val="4461A3"/>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r>
              <a:rPr lang="en-GB" sz="2800" b="1" dirty="0" err="1">
                <a:solidFill>
                  <a:schemeClr val="accent3">
                    <a:lumMod val="50000"/>
                  </a:schemeClr>
                </a:solidFill>
              </a:rPr>
              <a:t>Şanlıurfa</a:t>
            </a:r>
            <a:r>
              <a:rPr lang="en-GB" sz="2800" b="1" dirty="0">
                <a:solidFill>
                  <a:schemeClr val="accent3">
                    <a:lumMod val="50000"/>
                  </a:schemeClr>
                </a:solidFill>
              </a:rPr>
              <a:t> </a:t>
            </a:r>
            <a:r>
              <a:rPr lang="en-GB" sz="2800" b="1" dirty="0" err="1">
                <a:solidFill>
                  <a:schemeClr val="accent3">
                    <a:lumMod val="50000"/>
                  </a:schemeClr>
                </a:solidFill>
              </a:rPr>
              <a:t>Haliliye</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a:t>
            </a:r>
            <a:r>
              <a:rPr lang="en-GB" sz="2800" b="1" dirty="0" err="1">
                <a:solidFill>
                  <a:schemeClr val="accent3">
                    <a:lumMod val="50000"/>
                  </a:schemeClr>
                </a:solidFill>
              </a:rPr>
              <a:t>Kilis</a:t>
            </a:r>
            <a:r>
              <a:rPr lang="en-GB" sz="2800" b="1" dirty="0">
                <a:solidFill>
                  <a:schemeClr val="accent3">
                    <a:lumMod val="50000"/>
                  </a:schemeClr>
                </a:solidFill>
              </a:rPr>
              <a:t> </a:t>
            </a:r>
            <a:r>
              <a:rPr lang="en-GB" sz="2800" b="1" dirty="0" err="1">
                <a:solidFill>
                  <a:schemeClr val="accent3">
                    <a:lumMod val="50000"/>
                  </a:schemeClr>
                </a:solidFill>
              </a:rPr>
              <a:t>Belediyeleri</a:t>
            </a:r>
            <a:r>
              <a:rPr lang="en-GB" sz="2800" b="1" dirty="0">
                <a:solidFill>
                  <a:schemeClr val="accent3">
                    <a:lumMod val="50000"/>
                  </a:schemeClr>
                </a:solidFill>
              </a:rPr>
              <a:t> </a:t>
            </a:r>
            <a:r>
              <a:rPr lang="en-GB" sz="2800" b="1" dirty="0" err="1">
                <a:solidFill>
                  <a:schemeClr val="accent3">
                    <a:lumMod val="50000"/>
                  </a:schemeClr>
                </a:solidFill>
              </a:rPr>
              <a:t>Personelleri</a:t>
            </a:r>
            <a:r>
              <a:rPr lang="en-GB" sz="2800" b="1" dirty="0">
                <a:solidFill>
                  <a:schemeClr val="accent3">
                    <a:lumMod val="50000"/>
                  </a:schemeClr>
                </a:solidFill>
              </a:rPr>
              <a:t> </a:t>
            </a:r>
            <a:r>
              <a:rPr lang="en-GB" sz="2800" b="1" dirty="0" err="1">
                <a:solidFill>
                  <a:schemeClr val="accent3">
                    <a:lumMod val="50000"/>
                  </a:schemeClr>
                </a:solidFill>
              </a:rPr>
              <a:t>Eğitimi</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rgbClr val="4461A3"/>
                </a:solidFill>
              </a:rPr>
              <a:t>Ev Sahibi Topluluklar için Etkin Kentsel Atık Yönetimi Faz II: Katılımcı Atık Yönetimi Aracılığı ile Sosyal Uyumun Güçlendirilmesi Projesi</a:t>
            </a:r>
            <a:endParaRPr lang="en-GB" sz="2800" b="1" dirty="0">
              <a:solidFill>
                <a:srgbClr val="4461A3"/>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2588553518"/>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rgbClr val="4461A3"/>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93477512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304891"/>
            <a:ext cx="10515600" cy="788011"/>
          </a:xfrm>
        </p:spPr>
        <p:txBody>
          <a:bodyPr>
            <a:noAutofit/>
          </a:bodyPr>
          <a:lstStyle/>
          <a:p>
            <a:r>
              <a:rPr lang="tr-TR" sz="2800" b="1" dirty="0">
                <a:solidFill>
                  <a:srgbClr val="4461A3"/>
                </a:solidFill>
              </a:rPr>
              <a:t>Şanlıurfa </a:t>
            </a:r>
            <a:r>
              <a:rPr lang="tr-TR" sz="2800" b="1" dirty="0" err="1">
                <a:solidFill>
                  <a:srgbClr val="4461A3"/>
                </a:solidFill>
              </a:rPr>
              <a:t>Haliliye</a:t>
            </a:r>
            <a:r>
              <a:rPr lang="tr-TR" sz="2800" b="1" dirty="0">
                <a:solidFill>
                  <a:srgbClr val="4461A3"/>
                </a:solidFill>
              </a:rPr>
              <a:t> ve Kilis’te “Sıfır Atık” Konusunda Farkındalık Oluşturma ve Eğitim/Eğitimci Eğitimi Projesi</a:t>
            </a:r>
            <a:endParaRPr lang="tr-TR" sz="28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2308862"/>
            <a:ext cx="10515600" cy="2957198"/>
          </a:xfrm>
        </p:spPr>
        <p:txBody>
          <a:bodyPr>
            <a:normAutofit/>
          </a:bodyPr>
          <a:lstStyle/>
          <a:p>
            <a:pPr algn="just"/>
            <a:r>
              <a:rPr lang="en-GB" sz="2000" b="1" dirty="0" err="1">
                <a:solidFill>
                  <a:schemeClr val="accent3">
                    <a:lumMod val="50000"/>
                  </a:schemeClr>
                </a:solidFill>
                <a:latin typeface="Arial" panose="020B0604020202020204" pitchFamily="34" charset="0"/>
                <a:cs typeface="Arial" panose="020B0604020202020204" pitchFamily="34" charset="0"/>
              </a:rPr>
              <a:t>Şanlıurfa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Haliliye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İlçesi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Kilis’te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Sıfır</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Atık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Konusunda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Farkındalık</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Oluşturma</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ve</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a:t>
            </a:r>
            <a:r>
              <a:rPr lang="en-GB" sz="2000" b="1" dirty="0">
                <a:solidFill>
                  <a:schemeClr val="accent3">
                    <a:lumMod val="50000"/>
                  </a:schemeClr>
                </a:solidFill>
                <a:latin typeface="Arial" panose="020B0604020202020204" pitchFamily="34" charset="0"/>
                <a:cs typeface="Arial" panose="020B0604020202020204" pitchFamily="34" charset="0"/>
              </a:rPr>
              <a:t>/</a:t>
            </a:r>
            <a:r>
              <a:rPr lang="en-GB" sz="2000" b="1" dirty="0" err="1">
                <a:solidFill>
                  <a:schemeClr val="accent3">
                    <a:lumMod val="50000"/>
                  </a:schemeClr>
                </a:solidFill>
                <a:latin typeface="Arial" panose="020B0604020202020204" pitchFamily="34" charset="0"/>
                <a:cs typeface="Arial" panose="020B0604020202020204" pitchFamily="34" charset="0"/>
              </a:rPr>
              <a:t>Eğitimci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Eğitimi</a:t>
            </a:r>
            <a:r>
              <a:rPr lang="en-GB" sz="2000" b="1" dirty="0">
                <a:solidFill>
                  <a:schemeClr val="accent3">
                    <a:lumMod val="50000"/>
                  </a:schemeClr>
                </a:solidFill>
                <a:latin typeface="Arial" panose="020B0604020202020204" pitchFamily="34" charset="0"/>
                <a:cs typeface="Arial" panose="020B0604020202020204" pitchFamily="34" charset="0"/>
              </a:rPr>
              <a:t> </a:t>
            </a:r>
            <a:r>
              <a:rPr lang="en-GB" sz="2000" b="1" dirty="0" err="1">
                <a:solidFill>
                  <a:schemeClr val="accent3">
                    <a:lumMod val="50000"/>
                  </a:schemeClr>
                </a:solidFill>
                <a:latin typeface="Arial" panose="020B0604020202020204" pitchFamily="34" charset="0"/>
                <a:cs typeface="Arial" panose="020B0604020202020204" pitchFamily="34" charset="0"/>
              </a:rPr>
              <a:t>Projesi</a:t>
            </a:r>
            <a:r>
              <a:rPr lang="en-GB" sz="2000" dirty="0">
                <a:solidFill>
                  <a:schemeClr val="accent3">
                    <a:lumMod val="50000"/>
                  </a:schemeClr>
                </a:solidFill>
                <a:latin typeface="Arial" panose="020B0604020202020204" pitchFamily="34" charset="0"/>
                <a:cs typeface="Arial" panose="020B0604020202020204" pitchFamily="34" charset="0"/>
              </a:rPr>
              <a:t>, </a:t>
            </a:r>
            <a:r>
              <a:rPr lang="tr-TR" sz="2000" dirty="0">
                <a:solidFill>
                  <a:schemeClr val="accent3">
                    <a:lumMod val="50000"/>
                  </a:schemeClr>
                </a:solidFill>
                <a:latin typeface="Arial" panose="020B0604020202020204" pitchFamily="34" charset="0"/>
                <a:cs typeface="Arial" panose="020B0604020202020204" pitchFamily="34" charset="0"/>
              </a:rPr>
              <a:t>Çevre ve Şehircilik Bakanlığının 12 Temmuz 2019 tarih ve 30829 sayılı Sıfır Atık </a:t>
            </a:r>
            <a:r>
              <a:rPr lang="tr-TR" sz="2000" dirty="0" err="1">
                <a:solidFill>
                  <a:schemeClr val="accent3">
                    <a:lumMod val="50000"/>
                  </a:schemeClr>
                </a:solidFill>
                <a:latin typeface="Arial" panose="020B0604020202020204" pitchFamily="34" charset="0"/>
                <a:cs typeface="Arial" panose="020B0604020202020204" pitchFamily="34" charset="0"/>
              </a:rPr>
              <a:t>Yönetmeliğ</a:t>
            </a:r>
            <a:r>
              <a:rPr lang="en-GB" sz="2000" dirty="0" err="1">
                <a:solidFill>
                  <a:schemeClr val="accent3">
                    <a:lumMod val="50000"/>
                  </a:schemeClr>
                </a:solidFill>
                <a:latin typeface="Arial" panose="020B0604020202020204" pitchFamily="34" charset="0"/>
                <a:cs typeface="Arial" panose="020B0604020202020204" pitchFamily="34" charset="0"/>
              </a:rPr>
              <a:t>ine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belediyelerin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uyum</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sağlaması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amacıyla</a:t>
            </a:r>
            <a:r>
              <a:rPr lang="en-GB" sz="2000" dirty="0">
                <a:solidFill>
                  <a:schemeClr val="accent3">
                    <a:lumMod val="50000"/>
                  </a:schemeClr>
                </a:solidFill>
                <a:latin typeface="Arial" panose="020B0604020202020204" pitchFamily="34" charset="0"/>
                <a:cs typeface="Arial" panose="020B0604020202020204" pitchFamily="34" charset="0"/>
              </a:rPr>
              <a:t> 15 </a:t>
            </a:r>
            <a:r>
              <a:rPr lang="en-GB" sz="2000" dirty="0" err="1">
                <a:solidFill>
                  <a:schemeClr val="accent3">
                    <a:lumMod val="50000"/>
                  </a:schemeClr>
                </a:solidFill>
                <a:latin typeface="Arial" panose="020B0604020202020204" pitchFamily="34" charset="0"/>
                <a:cs typeface="Arial" panose="020B0604020202020204" pitchFamily="34" charset="0"/>
              </a:rPr>
              <a:t>Temmuz</a:t>
            </a:r>
            <a:r>
              <a:rPr lang="en-GB" sz="2000" dirty="0">
                <a:solidFill>
                  <a:schemeClr val="accent3">
                    <a:lumMod val="50000"/>
                  </a:schemeClr>
                </a:solidFill>
                <a:latin typeface="Arial" panose="020B0604020202020204" pitchFamily="34" charset="0"/>
                <a:cs typeface="Arial" panose="020B0604020202020204" pitchFamily="34" charset="0"/>
              </a:rPr>
              <a:t> 2020 </a:t>
            </a:r>
            <a:r>
              <a:rPr lang="en-GB" sz="2000" dirty="0" err="1">
                <a:solidFill>
                  <a:schemeClr val="accent3">
                    <a:lumMod val="50000"/>
                  </a:schemeClr>
                </a:solidFill>
                <a:latin typeface="Arial" panose="020B0604020202020204" pitchFamily="34" charset="0"/>
                <a:cs typeface="Arial" panose="020B0604020202020204" pitchFamily="34" charset="0"/>
              </a:rPr>
              <a:t>tarihinde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başlamıştır</a:t>
            </a:r>
            <a:r>
              <a:rPr lang="en-GB" sz="2000" dirty="0">
                <a:solidFill>
                  <a:schemeClr val="accent3">
                    <a:lumMod val="50000"/>
                  </a:schemeClr>
                </a:solidFill>
                <a:latin typeface="Arial" panose="020B0604020202020204" pitchFamily="34" charset="0"/>
                <a:cs typeface="Arial" panose="020B0604020202020204" pitchFamily="34" charset="0"/>
              </a:rPr>
              <a:t>. </a:t>
            </a:r>
          </a:p>
          <a:p>
            <a:pPr algn="just"/>
            <a:endParaRPr lang="en-GB" sz="2000" dirty="0">
              <a:solidFill>
                <a:schemeClr val="accent3">
                  <a:lumMod val="50000"/>
                </a:schemeClr>
              </a:solidFill>
              <a:latin typeface="Arial" panose="020B0604020202020204" pitchFamily="34" charset="0"/>
              <a:cs typeface="Arial" panose="020B0604020202020204" pitchFamily="34" charset="0"/>
            </a:endParaRPr>
          </a:p>
          <a:p>
            <a:pPr algn="just"/>
            <a:r>
              <a:rPr lang="en-GB" sz="2000" dirty="0">
                <a:solidFill>
                  <a:schemeClr val="accent3">
                    <a:lumMod val="50000"/>
                  </a:schemeClr>
                </a:solidFill>
                <a:latin typeface="Arial" panose="020B0604020202020204" pitchFamily="34" charset="0"/>
                <a:cs typeface="Arial" panose="020B0604020202020204" pitchFamily="34" charset="0"/>
              </a:rPr>
              <a:t>5 ay </a:t>
            </a:r>
            <a:r>
              <a:rPr lang="en-GB" sz="2000" dirty="0" err="1">
                <a:solidFill>
                  <a:schemeClr val="accent3">
                    <a:lumMod val="50000"/>
                  </a:schemeClr>
                </a:solidFill>
                <a:latin typeface="Arial" panose="020B0604020202020204" pitchFamily="34" charset="0"/>
                <a:cs typeface="Arial" panose="020B0604020202020204" pitchFamily="34" charset="0"/>
              </a:rPr>
              <a:t>sürecek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olan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projede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amaç</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Haliliye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Kilis</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halkları</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mülteciler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için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sıfır</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atık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konusunda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farkındalık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oluşturmak</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ve</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belirli</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hedef</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kitlelerin</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bu</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kapsamda</a:t>
            </a:r>
            <a:r>
              <a:rPr lang="en-GB" sz="2000" dirty="0">
                <a:solidFill>
                  <a:schemeClr val="accent3">
                    <a:lumMod val="50000"/>
                  </a:schemeClr>
                </a:solidFill>
                <a:latin typeface="Arial" panose="020B0604020202020204" pitchFamily="34" charset="0"/>
                <a:cs typeface="Arial" panose="020B0604020202020204" pitchFamily="34" charset="0"/>
              </a:rPr>
              <a:t> </a:t>
            </a:r>
            <a:r>
              <a:rPr lang="en-GB" sz="2000" dirty="0" err="1">
                <a:solidFill>
                  <a:schemeClr val="accent3">
                    <a:lumMod val="50000"/>
                  </a:schemeClr>
                </a:solidFill>
                <a:latin typeface="Arial" panose="020B0604020202020204" pitchFamily="34" charset="0"/>
                <a:cs typeface="Arial" panose="020B0604020202020204" pitchFamily="34" charset="0"/>
              </a:rPr>
              <a:t>eğitilmesidir</a:t>
            </a:r>
            <a:r>
              <a:rPr lang="en-GB" sz="2000" dirty="0">
                <a:solidFill>
                  <a:schemeClr val="accent3">
                    <a:lumMod val="50000"/>
                  </a:schemeClr>
                </a:solidFill>
                <a:latin typeface="Arial" panose="020B0604020202020204" pitchFamily="34" charset="0"/>
                <a:cs typeface="Arial" panose="020B0604020202020204" pitchFamily="34" charset="0"/>
              </a:rPr>
              <a:t>. </a:t>
            </a:r>
            <a:endParaRPr lang="tr-TR" sz="2000"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1497129"/>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6719"/>
            <a:ext cx="10515600" cy="788011"/>
          </a:xfrm>
        </p:spPr>
        <p:txBody>
          <a:bodyPr>
            <a:noAutofit/>
          </a:bodyPr>
          <a:lstStyle/>
          <a:p>
            <a:r>
              <a:rPr lang="en-GB" sz="3200" b="1" dirty="0" err="1">
                <a:solidFill>
                  <a:srgbClr val="4461A3"/>
                </a:solidFill>
              </a:rPr>
              <a:t>Proje</a:t>
            </a:r>
            <a:r>
              <a:rPr lang="en-GB" sz="3200" b="1" dirty="0">
                <a:solidFill>
                  <a:srgbClr val="4461A3"/>
                </a:solidFill>
              </a:rPr>
              <a:t> </a:t>
            </a:r>
            <a:r>
              <a:rPr lang="en-GB" sz="3200" b="1" dirty="0" err="1">
                <a:solidFill>
                  <a:srgbClr val="4461A3"/>
                </a:solidFill>
              </a:rPr>
              <a:t>Faaliyetleri</a:t>
            </a:r>
            <a:r>
              <a:rPr lang="en-GB" sz="3200" b="1" dirty="0">
                <a:solidFill>
                  <a:srgbClr val="4461A3"/>
                </a:solidFill>
              </a:rPr>
              <a:t> </a:t>
            </a:r>
            <a:endParaRPr lang="tr-TR" sz="3200" dirty="0">
              <a:solidFill>
                <a:srgbClr val="4461A3"/>
              </a:solidFill>
            </a:endParaRPr>
          </a:p>
        </p:txBody>
      </p:sp>
      <p:graphicFrame>
        <p:nvGraphicFramePr>
          <p:cNvPr id="4" name="Diagram 3"/>
          <p:cNvGraphicFramePr/>
          <p:nvPr>
            <p:extLst/>
          </p:nvPr>
        </p:nvGraphicFramePr>
        <p:xfrm>
          <a:off x="5243332" y="936760"/>
          <a:ext cx="6023058" cy="4451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5335929" y="1363936"/>
            <a:ext cx="1145894" cy="923330"/>
          </a:xfrm>
          <a:prstGeom prst="rect">
            <a:avLst/>
          </a:prstGeom>
          <a:noFill/>
        </p:spPr>
        <p:txBody>
          <a:bodyPr wrap="square" rtlCol="0">
            <a:spAutoFit/>
          </a:bodyPr>
          <a:lstStyle/>
          <a:p>
            <a:pPr algn="ctr"/>
            <a:r>
              <a:rPr lang="en-GB" sz="5400" dirty="0">
                <a:solidFill>
                  <a:srgbClr val="6AA3DB"/>
                </a:solidFill>
              </a:rPr>
              <a:t>1</a:t>
            </a:r>
          </a:p>
        </p:txBody>
      </p:sp>
      <p:sp>
        <p:nvSpPr>
          <p:cNvPr id="6" name="TextBox 5"/>
          <p:cNvSpPr txBox="1"/>
          <p:nvPr/>
        </p:nvSpPr>
        <p:spPr>
          <a:xfrm>
            <a:off x="5578997" y="2701019"/>
            <a:ext cx="1238491" cy="923330"/>
          </a:xfrm>
          <a:prstGeom prst="rect">
            <a:avLst/>
          </a:prstGeom>
          <a:noFill/>
        </p:spPr>
        <p:txBody>
          <a:bodyPr wrap="square" rtlCol="0">
            <a:spAutoFit/>
          </a:bodyPr>
          <a:lstStyle/>
          <a:p>
            <a:pPr algn="ctr"/>
            <a:r>
              <a:rPr lang="en-GB" sz="5400" dirty="0">
                <a:solidFill>
                  <a:srgbClr val="4DC58D"/>
                </a:solidFill>
              </a:rPr>
              <a:t>2</a:t>
            </a:r>
          </a:p>
        </p:txBody>
      </p:sp>
      <p:sp>
        <p:nvSpPr>
          <p:cNvPr id="7" name="TextBox 6"/>
          <p:cNvSpPr txBox="1"/>
          <p:nvPr/>
        </p:nvSpPr>
        <p:spPr>
          <a:xfrm>
            <a:off x="5243332" y="4044813"/>
            <a:ext cx="1238491" cy="923330"/>
          </a:xfrm>
          <a:prstGeom prst="rect">
            <a:avLst/>
          </a:prstGeom>
          <a:noFill/>
        </p:spPr>
        <p:txBody>
          <a:bodyPr wrap="square" rtlCol="0">
            <a:spAutoFit/>
          </a:bodyPr>
          <a:lstStyle/>
          <a:p>
            <a:pPr algn="ctr"/>
            <a:r>
              <a:rPr lang="en-GB" sz="5400" dirty="0">
                <a:solidFill>
                  <a:srgbClr val="70AD47"/>
                </a:solidFill>
              </a:rPr>
              <a:t>3</a:t>
            </a:r>
          </a:p>
        </p:txBody>
      </p:sp>
    </p:spTree>
    <p:extLst>
      <p:ext uri="{BB962C8B-B14F-4D97-AF65-F5344CB8AC3E}">
        <p14:creationId xmlns:p14="http://schemas.microsoft.com/office/powerpoint/2010/main" val="2637667494"/>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52500" y="557552"/>
            <a:ext cx="10515600" cy="1325563"/>
          </a:xfrm>
        </p:spPr>
        <p:txBody>
          <a:bodyPr>
            <a:normAutofit/>
          </a:bodyPr>
          <a:lstStyle/>
          <a:p>
            <a:r>
              <a:rPr lang="en-GB" sz="3200" b="1" dirty="0" err="1">
                <a:solidFill>
                  <a:srgbClr val="4461A3"/>
                </a:solidFill>
              </a:rPr>
              <a:t>Faaliyet</a:t>
            </a:r>
            <a:r>
              <a:rPr lang="en-GB" sz="3200" b="1" dirty="0">
                <a:solidFill>
                  <a:srgbClr val="4461A3"/>
                </a:solidFill>
              </a:rPr>
              <a:t> 1: </a:t>
            </a:r>
            <a:r>
              <a:rPr lang="en-GB" sz="3200" b="1" dirty="0" err="1">
                <a:solidFill>
                  <a:srgbClr val="4461A3"/>
                </a:solidFill>
              </a:rPr>
              <a:t>Farkındalık</a:t>
            </a:r>
            <a:r>
              <a:rPr lang="en-GB" sz="3200" b="1" dirty="0">
                <a:solidFill>
                  <a:srgbClr val="4461A3"/>
                </a:solidFill>
              </a:rPr>
              <a:t> </a:t>
            </a:r>
            <a:r>
              <a:rPr lang="en-GB" sz="3200" b="1" dirty="0" err="1">
                <a:solidFill>
                  <a:srgbClr val="4461A3"/>
                </a:solidFill>
              </a:rPr>
              <a:t>Oluşturma</a:t>
            </a:r>
            <a:endParaRPr lang="tr-TR" sz="3200" b="1" dirty="0">
              <a:solidFill>
                <a:srgbClr val="4461A3"/>
              </a:solidFill>
            </a:endParaRPr>
          </a:p>
        </p:txBody>
      </p:sp>
      <p:graphicFrame>
        <p:nvGraphicFramePr>
          <p:cNvPr id="8" name="Diagram 7">
            <a:extLst>
              <a:ext uri="{FF2B5EF4-FFF2-40B4-BE49-F238E27FC236}">
                <a16:creationId xmlns:a16="http://schemas.microsoft.com/office/drawing/2014/main" id="{19724EA8-489C-42DD-917D-73F3FF6D9FEF}"/>
              </a:ext>
            </a:extLst>
          </p:cNvPr>
          <p:cNvGraphicFramePr/>
          <p:nvPr>
            <p:extLst/>
          </p:nvPr>
        </p:nvGraphicFramePr>
        <p:xfrm>
          <a:off x="1144447" y="1540218"/>
          <a:ext cx="9903105" cy="36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3389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pSp>
        <p:nvGrpSpPr>
          <p:cNvPr id="4" name="Diagram 4">
            <a:extLst>
              <a:ext uri="{FF2B5EF4-FFF2-40B4-BE49-F238E27FC236}">
                <a16:creationId xmlns:a16="http://schemas.microsoft.com/office/drawing/2014/main" id="{F115F1ED-ADF9-45C2-A8AB-431D11933400}"/>
              </a:ext>
            </a:extLst>
          </p:cNvPr>
          <p:cNvGrpSpPr/>
          <p:nvPr/>
        </p:nvGrpSpPr>
        <p:grpSpPr>
          <a:xfrm>
            <a:off x="3090478" y="1943147"/>
            <a:ext cx="5255815" cy="3253600"/>
            <a:chOff x="5723202" y="1779504"/>
            <a:chExt cx="5255815" cy="3253600"/>
          </a:xfrm>
        </p:grpSpPr>
        <p:sp>
          <p:nvSpPr>
            <p:cNvPr id="5" name="Freeform 4">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cs typeface="Calibri"/>
                </a:rPr>
                <a:t>4.818 </a:t>
              </a:r>
              <a:r>
                <a:rPr lang="en-GB" sz="2300" b="0" i="0" u="none" strike="noStrike" kern="1200" cap="none" spc="0" baseline="0" dirty="0" err="1">
                  <a:solidFill>
                    <a:srgbClr val="000000"/>
                  </a:solidFill>
                  <a:uFillTx/>
                  <a:latin typeface="Calibri"/>
                  <a:cs typeface="Calibri"/>
                </a:rPr>
                <a:t>katılımcı</a:t>
              </a:r>
              <a:endParaRPr lang="en-US" sz="2300" b="0" i="0" u="none" strike="noStrike" kern="1200" cap="none" spc="0" baseline="0" dirty="0">
                <a:solidFill>
                  <a:srgbClr val="000000"/>
                </a:solidFill>
                <a:uFillTx/>
                <a:latin typeface="Calibri"/>
                <a:cs typeface="Calibri"/>
              </a:endParaRPr>
            </a:p>
          </p:txBody>
        </p:sp>
        <p:sp>
          <p:nvSpPr>
            <p:cNvPr id="6" name="Freeform 5">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0" i="0" u="none" strike="noStrike" kern="1200" cap="none" spc="0" baseline="0" dirty="0">
                  <a:solidFill>
                    <a:srgbClr val="000000"/>
                  </a:solidFill>
                  <a:uFillTx/>
                  <a:latin typeface="Calibri"/>
                </a:rPr>
                <a:t>2.070 </a:t>
              </a:r>
              <a:r>
                <a:rPr lang="en-GB" sz="2300" b="0" i="0" u="none" strike="noStrike" kern="1200" cap="none" spc="0" baseline="0" dirty="0" err="1">
                  <a:solidFill>
                    <a:srgbClr val="000000"/>
                  </a:solidFill>
                  <a:uFillTx/>
                  <a:latin typeface="Calibri"/>
                </a:rPr>
                <a:t>katılımcı</a:t>
              </a:r>
              <a:endParaRPr lang="tr-TR" sz="2300" b="0" i="0" u="none" strike="noStrike" kern="1200" cap="none" spc="0" baseline="0" dirty="0">
                <a:solidFill>
                  <a:srgbClr val="000000"/>
                </a:solidFill>
                <a:uFillTx/>
                <a:latin typeface="Calibri"/>
              </a:endParaRPr>
            </a:p>
          </p:txBody>
        </p:sp>
        <p:sp>
          <p:nvSpPr>
            <p:cNvPr id="7" name="Freeform 6">
              <a:extLst>
                <a:ext uri="{FF2B5EF4-FFF2-40B4-BE49-F238E27FC236}">
                  <a16:creationId xmlns:a16="http://schemas.microsoft.com/office/drawing/2014/main" id="{9884E9A8-26BF-43F2-8AEC-6057E11A5FFE}"/>
                </a:ext>
              </a:extLst>
            </p:cNvPr>
            <p:cNvSpPr/>
            <p:nvPr/>
          </p:nvSpPr>
          <p:spPr>
            <a:xfrm>
              <a:off x="5723203" y="3531440"/>
              <a:ext cx="5255814"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chemeClr val="accent1">
                  <a:lumMod val="75000"/>
                </a:schemeClr>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i="0" u="none" strike="noStrike" kern="1200" cap="none" spc="0" baseline="0" dirty="0">
                  <a:solidFill>
                    <a:srgbClr val="4461A3"/>
                  </a:solidFill>
                  <a:uFillTx/>
                  <a:latin typeface="Calibri"/>
                </a:rPr>
                <a:t>Her </a:t>
              </a:r>
              <a:r>
                <a:rPr lang="en-GB" sz="2300" i="0" u="none" strike="noStrike" kern="1200" cap="none" spc="0" baseline="0" dirty="0" err="1">
                  <a:solidFill>
                    <a:srgbClr val="4461A3"/>
                  </a:solidFill>
                  <a:uFillTx/>
                  <a:latin typeface="Calibri"/>
                </a:rPr>
                <a:t>bir</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hedef</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grup</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için</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özelleştirilmiş</a:t>
              </a:r>
              <a:r>
                <a:rPr lang="en-GB" sz="2300" i="0" u="none" strike="noStrike" kern="1200" cap="none" spc="0" baseline="0" dirty="0">
                  <a:solidFill>
                    <a:srgbClr val="4461A3"/>
                  </a:solidFill>
                  <a:uFillTx/>
                  <a:latin typeface="Calibri"/>
                </a:rPr>
                <a:t> </a:t>
              </a:r>
              <a:r>
                <a:rPr lang="en-GB" sz="2300" i="0" u="none" strike="noStrike" kern="1200" cap="none" spc="0" baseline="0" dirty="0" err="1">
                  <a:solidFill>
                    <a:srgbClr val="4461A3"/>
                  </a:solidFill>
                  <a:uFillTx/>
                  <a:latin typeface="Calibri"/>
                </a:rPr>
                <a:t>eğitimler</a:t>
              </a:r>
              <a:endParaRPr lang="en-US" sz="2300" i="0" u="none" strike="noStrike" kern="1200" cap="none" spc="0" baseline="0" dirty="0">
                <a:solidFill>
                  <a:srgbClr val="4461A3"/>
                </a:solidFill>
                <a:uFillTx/>
                <a:latin typeface="Calibri"/>
              </a:endParaRPr>
            </a:p>
          </p:txBody>
        </p:sp>
      </p:grpSp>
    </p:spTree>
    <p:extLst>
      <p:ext uri="{BB962C8B-B14F-4D97-AF65-F5344CB8AC3E}">
        <p14:creationId xmlns:p14="http://schemas.microsoft.com/office/powerpoint/2010/main" val="1274681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8" name="Table 7"/>
          <p:cNvGraphicFramePr>
            <a:graphicFrameLocks noGrp="1"/>
          </p:cNvGraphicFramePr>
          <p:nvPr>
            <p:extLst/>
          </p:nvPr>
        </p:nvGraphicFramePr>
        <p:xfrm>
          <a:off x="923614" y="1608882"/>
          <a:ext cx="10535322" cy="3701688"/>
        </p:xfrm>
        <a:graphic>
          <a:graphicData uri="http://schemas.openxmlformats.org/drawingml/2006/table">
            <a:tbl>
              <a:tblPr firstRow="1" firstCol="1" bandRow="1">
                <a:tableStyleId>{327F97BB-C833-4FB7-BDE5-3F7075034690}</a:tableStyleId>
              </a:tblPr>
              <a:tblGrid>
                <a:gridCol w="10535322">
                  <a:extLst>
                    <a:ext uri="{9D8B030D-6E8A-4147-A177-3AD203B41FA5}">
                      <a16:colId xmlns:a16="http://schemas.microsoft.com/office/drawing/2014/main" val="156464812"/>
                    </a:ext>
                  </a:extLst>
                </a:gridCol>
              </a:tblGrid>
              <a:tr h="64818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2000" b="1" u="none" kern="1200" dirty="0">
                        <a:solidFill>
                          <a:schemeClr val="bg1"/>
                        </a:solidFill>
                        <a:latin typeface="+mn-lt"/>
                        <a:ea typeface="+mn-ea"/>
                        <a:cs typeface="+mn-cs"/>
                      </a:endParaRPr>
                    </a:p>
                    <a:p>
                      <a:r>
                        <a:rPr lang="en-US" sz="2400" b="1" u="none" kern="1200" dirty="0" err="1">
                          <a:solidFill>
                            <a:schemeClr val="bg1"/>
                          </a:solidFill>
                          <a:latin typeface="+mn-lt"/>
                          <a:ea typeface="+mn-ea"/>
                          <a:cs typeface="+mn-cs"/>
                        </a:rPr>
                        <a:t>Eğitimlerde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p>
                      <a:pPr marL="0" indent="0" algn="l" defTabSz="914400" rtl="0" eaLnBrk="1" latinLnBrk="0" hangingPunct="1">
                        <a:spcAft>
                          <a:spcPts val="0"/>
                        </a:spcAft>
                        <a:buFont typeface="Arial" panose="020B0604020202020204" pitchFamily="34" charset="0"/>
                        <a:buNone/>
                      </a:pPr>
                      <a:endParaRPr lang="en-GB" sz="2000" kern="1200" dirty="0">
                        <a:solidFill>
                          <a:schemeClr val="tx1"/>
                        </a:solidFill>
                        <a:effectLst/>
                        <a:latin typeface="+mn-lt"/>
                        <a:ea typeface="+mn-ea"/>
                        <a:cs typeface="+mn-cs"/>
                      </a:endParaRPr>
                    </a:p>
                  </a:txBody>
                  <a:tcPr marL="68580" marR="68580" marT="0" marB="0" anchor="ctr">
                    <a:solidFill>
                      <a:srgbClr val="6AA3DB"/>
                    </a:solidFill>
                  </a:tcPr>
                </a:tc>
                <a:extLst>
                  <a:ext uri="{0D108BD9-81ED-4DB2-BD59-A6C34878D82A}">
                    <a16:rowId xmlns:a16="http://schemas.microsoft.com/office/drawing/2014/main" val="2026232958"/>
                  </a:ext>
                </a:extLst>
              </a:tr>
              <a:tr h="593948">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678395604"/>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4327399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İmam, Muhtar, STK Temsilcileri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946145837"/>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Belediye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16999976"/>
                  </a:ext>
                </a:extLst>
              </a:tr>
              <a:tr h="443112">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Aile Sağlığı Merkezleri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077356672"/>
                  </a:ext>
                </a:extLst>
              </a:tr>
              <a:tr h="422317">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130386257"/>
                  </a:ext>
                </a:extLst>
              </a:tr>
            </a:tbl>
          </a:graphicData>
        </a:graphic>
      </p:graphicFrame>
    </p:spTree>
    <p:extLst>
      <p:ext uri="{BB962C8B-B14F-4D97-AF65-F5344CB8AC3E}">
        <p14:creationId xmlns:p14="http://schemas.microsoft.com/office/powerpoint/2010/main" val="2895686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33483"/>
            <a:ext cx="10515600" cy="1325563"/>
          </a:xfrm>
        </p:spPr>
        <p:txBody>
          <a:bodyPr>
            <a:normAutofit/>
          </a:bodyPr>
          <a:lstStyle/>
          <a:p>
            <a:r>
              <a:rPr lang="en-GB" sz="3200" b="1" dirty="0" err="1">
                <a:solidFill>
                  <a:srgbClr val="4461A3"/>
                </a:solidFill>
              </a:rPr>
              <a:t>Faaliyet</a:t>
            </a:r>
            <a:r>
              <a:rPr lang="en-GB" sz="3200" b="1" dirty="0">
                <a:solidFill>
                  <a:srgbClr val="4461A3"/>
                </a:solidFill>
              </a:rPr>
              <a:t> 2: </a:t>
            </a:r>
            <a:r>
              <a:rPr lang="en-GB" sz="3200" b="1" dirty="0" err="1">
                <a:solidFill>
                  <a:srgbClr val="4461A3"/>
                </a:solidFill>
              </a:rPr>
              <a:t>Eğitim</a:t>
            </a:r>
            <a:r>
              <a:rPr lang="en-GB" sz="3200" b="1" dirty="0">
                <a:solidFill>
                  <a:srgbClr val="4461A3"/>
                </a:solidFill>
              </a:rPr>
              <a:t> </a:t>
            </a:r>
            <a:r>
              <a:rPr lang="en-GB" sz="3200" b="1" dirty="0" err="1">
                <a:solidFill>
                  <a:srgbClr val="4461A3"/>
                </a:solidFill>
              </a:rPr>
              <a:t>ve</a:t>
            </a:r>
            <a:r>
              <a:rPr lang="en-GB" sz="3200" b="1" dirty="0">
                <a:solidFill>
                  <a:srgbClr val="4461A3"/>
                </a:solidFill>
              </a:rPr>
              <a:t> </a:t>
            </a:r>
            <a:r>
              <a:rPr lang="en-GB" sz="3200" b="1" dirty="0" err="1">
                <a:solidFill>
                  <a:srgbClr val="4461A3"/>
                </a:solidFill>
              </a:rPr>
              <a:t>Eğitimci</a:t>
            </a:r>
            <a:r>
              <a:rPr lang="en-GB" sz="3200" b="1" dirty="0">
                <a:solidFill>
                  <a:srgbClr val="4461A3"/>
                </a:solidFill>
              </a:rPr>
              <a:t> </a:t>
            </a:r>
            <a:r>
              <a:rPr lang="en-GB" sz="3200" b="1" dirty="0" err="1">
                <a:solidFill>
                  <a:srgbClr val="4461A3"/>
                </a:solidFill>
              </a:rPr>
              <a:t>Eğitimleri</a:t>
            </a:r>
            <a:endParaRPr lang="tr-TR" sz="3200" b="1" dirty="0">
              <a:solidFill>
                <a:srgbClr val="4461A3"/>
              </a:solidFill>
            </a:endParaRPr>
          </a:p>
        </p:txBody>
      </p:sp>
      <p:graphicFrame>
        <p:nvGraphicFramePr>
          <p:cNvPr id="3" name="Table 2"/>
          <p:cNvGraphicFramePr>
            <a:graphicFrameLocks noGrp="1"/>
          </p:cNvGraphicFramePr>
          <p:nvPr>
            <p:extLst/>
          </p:nvPr>
        </p:nvGraphicFramePr>
        <p:xfrm>
          <a:off x="949125" y="1859046"/>
          <a:ext cx="10752880" cy="3153238"/>
        </p:xfrm>
        <a:graphic>
          <a:graphicData uri="http://schemas.openxmlformats.org/drawingml/2006/table">
            <a:tbl>
              <a:tblPr firstRow="1" firstCol="1" bandRow="1">
                <a:tableStyleId>{327F97BB-C833-4FB7-BDE5-3F7075034690}</a:tableStyleId>
              </a:tblPr>
              <a:tblGrid>
                <a:gridCol w="10752880">
                  <a:extLst>
                    <a:ext uri="{9D8B030D-6E8A-4147-A177-3AD203B41FA5}">
                      <a16:colId xmlns:a16="http://schemas.microsoft.com/office/drawing/2014/main" val="926271698"/>
                    </a:ext>
                  </a:extLst>
                </a:gridCol>
              </a:tblGrid>
              <a:tr h="663497">
                <a:tc>
                  <a:txBody>
                    <a:bodyPr/>
                    <a:lstStyle/>
                    <a:p>
                      <a:r>
                        <a:rPr lang="en-US" sz="2400" b="1" u="none" kern="1200" dirty="0" err="1">
                          <a:solidFill>
                            <a:schemeClr val="bg1"/>
                          </a:solidFill>
                          <a:latin typeface="+mn-lt"/>
                          <a:ea typeface="+mn-ea"/>
                          <a:cs typeface="+mn-cs"/>
                        </a:rPr>
                        <a:t>Eğitimci</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Eğitimlerinde</a:t>
                      </a:r>
                      <a:r>
                        <a:rPr lang="en-US" sz="2400" b="1" u="none" kern="1200" dirty="0">
                          <a:solidFill>
                            <a:schemeClr val="bg1"/>
                          </a:solidFill>
                          <a:latin typeface="+mn-lt"/>
                          <a:ea typeface="+mn-ea"/>
                          <a:cs typeface="+mn-cs"/>
                        </a:rPr>
                        <a:t> </a:t>
                      </a:r>
                      <a:r>
                        <a:rPr lang="en-US" sz="2400" b="1" u="none" kern="1200" dirty="0" err="1">
                          <a:solidFill>
                            <a:schemeClr val="bg1"/>
                          </a:solidFill>
                          <a:latin typeface="+mn-lt"/>
                          <a:ea typeface="+mn-ea"/>
                          <a:cs typeface="+mn-cs"/>
                        </a:rPr>
                        <a:t>hedef</a:t>
                      </a:r>
                      <a:r>
                        <a:rPr lang="en-US" sz="2400" b="1" u="none" kern="1200" baseline="0" dirty="0">
                          <a:solidFill>
                            <a:schemeClr val="bg1"/>
                          </a:solidFill>
                          <a:latin typeface="+mn-lt"/>
                          <a:ea typeface="+mn-ea"/>
                          <a:cs typeface="+mn-cs"/>
                        </a:rPr>
                        <a:t> </a:t>
                      </a:r>
                      <a:r>
                        <a:rPr lang="en-US" sz="2400" b="1" u="none" kern="1200" baseline="0" dirty="0" err="1">
                          <a:solidFill>
                            <a:schemeClr val="bg1"/>
                          </a:solidFill>
                          <a:latin typeface="+mn-lt"/>
                          <a:ea typeface="+mn-ea"/>
                          <a:cs typeface="+mn-cs"/>
                        </a:rPr>
                        <a:t>kitleler</a:t>
                      </a:r>
                      <a:endParaRPr lang="en-US" sz="2400" b="1" u="none" kern="1200" dirty="0">
                        <a:solidFill>
                          <a:schemeClr val="bg1"/>
                        </a:solidFill>
                        <a:latin typeface="+mn-lt"/>
                        <a:ea typeface="+mn-ea"/>
                        <a:cs typeface="+mn-cs"/>
                      </a:endParaRPr>
                    </a:p>
                  </a:txBody>
                  <a:tcPr marL="68580" marR="68580" marT="0" marB="0" anchor="ctr"/>
                </a:tc>
                <a:extLst>
                  <a:ext uri="{0D108BD9-81ED-4DB2-BD59-A6C34878D82A}">
                    <a16:rowId xmlns:a16="http://schemas.microsoft.com/office/drawing/2014/main" val="689437266"/>
                  </a:ext>
                </a:extLst>
              </a:tr>
              <a:tr h="50340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Öğretmenleri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707387032"/>
                  </a:ext>
                </a:extLst>
              </a:tr>
              <a:tr h="625033">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a:t>
                      </a:r>
                      <a:r>
                        <a:rPr lang="en-GB" sz="2000" b="0" kern="1200" dirty="0" err="1">
                          <a:solidFill>
                            <a:schemeClr val="tx1"/>
                          </a:solidFill>
                          <a:effectLst/>
                        </a:rPr>
                        <a:t>ve</a:t>
                      </a:r>
                      <a:r>
                        <a:rPr lang="en-GB" sz="2000" b="0" kern="1200" dirty="0">
                          <a:solidFill>
                            <a:schemeClr val="tx1"/>
                          </a:solidFill>
                          <a:effectLst/>
                        </a:rPr>
                        <a:t> </a:t>
                      </a:r>
                      <a:r>
                        <a:rPr lang="en-GB" sz="2000" b="0" kern="1200" dirty="0" err="1">
                          <a:solidFill>
                            <a:schemeClr val="tx1"/>
                          </a:solidFill>
                          <a:effectLst/>
                        </a:rPr>
                        <a:t>Kilis</a:t>
                      </a:r>
                      <a:r>
                        <a:rPr lang="en-GB" sz="2000" b="0" kern="1200" dirty="0">
                          <a:solidFill>
                            <a:schemeClr val="tx1"/>
                          </a:solidFill>
                          <a:effectLst/>
                        </a:rPr>
                        <a:t> </a:t>
                      </a:r>
                      <a:r>
                        <a:rPr lang="tr-TR" sz="2000" b="0" kern="1200" dirty="0">
                          <a:solidFill>
                            <a:schemeClr val="tx1"/>
                          </a:solidFill>
                          <a:effectLst/>
                        </a:rPr>
                        <a:t>Okul Öncesi, İlköğretim ve Lise İdari Personelleri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202634887"/>
                  </a:ext>
                </a:extLst>
              </a:tr>
              <a:tr h="338865">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Harran </a:t>
                      </a:r>
                      <a:r>
                        <a:rPr lang="en-GB" sz="2000" b="0" kern="1200" dirty="0" err="1">
                          <a:solidFill>
                            <a:schemeClr val="tx1"/>
                          </a:solidFill>
                          <a:effectLst/>
                        </a:rPr>
                        <a:t>ve</a:t>
                      </a:r>
                      <a:r>
                        <a:rPr lang="en-GB" sz="2000" b="0" kern="1200" dirty="0">
                          <a:solidFill>
                            <a:schemeClr val="tx1"/>
                          </a:solidFill>
                          <a:effectLst/>
                        </a:rPr>
                        <a:t> 7 </a:t>
                      </a:r>
                      <a:r>
                        <a:rPr lang="en-GB" sz="2000" b="0" kern="1200" dirty="0" err="1">
                          <a:solidFill>
                            <a:schemeClr val="tx1"/>
                          </a:solidFill>
                          <a:effectLst/>
                        </a:rPr>
                        <a:t>Aralık</a:t>
                      </a:r>
                      <a:r>
                        <a:rPr lang="en-GB" sz="2000" b="0" kern="1200" dirty="0">
                          <a:solidFill>
                            <a:schemeClr val="tx1"/>
                          </a:solidFill>
                          <a:effectLst/>
                        </a:rPr>
                        <a:t> </a:t>
                      </a:r>
                      <a:r>
                        <a:rPr lang="tr-TR" sz="2000" b="0" kern="1200" dirty="0">
                          <a:solidFill>
                            <a:schemeClr val="tx1"/>
                          </a:solidFill>
                          <a:effectLst/>
                        </a:rPr>
                        <a:t>Üniversite</a:t>
                      </a:r>
                      <a:r>
                        <a:rPr lang="en-GB" sz="2000" b="0" kern="1200" dirty="0" err="1">
                          <a:solidFill>
                            <a:schemeClr val="tx1"/>
                          </a:solidFill>
                          <a:effectLst/>
                        </a:rPr>
                        <a:t>leri</a:t>
                      </a:r>
                      <a:r>
                        <a:rPr lang="tr-TR" sz="2000" b="0" kern="1200" dirty="0">
                          <a:solidFill>
                            <a:schemeClr val="tx1"/>
                          </a:solidFill>
                          <a:effectLst/>
                        </a:rPr>
                        <a:t> Akademik ve İdari Personel Eğitimci Eğitimi  </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260709259"/>
                  </a:ext>
                </a:extLst>
              </a:tr>
              <a:tr h="585956">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Kamu Kurumu Personelleri (Aile Sağlığı Merkezleri ve Belediyeler)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70993835"/>
                  </a:ext>
                </a:extLst>
              </a:tr>
              <a:tr h="436484">
                <a:tc>
                  <a:txBody>
                    <a:bodyPr/>
                    <a:lstStyle/>
                    <a:p>
                      <a:pPr marL="0" indent="0" algn="l" defTabSz="914400" rtl="0" eaLnBrk="1" latinLnBrk="0" hangingPunct="1">
                        <a:spcAft>
                          <a:spcPts val="0"/>
                        </a:spcAft>
                        <a:buFont typeface="Arial" panose="020B0604020202020204" pitchFamily="34" charset="0"/>
                        <a:buNone/>
                      </a:pPr>
                      <a:r>
                        <a:rPr lang="tr-TR" sz="2000" b="0" kern="1200" dirty="0">
                          <a:solidFill>
                            <a:schemeClr val="tx1"/>
                          </a:solidFill>
                          <a:effectLst/>
                        </a:rPr>
                        <a:t>Şanlıurfa </a:t>
                      </a:r>
                      <a:r>
                        <a:rPr lang="tr-TR" sz="2000" b="0" kern="1200" dirty="0" err="1">
                          <a:solidFill>
                            <a:schemeClr val="tx1"/>
                          </a:solidFill>
                          <a:effectLst/>
                        </a:rPr>
                        <a:t>Haliliye</a:t>
                      </a:r>
                      <a:r>
                        <a:rPr lang="tr-TR" sz="2000" b="0" kern="1200" dirty="0">
                          <a:solidFill>
                            <a:schemeClr val="tx1"/>
                          </a:solidFill>
                          <a:effectLst/>
                        </a:rPr>
                        <a:t> Diğer Kamu Kurumu Personelleri Eğitimci Eğitimi</a:t>
                      </a:r>
                      <a:endParaRPr lang="en-GB" sz="2000" b="0" kern="1200" dirty="0">
                        <a:solidFill>
                          <a:schemeClr val="tx1"/>
                        </a:solidFill>
                        <a:effectLst/>
                        <a:latin typeface="+mn-lt"/>
                        <a:ea typeface="+mn-ea"/>
                        <a:cs typeface="+mn-cs"/>
                      </a:endParaRPr>
                    </a:p>
                  </a:txBody>
                  <a:tcPr marL="68580" marR="68580" marT="0" marB="0" anchor="ctr">
                    <a:solidFill>
                      <a:schemeClr val="bg1"/>
                    </a:solidFill>
                  </a:tcPr>
                </a:tc>
                <a:extLst>
                  <a:ext uri="{0D108BD9-81ED-4DB2-BD59-A6C34878D82A}">
                    <a16:rowId xmlns:a16="http://schemas.microsoft.com/office/drawing/2014/main" val="3543892648"/>
                  </a:ext>
                </a:extLst>
              </a:tr>
            </a:tbl>
          </a:graphicData>
        </a:graphic>
      </p:graphicFrame>
    </p:spTree>
    <p:extLst>
      <p:ext uri="{BB962C8B-B14F-4D97-AF65-F5344CB8AC3E}">
        <p14:creationId xmlns:p14="http://schemas.microsoft.com/office/powerpoint/2010/main" val="251794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492448"/>
            <a:ext cx="10515600" cy="1325563"/>
          </a:xfrm>
        </p:spPr>
        <p:txBody>
          <a:bodyPr>
            <a:normAutofit/>
          </a:bodyPr>
          <a:lstStyle/>
          <a:p>
            <a:r>
              <a:rPr lang="en-GB" sz="3200" b="1" dirty="0" err="1">
                <a:solidFill>
                  <a:srgbClr val="4461A3"/>
                </a:solidFill>
              </a:rPr>
              <a:t>Faaliyet</a:t>
            </a:r>
            <a:r>
              <a:rPr lang="en-GB" sz="3200" b="1" dirty="0">
                <a:solidFill>
                  <a:srgbClr val="4461A3"/>
                </a:solidFill>
              </a:rPr>
              <a:t> 3: </a:t>
            </a:r>
            <a:r>
              <a:rPr lang="en-GB" sz="3200" b="1" dirty="0" err="1">
                <a:solidFill>
                  <a:srgbClr val="4461A3"/>
                </a:solidFill>
              </a:rPr>
              <a:t>Anketler</a:t>
            </a:r>
            <a:r>
              <a:rPr lang="en-GB" sz="3200" b="1" dirty="0">
                <a:solidFill>
                  <a:srgbClr val="4461A3"/>
                </a:solidFill>
              </a:rPr>
              <a:t> </a:t>
            </a:r>
            <a:r>
              <a:rPr lang="en-GB" sz="3200" b="1" dirty="0" err="1">
                <a:solidFill>
                  <a:srgbClr val="4461A3"/>
                </a:solidFill>
              </a:rPr>
              <a:t>ve</a:t>
            </a:r>
            <a:r>
              <a:rPr lang="en-GB" sz="3200" b="1" dirty="0">
                <a:solidFill>
                  <a:srgbClr val="4461A3"/>
                </a:solidFill>
              </a:rPr>
              <a:t> Final </a:t>
            </a:r>
            <a:r>
              <a:rPr lang="en-GB" sz="3200" b="1" dirty="0" err="1">
                <a:solidFill>
                  <a:srgbClr val="4461A3"/>
                </a:solidFill>
              </a:rPr>
              <a:t>Raporu</a:t>
            </a:r>
            <a:endParaRPr lang="tr-TR" sz="3200" b="1" dirty="0">
              <a:solidFill>
                <a:srgbClr val="4461A3"/>
              </a:solidFill>
            </a:endParaRPr>
          </a:p>
        </p:txBody>
      </p:sp>
      <p:grpSp>
        <p:nvGrpSpPr>
          <p:cNvPr id="17" name="Diagram 4">
            <a:extLst>
              <a:ext uri="{FF2B5EF4-FFF2-40B4-BE49-F238E27FC236}">
                <a16:creationId xmlns:a16="http://schemas.microsoft.com/office/drawing/2014/main" id="{F115F1ED-ADF9-45C2-A8AB-431D11933400}"/>
              </a:ext>
            </a:extLst>
          </p:cNvPr>
          <p:cNvGrpSpPr/>
          <p:nvPr/>
        </p:nvGrpSpPr>
        <p:grpSpPr>
          <a:xfrm>
            <a:off x="3385116" y="1779504"/>
            <a:ext cx="5255815" cy="3253600"/>
            <a:chOff x="5723202" y="1779504"/>
            <a:chExt cx="5255815" cy="3253600"/>
          </a:xfrm>
        </p:grpSpPr>
        <p:sp>
          <p:nvSpPr>
            <p:cNvPr id="18" name="Freeform 17">
              <a:extLst>
                <a:ext uri="{FF2B5EF4-FFF2-40B4-BE49-F238E27FC236}">
                  <a16:creationId xmlns:a16="http://schemas.microsoft.com/office/drawing/2014/main" id="{05926AC7-6351-4E7C-8DE5-EAA450B0A3CB}"/>
                </a:ext>
              </a:extLst>
            </p:cNvPr>
            <p:cNvSpPr/>
            <p:nvPr/>
          </p:nvSpPr>
          <p:spPr>
            <a:xfrm>
              <a:off x="5723202"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cs typeface="Calibri"/>
                </a:rPr>
                <a:t>Şanlıurfa Haliliye</a:t>
              </a:r>
            </a:p>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dirty="0">
                  <a:solidFill>
                    <a:srgbClr val="000000"/>
                  </a:solidFill>
                  <a:latin typeface="Calibri"/>
                  <a:cs typeface="Calibri"/>
                </a:rPr>
                <a:t>250 </a:t>
              </a:r>
              <a:r>
                <a:rPr lang="en-GB" sz="2300" dirty="0" err="1">
                  <a:solidFill>
                    <a:srgbClr val="000000"/>
                  </a:solidFill>
                  <a:latin typeface="Calibri"/>
                  <a:cs typeface="Calibri"/>
                </a:rPr>
                <a:t>hane</a:t>
              </a:r>
              <a:r>
                <a:rPr lang="en-GB" sz="2300" dirty="0">
                  <a:solidFill>
                    <a:srgbClr val="000000"/>
                  </a:solidFill>
                  <a:latin typeface="Calibri"/>
                  <a:cs typeface="Calibri"/>
                </a:rPr>
                <a:t> </a:t>
              </a:r>
              <a:r>
                <a:rPr lang="en-GB" sz="2300" dirty="0" err="1">
                  <a:solidFill>
                    <a:srgbClr val="000000"/>
                  </a:solidFill>
                  <a:latin typeface="Calibri"/>
                  <a:cs typeface="Calibri"/>
                </a:rPr>
                <a:t>halkı</a:t>
              </a:r>
              <a:r>
                <a:rPr lang="en-GB" sz="2300" dirty="0">
                  <a:solidFill>
                    <a:srgbClr val="000000"/>
                  </a:solidFill>
                  <a:latin typeface="Calibri"/>
                  <a:cs typeface="Calibri"/>
                </a:rPr>
                <a:t> </a:t>
              </a:r>
              <a:r>
                <a:rPr lang="en-GB" sz="2300" dirty="0" err="1">
                  <a:solidFill>
                    <a:srgbClr val="000000"/>
                  </a:solidFill>
                  <a:latin typeface="Calibri"/>
                  <a:cs typeface="Calibri"/>
                </a:rPr>
                <a:t>anketi</a:t>
              </a:r>
              <a:endParaRPr lang="en-US" sz="2300" b="0" i="0" u="none" strike="noStrike" kern="1200" cap="none" spc="0" baseline="0" dirty="0">
                <a:solidFill>
                  <a:srgbClr val="000000"/>
                </a:solidFill>
                <a:uFillTx/>
                <a:latin typeface="Calibri"/>
                <a:cs typeface="Calibri"/>
              </a:endParaRPr>
            </a:p>
          </p:txBody>
        </p:sp>
        <p:sp>
          <p:nvSpPr>
            <p:cNvPr id="19" name="Freeform 18">
              <a:extLst>
                <a:ext uri="{FF2B5EF4-FFF2-40B4-BE49-F238E27FC236}">
                  <a16:creationId xmlns:a16="http://schemas.microsoft.com/office/drawing/2014/main" id="{B75A0EB2-D0AC-405E-B68D-D245227A4546}"/>
                </a:ext>
              </a:extLst>
            </p:cNvPr>
            <p:cNvSpPr/>
            <p:nvPr/>
          </p:nvSpPr>
          <p:spPr>
            <a:xfrm>
              <a:off x="8476250" y="1779504"/>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Kilis</a:t>
              </a:r>
            </a:p>
            <a:p>
              <a:pPr lvl="0" algn="ctr" defTabSz="1022354">
                <a:lnSpc>
                  <a:spcPct val="90000"/>
                </a:lnSpc>
                <a:spcAft>
                  <a:spcPts val="1000"/>
                </a:spcAft>
                <a:defRPr sz="1800" b="0" i="0" u="none" strike="noStrike" kern="0" cap="none" spc="0" baseline="0">
                  <a:solidFill>
                    <a:srgbClr val="000000"/>
                  </a:solidFill>
                  <a:uFillTx/>
                </a:defRPr>
              </a:pPr>
              <a:r>
                <a:rPr lang="tr-TR" sz="2300" dirty="0">
                  <a:solidFill>
                    <a:srgbClr val="000000"/>
                  </a:solidFill>
                  <a:latin typeface="Calibri"/>
                </a:rPr>
                <a:t>375 </a:t>
              </a:r>
              <a:r>
                <a:rPr lang="en-GB" sz="2300" dirty="0" err="1">
                  <a:solidFill>
                    <a:srgbClr val="000000"/>
                  </a:solidFill>
                  <a:cs typeface="Calibri"/>
                </a:rPr>
                <a:t>hane</a:t>
              </a:r>
              <a:r>
                <a:rPr lang="en-GB" sz="2300" dirty="0">
                  <a:solidFill>
                    <a:srgbClr val="000000"/>
                  </a:solidFill>
                  <a:cs typeface="Calibri"/>
                </a:rPr>
                <a:t> </a:t>
              </a:r>
              <a:r>
                <a:rPr lang="en-GB" sz="2300" dirty="0" err="1">
                  <a:solidFill>
                    <a:srgbClr val="000000"/>
                  </a:solidFill>
                  <a:cs typeface="Calibri"/>
                </a:rPr>
                <a:t>halkı</a:t>
              </a:r>
              <a:r>
                <a:rPr lang="en-GB" sz="2300" dirty="0">
                  <a:solidFill>
                    <a:srgbClr val="000000"/>
                  </a:solidFill>
                  <a:cs typeface="Calibri"/>
                </a:rPr>
                <a:t> </a:t>
              </a:r>
              <a:r>
                <a:rPr lang="en-GB" sz="2300" dirty="0" err="1">
                  <a:solidFill>
                    <a:srgbClr val="000000"/>
                  </a:solidFill>
                  <a:cs typeface="Calibri"/>
                </a:rPr>
                <a:t>anketi</a:t>
              </a:r>
              <a:endParaRPr lang="en-US" sz="2300" dirty="0">
                <a:solidFill>
                  <a:srgbClr val="000000"/>
                </a:solidFill>
                <a:cs typeface="Calibri"/>
              </a:endParaRPr>
            </a:p>
          </p:txBody>
        </p:sp>
        <p:sp>
          <p:nvSpPr>
            <p:cNvPr id="20" name="Freeform 19">
              <a:extLst>
                <a:ext uri="{FF2B5EF4-FFF2-40B4-BE49-F238E27FC236}">
                  <a16:creationId xmlns:a16="http://schemas.microsoft.com/office/drawing/2014/main" id="{9884E9A8-26BF-43F2-8AEC-6057E11A5FFE}"/>
                </a:ext>
              </a:extLst>
            </p:cNvPr>
            <p:cNvSpPr/>
            <p:nvPr/>
          </p:nvSpPr>
          <p:spPr>
            <a:xfrm>
              <a:off x="5723202"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300" b="1" i="0" u="none" strike="noStrike" kern="1200" cap="none" spc="0" baseline="0" dirty="0" err="1">
                  <a:solidFill>
                    <a:srgbClr val="000000"/>
                  </a:solidFill>
                  <a:uFillTx/>
                  <a:latin typeface="Calibri"/>
                </a:rPr>
                <a:t>Eğitim</a:t>
              </a:r>
              <a:r>
                <a:rPr lang="en-GB" sz="2300" b="1" i="0" u="none" strike="noStrike" kern="1200" cap="none" spc="0" baseline="0" dirty="0">
                  <a:solidFill>
                    <a:srgbClr val="000000"/>
                  </a:solidFill>
                  <a:uFillTx/>
                  <a:latin typeface="Calibri"/>
                </a:rPr>
                <a:t> </a:t>
              </a:r>
              <a:r>
                <a:rPr lang="en-GB" sz="2300" b="1" i="0" u="none" strike="noStrike" kern="1200" cap="none" spc="0" baseline="0" dirty="0" err="1">
                  <a:solidFill>
                    <a:srgbClr val="000000"/>
                  </a:solidFill>
                  <a:uFillTx/>
                  <a:latin typeface="Calibri"/>
                </a:rPr>
                <a:t>anketleri</a:t>
              </a:r>
              <a:endParaRPr lang="en-US" sz="2300" b="1" i="0" u="none" strike="noStrike" kern="1200" cap="none" spc="0" baseline="0" dirty="0">
                <a:solidFill>
                  <a:srgbClr val="000000"/>
                </a:solidFill>
                <a:uFillTx/>
                <a:latin typeface="Calibri"/>
              </a:endParaRPr>
            </a:p>
          </p:txBody>
        </p:sp>
      </p:grpSp>
      <p:sp>
        <p:nvSpPr>
          <p:cNvPr id="21" name="Freeform 9">
            <a:extLst>
              <a:ext uri="{FF2B5EF4-FFF2-40B4-BE49-F238E27FC236}">
                <a16:creationId xmlns:a16="http://schemas.microsoft.com/office/drawing/2014/main" id="{FB05331C-A427-40D8-867A-62231F85E03F}"/>
              </a:ext>
            </a:extLst>
          </p:cNvPr>
          <p:cNvSpPr/>
          <p:nvPr/>
        </p:nvSpPr>
        <p:spPr>
          <a:xfrm>
            <a:off x="6138164" y="3531440"/>
            <a:ext cx="2502767" cy="1501664"/>
          </a:xfrm>
          <a:custGeom>
            <a:avLst/>
            <a:gdLst>
              <a:gd name="f0" fmla="val 10800000"/>
              <a:gd name="f1" fmla="val 5400000"/>
              <a:gd name="f2" fmla="val 180"/>
              <a:gd name="f3" fmla="val w"/>
              <a:gd name="f4" fmla="val h"/>
              <a:gd name="f5" fmla="val 0"/>
              <a:gd name="f6" fmla="val 2502768"/>
              <a:gd name="f7" fmla="val 1501660"/>
              <a:gd name="f8" fmla="+- 0 0 -90"/>
              <a:gd name="f9" fmla="*/ f3 1 2502768"/>
              <a:gd name="f10" fmla="*/ f4 1 1501660"/>
              <a:gd name="f11" fmla="+- f7 0 f5"/>
              <a:gd name="f12" fmla="+- f6 0 f5"/>
              <a:gd name="f13" fmla="*/ f8 f0 1"/>
              <a:gd name="f14" fmla="*/ f12 1 2502768"/>
              <a:gd name="f15" fmla="*/ f11 1 1501660"/>
              <a:gd name="f16" fmla="*/ 0 f12 1"/>
              <a:gd name="f17" fmla="*/ 0 f11 1"/>
              <a:gd name="f18" fmla="*/ 2502768 f12 1"/>
              <a:gd name="f19" fmla="*/ 1501660 f11 1"/>
              <a:gd name="f20" fmla="*/ f13 1 f2"/>
              <a:gd name="f21" fmla="*/ f16 1 2502768"/>
              <a:gd name="f22" fmla="*/ f17 1 1501660"/>
              <a:gd name="f23" fmla="*/ f18 1 2502768"/>
              <a:gd name="f24" fmla="*/ f19 1 1501660"/>
              <a:gd name="f25" fmla="*/ f5 1 f14"/>
              <a:gd name="f26" fmla="*/ f6 1 f14"/>
              <a:gd name="f27" fmla="*/ f5 1 f15"/>
              <a:gd name="f28" fmla="*/ f7 1 f15"/>
              <a:gd name="f29" fmla="+- f20 0 f1"/>
              <a:gd name="f30" fmla="*/ f21 1 f14"/>
              <a:gd name="f31" fmla="*/ f22 1 f15"/>
              <a:gd name="f32" fmla="*/ f23 1 f14"/>
              <a:gd name="f33" fmla="*/ f24 1 f15"/>
              <a:gd name="f34" fmla="*/ f25 f9 1"/>
              <a:gd name="f35" fmla="*/ f26 f9 1"/>
              <a:gd name="f36" fmla="*/ f28 f10 1"/>
              <a:gd name="f37" fmla="*/ f27 f10 1"/>
              <a:gd name="f38" fmla="*/ f30 f9 1"/>
              <a:gd name="f39" fmla="*/ f31 f10 1"/>
              <a:gd name="f40" fmla="*/ f32 f9 1"/>
              <a:gd name="f41" fmla="*/ f33 f10 1"/>
            </a:gdLst>
            <a:ahLst/>
            <a:cxnLst>
              <a:cxn ang="3cd4">
                <a:pos x="hc" y="t"/>
              </a:cxn>
              <a:cxn ang="0">
                <a:pos x="r" y="vc"/>
              </a:cxn>
              <a:cxn ang="cd4">
                <a:pos x="hc" y="b"/>
              </a:cxn>
              <a:cxn ang="cd2">
                <a:pos x="l" y="vc"/>
              </a:cxn>
              <a:cxn ang="f29">
                <a:pos x="f38" y="f39"/>
              </a:cxn>
              <a:cxn ang="f29">
                <a:pos x="f40" y="f39"/>
              </a:cxn>
              <a:cxn ang="f29">
                <a:pos x="f40" y="f41"/>
              </a:cxn>
              <a:cxn ang="f29">
                <a:pos x="f38" y="f41"/>
              </a:cxn>
              <a:cxn ang="f29">
                <a:pos x="f38" y="f39"/>
              </a:cxn>
            </a:cxnLst>
            <a:rect l="f34" t="f37" r="f35" b="f36"/>
            <a:pathLst>
              <a:path w="2502768" h="1501660">
                <a:moveTo>
                  <a:pt x="f5" y="f5"/>
                </a:moveTo>
                <a:lnTo>
                  <a:pt x="f6" y="f5"/>
                </a:lnTo>
                <a:lnTo>
                  <a:pt x="f6" y="f7"/>
                </a:lnTo>
                <a:lnTo>
                  <a:pt x="f5" y="f7"/>
                </a:lnTo>
                <a:lnTo>
                  <a:pt x="f5" y="f5"/>
                </a:lnTo>
                <a:close/>
              </a:path>
            </a:pathLst>
          </a:custGeom>
          <a:solidFill>
            <a:srgbClr val="FFFFFF"/>
          </a:solidFill>
          <a:ln w="12701" cap="flat">
            <a:solidFill>
              <a:srgbClr val="000000"/>
            </a:solidFill>
            <a:prstDash val="solid"/>
            <a:miter/>
          </a:ln>
        </p:spPr>
        <p:txBody>
          <a:bodyPr vert="horz" wrap="square" lIns="87626" tIns="87626" rIns="87626" bIns="8762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tr-TR" sz="2300" b="1" i="0" u="none" strike="noStrike" kern="1200" cap="none" spc="0" baseline="0" dirty="0">
                <a:solidFill>
                  <a:srgbClr val="000000"/>
                </a:solidFill>
                <a:uFillTx/>
                <a:latin typeface="Calibri"/>
              </a:rPr>
              <a:t>Final </a:t>
            </a:r>
            <a:r>
              <a:rPr lang="en-GB" sz="2300" b="1" i="0" u="none" strike="noStrike" kern="1200" cap="none" spc="0" baseline="0" dirty="0" err="1">
                <a:solidFill>
                  <a:srgbClr val="000000"/>
                </a:solidFill>
                <a:uFillTx/>
                <a:latin typeface="Calibri"/>
              </a:rPr>
              <a:t>raporu</a:t>
            </a:r>
            <a:endParaRPr lang="en-US" sz="2300" b="1"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22391008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r>
              <a:rPr lang="en-GB" sz="2800" b="1" dirty="0" err="1">
                <a:solidFill>
                  <a:schemeClr val="accent3">
                    <a:lumMod val="50000"/>
                  </a:schemeClr>
                </a:solidFill>
              </a:rPr>
              <a:t>Şanlıurfa</a:t>
            </a:r>
            <a:r>
              <a:rPr lang="en-GB" sz="2800" b="1" dirty="0">
                <a:solidFill>
                  <a:schemeClr val="accent3">
                    <a:lumMod val="50000"/>
                  </a:schemeClr>
                </a:solidFill>
              </a:rPr>
              <a:t> </a:t>
            </a:r>
            <a:r>
              <a:rPr lang="en-GB" sz="2800" b="1" dirty="0" err="1">
                <a:solidFill>
                  <a:schemeClr val="accent3">
                    <a:lumMod val="50000"/>
                  </a:schemeClr>
                </a:solidFill>
              </a:rPr>
              <a:t>Haliliye</a:t>
            </a:r>
            <a:r>
              <a:rPr lang="en-GB" sz="2800" b="1" dirty="0">
                <a:solidFill>
                  <a:schemeClr val="accent3">
                    <a:lumMod val="50000"/>
                  </a:schemeClr>
                </a:solidFill>
              </a:rPr>
              <a:t> </a:t>
            </a:r>
            <a:r>
              <a:rPr lang="en-GB" sz="2800" b="1" dirty="0" err="1">
                <a:solidFill>
                  <a:schemeClr val="accent3">
                    <a:lumMod val="50000"/>
                  </a:schemeClr>
                </a:solidFill>
              </a:rPr>
              <a:t>ve</a:t>
            </a:r>
            <a:r>
              <a:rPr lang="en-GB" sz="2800" b="1" dirty="0">
                <a:solidFill>
                  <a:schemeClr val="accent3">
                    <a:lumMod val="50000"/>
                  </a:schemeClr>
                </a:solidFill>
              </a:rPr>
              <a:t> </a:t>
            </a:r>
            <a:r>
              <a:rPr lang="en-GB" sz="2800" b="1" dirty="0" err="1">
                <a:solidFill>
                  <a:schemeClr val="accent3">
                    <a:lumMod val="50000"/>
                  </a:schemeClr>
                </a:solidFill>
              </a:rPr>
              <a:t>Kilis</a:t>
            </a:r>
            <a:r>
              <a:rPr lang="en-GB" sz="2800" b="1" dirty="0">
                <a:solidFill>
                  <a:schemeClr val="accent3">
                    <a:lumMod val="50000"/>
                  </a:schemeClr>
                </a:solidFill>
              </a:rPr>
              <a:t> </a:t>
            </a:r>
            <a:r>
              <a:rPr lang="en-GB" sz="2800" b="1" dirty="0" err="1">
                <a:solidFill>
                  <a:schemeClr val="accent3">
                    <a:lumMod val="50000"/>
                  </a:schemeClr>
                </a:solidFill>
              </a:rPr>
              <a:t>Belediyeleri</a:t>
            </a:r>
            <a:r>
              <a:rPr lang="en-GB" sz="2800" b="1" dirty="0">
                <a:solidFill>
                  <a:schemeClr val="accent3">
                    <a:lumMod val="50000"/>
                  </a:schemeClr>
                </a:solidFill>
              </a:rPr>
              <a:t> </a:t>
            </a:r>
            <a:r>
              <a:rPr lang="en-GB" sz="2800" b="1" dirty="0" err="1">
                <a:solidFill>
                  <a:schemeClr val="accent3">
                    <a:lumMod val="50000"/>
                  </a:schemeClr>
                </a:solidFill>
              </a:rPr>
              <a:t>Personelleri</a:t>
            </a:r>
            <a:r>
              <a:rPr lang="en-GB" sz="2800" b="1" dirty="0">
                <a:solidFill>
                  <a:schemeClr val="accent3">
                    <a:lumMod val="50000"/>
                  </a:schemeClr>
                </a:solidFill>
              </a:rPr>
              <a:t> </a:t>
            </a:r>
            <a:r>
              <a:rPr lang="en-GB" sz="2800" b="1" dirty="0" err="1">
                <a:solidFill>
                  <a:schemeClr val="accent3">
                    <a:lumMod val="50000"/>
                  </a:schemeClr>
                </a:solidFill>
              </a:rPr>
              <a:t>Eğitimi</a:t>
            </a:r>
            <a:endParaRPr lang="tr-TR" sz="2800" b="1" dirty="0">
              <a:solidFill>
                <a:schemeClr val="accent3">
                  <a:lumMod val="50000"/>
                </a:schemeClr>
              </a:solidFill>
            </a:endParaRPr>
          </a:p>
        </p:txBody>
      </p:sp>
    </p:spTree>
    <p:extLst>
      <p:ext uri="{BB962C8B-B14F-4D97-AF65-F5344CB8AC3E}">
        <p14:creationId xmlns:p14="http://schemas.microsoft.com/office/powerpoint/2010/main" val="1313362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914295"/>
            <a:ext cx="10515600" cy="788011"/>
          </a:xfrm>
        </p:spPr>
        <p:txBody>
          <a:bodyPr>
            <a:noAutofit/>
          </a:bodyPr>
          <a:lstStyle/>
          <a:p>
            <a:r>
              <a:rPr lang="en-GB" sz="3600" b="1" dirty="0" err="1">
                <a:solidFill>
                  <a:schemeClr val="accent1">
                    <a:lumMod val="75000"/>
                  </a:schemeClr>
                </a:solidFill>
              </a:rPr>
              <a:t>İçerik</a:t>
            </a:r>
            <a:endParaRPr lang="tr-TR" sz="3600" dirty="0">
              <a:solidFill>
                <a:schemeClr val="accent1">
                  <a:lumMod val="75000"/>
                </a:schemeClr>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702306"/>
            <a:ext cx="10515600" cy="3948217"/>
          </a:xfrm>
        </p:spPr>
        <p:txBody>
          <a:bodyPr>
            <a:normAutofit fontScale="62500" lnSpcReduction="20000"/>
          </a:bodyPr>
          <a:lstStyle/>
          <a:p>
            <a:pPr lvl="0"/>
            <a:r>
              <a:rPr lang="tr-TR" dirty="0">
                <a:solidFill>
                  <a:schemeClr val="accent3">
                    <a:lumMod val="50000"/>
                  </a:schemeClr>
                </a:solidFill>
              </a:rPr>
              <a:t>Yaradılıştan günümüze atık üretimi ve atık yönetiminin gelişimi </a:t>
            </a:r>
            <a:endParaRPr lang="en-GB" dirty="0">
              <a:solidFill>
                <a:schemeClr val="accent3">
                  <a:lumMod val="50000"/>
                </a:schemeClr>
              </a:solidFill>
            </a:endParaRPr>
          </a:p>
          <a:p>
            <a:pPr lvl="1"/>
            <a:r>
              <a:rPr lang="tr-TR" dirty="0" smtClean="0">
                <a:solidFill>
                  <a:schemeClr val="accent3">
                    <a:lumMod val="50000"/>
                  </a:schemeClr>
                </a:solidFill>
              </a:rPr>
              <a:t>Hz. Adem</a:t>
            </a:r>
            <a:r>
              <a:rPr lang="tr-TR" dirty="0">
                <a:solidFill>
                  <a:schemeClr val="accent3">
                    <a:lumMod val="50000"/>
                  </a:schemeClr>
                </a:solidFill>
              </a:rPr>
              <a:t>, </a:t>
            </a:r>
            <a:r>
              <a:rPr lang="tr-TR" dirty="0" smtClean="0">
                <a:solidFill>
                  <a:schemeClr val="accent3">
                    <a:lumMod val="50000"/>
                  </a:schemeClr>
                </a:solidFill>
              </a:rPr>
              <a:t>Hz. Havva </a:t>
            </a:r>
            <a:r>
              <a:rPr lang="tr-TR" dirty="0">
                <a:solidFill>
                  <a:schemeClr val="accent3">
                    <a:lumMod val="50000"/>
                  </a:schemeClr>
                </a:solidFill>
              </a:rPr>
              <a:t>ve Elmanın Çöpü</a:t>
            </a:r>
            <a:endParaRPr lang="en-GB" dirty="0">
              <a:solidFill>
                <a:schemeClr val="accent3">
                  <a:lumMod val="50000"/>
                </a:schemeClr>
              </a:solidFill>
            </a:endParaRPr>
          </a:p>
          <a:p>
            <a:pPr lvl="1"/>
            <a:r>
              <a:rPr lang="tr-TR" dirty="0">
                <a:solidFill>
                  <a:schemeClr val="accent3">
                    <a:lumMod val="50000"/>
                  </a:schemeClr>
                </a:solidFill>
              </a:rPr>
              <a:t>Nüfus artışı ve atık üretimi</a:t>
            </a:r>
            <a:endParaRPr lang="en-GB" dirty="0">
              <a:solidFill>
                <a:schemeClr val="accent3">
                  <a:lumMod val="50000"/>
                </a:schemeClr>
              </a:solidFill>
            </a:endParaRPr>
          </a:p>
          <a:p>
            <a:pPr lvl="1"/>
            <a:r>
              <a:rPr lang="tr-TR" dirty="0">
                <a:solidFill>
                  <a:schemeClr val="accent3">
                    <a:lumMod val="50000"/>
                  </a:schemeClr>
                </a:solidFill>
              </a:rPr>
              <a:t>Atık yönetiminde yaşanan sorunlar</a:t>
            </a:r>
            <a:endParaRPr lang="en-GB" dirty="0">
              <a:solidFill>
                <a:schemeClr val="accent3">
                  <a:lumMod val="50000"/>
                </a:schemeClr>
              </a:solidFill>
            </a:endParaRPr>
          </a:p>
          <a:p>
            <a:pPr lvl="1"/>
            <a:r>
              <a:rPr lang="tr-TR" dirty="0">
                <a:solidFill>
                  <a:schemeClr val="accent3">
                    <a:lumMod val="50000"/>
                  </a:schemeClr>
                </a:solidFill>
              </a:rPr>
              <a:t>Ekonomik kayıplar</a:t>
            </a:r>
            <a:endParaRPr lang="en-GB" dirty="0">
              <a:solidFill>
                <a:schemeClr val="accent3">
                  <a:lumMod val="50000"/>
                </a:schemeClr>
              </a:solidFill>
            </a:endParaRPr>
          </a:p>
          <a:p>
            <a:pPr lvl="1"/>
            <a:r>
              <a:rPr lang="tr-TR" dirty="0">
                <a:solidFill>
                  <a:schemeClr val="accent3">
                    <a:lumMod val="50000"/>
                  </a:schemeClr>
                </a:solidFill>
              </a:rPr>
              <a:t>Yöntem ve teknolojiler</a:t>
            </a:r>
            <a:endParaRPr lang="en-GB" dirty="0">
              <a:solidFill>
                <a:schemeClr val="accent3">
                  <a:lumMod val="50000"/>
                </a:schemeClr>
              </a:solidFill>
            </a:endParaRPr>
          </a:p>
          <a:p>
            <a:pPr lvl="0"/>
            <a:r>
              <a:rPr lang="tr-TR" dirty="0">
                <a:solidFill>
                  <a:schemeClr val="accent3">
                    <a:lumMod val="50000"/>
                  </a:schemeClr>
                </a:solidFill>
              </a:rPr>
              <a:t>"Sıfır Atık" yaklaşımı ve Yönetmeliği, Belediyelerin sorumlulukları </a:t>
            </a:r>
            <a:endParaRPr lang="en-GB" dirty="0">
              <a:solidFill>
                <a:schemeClr val="accent3">
                  <a:lumMod val="50000"/>
                </a:schemeClr>
              </a:solidFill>
            </a:endParaRPr>
          </a:p>
          <a:p>
            <a:pPr lvl="1"/>
            <a:r>
              <a:rPr lang="tr-TR" dirty="0">
                <a:solidFill>
                  <a:schemeClr val="accent3">
                    <a:lumMod val="50000"/>
                  </a:schemeClr>
                </a:solidFill>
              </a:rPr>
              <a:t>Yönetmeliğin kapsadığı atık türleri, işletme türleri ve kurumlar</a:t>
            </a:r>
            <a:endParaRPr lang="en-GB" dirty="0">
              <a:solidFill>
                <a:schemeClr val="accent3">
                  <a:lumMod val="50000"/>
                </a:schemeClr>
              </a:solidFill>
            </a:endParaRPr>
          </a:p>
          <a:p>
            <a:pPr lvl="1"/>
            <a:r>
              <a:rPr lang="tr-TR" dirty="0">
                <a:solidFill>
                  <a:schemeClr val="accent3">
                    <a:lumMod val="50000"/>
                  </a:schemeClr>
                </a:solidFill>
              </a:rPr>
              <a:t>Hedefler ve gerekli altyapı</a:t>
            </a:r>
            <a:endParaRPr lang="en-GB" dirty="0">
              <a:solidFill>
                <a:schemeClr val="accent3">
                  <a:lumMod val="50000"/>
                </a:schemeClr>
              </a:solidFill>
            </a:endParaRPr>
          </a:p>
          <a:p>
            <a:pPr lvl="0"/>
            <a:r>
              <a:rPr lang="tr-TR" dirty="0">
                <a:solidFill>
                  <a:schemeClr val="accent3">
                    <a:lumMod val="50000"/>
                  </a:schemeClr>
                </a:solidFill>
              </a:rPr>
              <a:t>Belediyeler için pratik ve ekonomik atık yönetimi yaklaşımları "Belediyeler için Ev Ekonomisi" </a:t>
            </a:r>
            <a:endParaRPr lang="en-GB" dirty="0">
              <a:solidFill>
                <a:schemeClr val="accent3">
                  <a:lumMod val="50000"/>
                </a:schemeClr>
              </a:solidFill>
            </a:endParaRPr>
          </a:p>
          <a:p>
            <a:pPr lvl="1"/>
            <a:r>
              <a:rPr lang="tr-TR" dirty="0">
                <a:solidFill>
                  <a:schemeClr val="accent3">
                    <a:lumMod val="50000"/>
                  </a:schemeClr>
                </a:solidFill>
              </a:rPr>
              <a:t>Atık </a:t>
            </a:r>
            <a:r>
              <a:rPr lang="tr-TR" dirty="0" err="1">
                <a:solidFill>
                  <a:schemeClr val="accent3">
                    <a:lumMod val="50000"/>
                  </a:schemeClr>
                </a:solidFill>
              </a:rPr>
              <a:t>karakterizasyonu</a:t>
            </a:r>
            <a:r>
              <a:rPr lang="tr-TR" dirty="0">
                <a:solidFill>
                  <a:schemeClr val="accent3">
                    <a:lumMod val="50000"/>
                  </a:schemeClr>
                </a:solidFill>
              </a:rPr>
              <a:t>: Evdeki malzeme </a:t>
            </a:r>
            <a:endParaRPr lang="en-GB" dirty="0">
              <a:solidFill>
                <a:schemeClr val="accent3">
                  <a:lumMod val="50000"/>
                </a:schemeClr>
              </a:solidFill>
            </a:endParaRPr>
          </a:p>
          <a:p>
            <a:pPr lvl="1"/>
            <a:r>
              <a:rPr lang="tr-TR" dirty="0">
                <a:solidFill>
                  <a:schemeClr val="accent3">
                    <a:lumMod val="50000"/>
                  </a:schemeClr>
                </a:solidFill>
              </a:rPr>
              <a:t>Teknolojik altyapı ve maliyetler: Bütçeye uygun pişirme seçenekleri </a:t>
            </a:r>
            <a:endParaRPr lang="en-GB" dirty="0">
              <a:solidFill>
                <a:schemeClr val="accent3">
                  <a:lumMod val="50000"/>
                </a:schemeClr>
              </a:solidFill>
            </a:endParaRPr>
          </a:p>
          <a:p>
            <a:pPr lvl="1"/>
            <a:r>
              <a:rPr lang="tr-TR" dirty="0">
                <a:solidFill>
                  <a:schemeClr val="accent3">
                    <a:lumMod val="50000"/>
                  </a:schemeClr>
                </a:solidFill>
              </a:rPr>
              <a:t>Sürdürülebilirlik</a:t>
            </a:r>
            <a:endParaRPr lang="en-GB" dirty="0">
              <a:solidFill>
                <a:schemeClr val="accent3">
                  <a:lumMod val="50000"/>
                </a:schemeClr>
              </a:solidFill>
            </a:endParaRPr>
          </a:p>
          <a:p>
            <a:pPr lvl="0"/>
            <a:r>
              <a:rPr lang="tr-TR" dirty="0">
                <a:solidFill>
                  <a:schemeClr val="accent3">
                    <a:lumMod val="50000"/>
                  </a:schemeClr>
                </a:solidFill>
              </a:rPr>
              <a:t>Belediyelerin önderliğinde bireysel farkındalığın artırılması ve sıfır atığa doğru yol alma </a:t>
            </a:r>
            <a:endParaRPr lang="en-GB" dirty="0">
              <a:solidFill>
                <a:schemeClr val="accent3">
                  <a:lumMod val="50000"/>
                </a:schemeClr>
              </a:solidFill>
            </a:endParaRPr>
          </a:p>
          <a:p>
            <a:pPr lvl="1"/>
            <a:r>
              <a:rPr lang="tr-TR" dirty="0">
                <a:solidFill>
                  <a:schemeClr val="accent3">
                    <a:lumMod val="50000"/>
                  </a:schemeClr>
                </a:solidFill>
              </a:rPr>
              <a:t>Farkındalık artırıcı faaliyetler, hedef gruplar</a:t>
            </a:r>
            <a:endParaRPr lang="en-GB" dirty="0">
              <a:solidFill>
                <a:schemeClr val="accent3">
                  <a:lumMod val="50000"/>
                </a:schemeClr>
              </a:solidFill>
            </a:endParaRPr>
          </a:p>
          <a:p>
            <a:pPr lvl="1"/>
            <a:r>
              <a:rPr lang="tr-TR" dirty="0">
                <a:solidFill>
                  <a:schemeClr val="accent3">
                    <a:lumMod val="50000"/>
                  </a:schemeClr>
                </a:solidFill>
              </a:rPr>
              <a:t>Katılımı teşvik edici temel unsurlar; kap sayısı, toplama günü, ödül ve ceza, toplama sıklığı</a:t>
            </a:r>
            <a:endParaRPr lang="en-GB" dirty="0">
              <a:solidFill>
                <a:schemeClr val="accent3">
                  <a:lumMod val="50000"/>
                </a:schemeClr>
              </a:solidFill>
              <a:effectLst/>
            </a:endParaRPr>
          </a:p>
        </p:txBody>
      </p:sp>
    </p:spTree>
    <p:extLst>
      <p:ext uri="{BB962C8B-B14F-4D97-AF65-F5344CB8AC3E}">
        <p14:creationId xmlns:p14="http://schemas.microsoft.com/office/powerpoint/2010/main" val="1669430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err="1">
                <a:solidFill>
                  <a:srgbClr val="4461A3"/>
                </a:solidFill>
              </a:rPr>
              <a:t>Yaradılıştan</a:t>
            </a:r>
            <a:r>
              <a:rPr lang="en-GB" sz="3600" b="1" dirty="0">
                <a:solidFill>
                  <a:srgbClr val="4461A3"/>
                </a:solidFill>
              </a:rPr>
              <a:t> </a:t>
            </a:r>
            <a:r>
              <a:rPr lang="en-GB" sz="3600" b="1" dirty="0" err="1">
                <a:solidFill>
                  <a:srgbClr val="4461A3"/>
                </a:solidFill>
              </a:rPr>
              <a:t>Günümüze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Üretimi</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Yönetiminin</a:t>
            </a:r>
            <a:r>
              <a:rPr lang="en-GB" sz="3600" b="1" dirty="0">
                <a:solidFill>
                  <a:srgbClr val="4461A3"/>
                </a:solidFill>
              </a:rPr>
              <a:t> </a:t>
            </a:r>
            <a:r>
              <a:rPr lang="en-GB" sz="3600" b="1" dirty="0" err="1">
                <a:solidFill>
                  <a:srgbClr val="4461A3"/>
                </a:solidFill>
              </a:rPr>
              <a:t>Gelişimi</a:t>
            </a:r>
            <a:r>
              <a:rPr lang="en-GB" sz="3600" b="1" dirty="0">
                <a:solidFill>
                  <a:srgbClr val="4461A3"/>
                </a:solidFill>
              </a:rPr>
              <a:t> </a:t>
            </a:r>
            <a:endParaRPr lang="tr-TR" sz="3600" dirty="0">
              <a:solidFill>
                <a:srgbClr val="4461A3"/>
              </a:solidFill>
            </a:endParaRPr>
          </a:p>
        </p:txBody>
      </p:sp>
    </p:spTree>
    <p:extLst>
      <p:ext uri="{BB962C8B-B14F-4D97-AF65-F5344CB8AC3E}">
        <p14:creationId xmlns:p14="http://schemas.microsoft.com/office/powerpoint/2010/main" val="1436810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tr-TR" sz="3600" b="1" dirty="0" smtClean="0">
                <a:solidFill>
                  <a:srgbClr val="4461A3"/>
                </a:solidFill>
              </a:rPr>
              <a:t>Hz. </a:t>
            </a:r>
            <a:r>
              <a:rPr lang="en-GB" sz="3600" b="1" dirty="0" err="1" smtClean="0">
                <a:solidFill>
                  <a:srgbClr val="4461A3"/>
                </a:solidFill>
              </a:rPr>
              <a:t>Adem</a:t>
            </a:r>
            <a:r>
              <a:rPr lang="en-GB" sz="3600" b="1" dirty="0">
                <a:solidFill>
                  <a:srgbClr val="4461A3"/>
                </a:solidFill>
              </a:rPr>
              <a:t>, </a:t>
            </a:r>
            <a:r>
              <a:rPr lang="tr-TR" sz="3600" b="1" dirty="0" smtClean="0">
                <a:solidFill>
                  <a:srgbClr val="4461A3"/>
                </a:solidFill>
              </a:rPr>
              <a:t>Hz. </a:t>
            </a:r>
            <a:r>
              <a:rPr lang="en-GB" sz="3600" b="1" dirty="0" err="1" smtClean="0">
                <a:solidFill>
                  <a:srgbClr val="4461A3"/>
                </a:solidFill>
              </a:rPr>
              <a:t>Havva</a:t>
            </a:r>
            <a:r>
              <a:rPr lang="en-GB" sz="3600" b="1" dirty="0" smtClean="0">
                <a:solidFill>
                  <a:srgbClr val="4461A3"/>
                </a:solidFill>
              </a:rPr>
              <a:t> </a:t>
            </a:r>
            <a:r>
              <a:rPr lang="en-GB" sz="3600" b="1" dirty="0">
                <a:solidFill>
                  <a:srgbClr val="4461A3"/>
                </a:solidFill>
              </a:rPr>
              <a:t>ve </a:t>
            </a:r>
            <a:r>
              <a:rPr lang="en-GB" sz="3600" b="1" dirty="0" err="1">
                <a:solidFill>
                  <a:srgbClr val="4461A3"/>
                </a:solidFill>
              </a:rPr>
              <a:t>Elmanın</a:t>
            </a:r>
            <a:r>
              <a:rPr lang="en-GB" sz="3600" b="1" dirty="0">
                <a:solidFill>
                  <a:srgbClr val="4461A3"/>
                </a:solidFill>
              </a:rPr>
              <a:t> </a:t>
            </a:r>
            <a:r>
              <a:rPr lang="en-GB" sz="3600" b="1" dirty="0" err="1">
                <a:solidFill>
                  <a:srgbClr val="4461A3"/>
                </a:solidFill>
              </a:rPr>
              <a:t>Çöpü</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4332890" cy="1379995"/>
          </a:xfrm>
        </p:spPr>
        <p:txBody>
          <a:bodyPr>
            <a:normAutofit/>
          </a:bodyPr>
          <a:lstStyle/>
          <a:p>
            <a:r>
              <a:rPr lang="tr-TR" sz="2400" dirty="0">
                <a:solidFill>
                  <a:schemeClr val="accent3">
                    <a:lumMod val="50000"/>
                  </a:schemeClr>
                </a:solidFill>
              </a:rPr>
              <a:t>Yeryüzüne adım attığımız ilk andan itibaren atık üretmeye başladık.</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6902669" y="1822520"/>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tr-TR" sz="2400" dirty="0">
                <a:solidFill>
                  <a:schemeClr val="accent3">
                    <a:lumMod val="50000"/>
                  </a:schemeClr>
                </a:solidFill>
              </a:rPr>
              <a:t>İnsanlar yerleşik yaşamazken bu bir sorun değildi.  </a:t>
            </a:r>
          </a:p>
        </p:txBody>
      </p:sp>
      <p:pic>
        <p:nvPicPr>
          <p:cNvPr id="5" name="Picture 2" descr="C:\Users\Toshiba\Desktop\UNDP SUNUMLAR\Resim1.png"/>
          <p:cNvPicPr>
            <a:picLocks noChangeAspect="1" noChangeArrowheads="1"/>
          </p:cNvPicPr>
          <p:nvPr/>
        </p:nvPicPr>
        <p:blipFill>
          <a:blip r:embed="rId2" cstate="print"/>
          <a:srcRect/>
          <a:stretch>
            <a:fillRect/>
          </a:stretch>
        </p:blipFill>
        <p:spPr bwMode="auto">
          <a:xfrm>
            <a:off x="1661526" y="2993053"/>
            <a:ext cx="3304612" cy="2631835"/>
          </a:xfrm>
          <a:prstGeom prst="rect">
            <a:avLst/>
          </a:prstGeom>
          <a:ln>
            <a:noFill/>
          </a:ln>
          <a:effectLst>
            <a:outerShdw blurRad="292100" dist="139700" dir="2700000" algn="tl" rotWithShape="0">
              <a:srgbClr val="333333">
                <a:alpha val="65000"/>
              </a:srgbClr>
            </a:outerShdw>
          </a:effectLst>
        </p:spPr>
      </p:pic>
      <p:pic>
        <p:nvPicPr>
          <p:cNvPr id="6" name="Google Shape;99;p15" descr="3"/>
          <p:cNvPicPr preferRelativeResize="0">
            <a:picLocks noChangeAspect="1"/>
          </p:cNvPicPr>
          <p:nvPr/>
        </p:nvPicPr>
        <p:blipFill rotWithShape="1">
          <a:blip r:embed="rId3" cstate="print">
            <a:alphaModFix/>
          </a:blip>
          <a:srcRect/>
          <a:stretch/>
        </p:blipFill>
        <p:spPr>
          <a:xfrm>
            <a:off x="6902669" y="2934583"/>
            <a:ext cx="4451131" cy="26903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62143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4332890" cy="1379995"/>
          </a:xfrm>
        </p:spPr>
        <p:txBody>
          <a:bodyPr>
            <a:normAutofit/>
          </a:bodyPr>
          <a:lstStyle/>
          <a:p>
            <a:r>
              <a:rPr lang="tr-TR" sz="2400" dirty="0">
                <a:solidFill>
                  <a:schemeClr val="accent3">
                    <a:lumMod val="50000"/>
                  </a:schemeClr>
                </a:solidFill>
              </a:rPr>
              <a:t>Ama yerleşik düzenin başlaması ile atıkla ilgili sorunlar da belirmeye başladı</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020910" y="1247359"/>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Sorunlar başlarda kolayca çözülebiliyordu</a:t>
            </a:r>
          </a:p>
        </p:txBody>
      </p:sp>
      <p:pic>
        <p:nvPicPr>
          <p:cNvPr id="7" name="Google Shape;94;p14" descr="2"/>
          <p:cNvPicPr preferRelativeResize="0">
            <a:picLocks noChangeAspect="1"/>
          </p:cNvPicPr>
          <p:nvPr/>
        </p:nvPicPr>
        <p:blipFill rotWithShape="1">
          <a:blip r:embed="rId2" cstate="print">
            <a:alphaModFix/>
          </a:blip>
          <a:srcRect/>
          <a:stretch/>
        </p:blipFill>
        <p:spPr>
          <a:xfrm>
            <a:off x="1092998" y="2575403"/>
            <a:ext cx="4078092" cy="3027282"/>
          </a:xfrm>
          <a:prstGeom prst="rect">
            <a:avLst/>
          </a:prstGeom>
          <a:ln>
            <a:noFill/>
          </a:ln>
          <a:effectLst>
            <a:outerShdw blurRad="292100" dist="139700" dir="2700000" algn="tl" rotWithShape="0">
              <a:srgbClr val="333333">
                <a:alpha val="65000"/>
              </a:srgbClr>
            </a:outerShdw>
          </a:effectLst>
        </p:spPr>
      </p:pic>
      <p:pic>
        <p:nvPicPr>
          <p:cNvPr id="8" name="Google Shape;104;p16" descr="4"/>
          <p:cNvPicPr preferRelativeResize="0">
            <a:picLocks noChangeAspect="1"/>
          </p:cNvPicPr>
          <p:nvPr/>
        </p:nvPicPr>
        <p:blipFill rotWithShape="1">
          <a:blip r:embed="rId3" cstate="print">
            <a:alphaModFix/>
          </a:blip>
          <a:srcRect/>
          <a:stretch/>
        </p:blipFill>
        <p:spPr>
          <a:xfrm>
            <a:off x="6863255" y="2549427"/>
            <a:ext cx="4170868" cy="3079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03304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Nüfus</a:t>
            </a:r>
            <a:r>
              <a:rPr lang="en-GB" sz="3600" b="1" dirty="0">
                <a:solidFill>
                  <a:srgbClr val="4461A3"/>
                </a:solidFill>
              </a:rPr>
              <a:t> </a:t>
            </a:r>
            <a:r>
              <a:rPr lang="en-GB" sz="3600" b="1" dirty="0" err="1">
                <a:solidFill>
                  <a:srgbClr val="4461A3"/>
                </a:solidFill>
              </a:rPr>
              <a:t>artışı</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üretimi</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515600" cy="3823650"/>
          </a:xfrm>
        </p:spPr>
        <p:txBody>
          <a:bodyPr>
            <a:normAutofit/>
          </a:bodyPr>
          <a:lstStyle/>
          <a:p>
            <a:r>
              <a:rPr lang="tr-TR" dirty="0">
                <a:solidFill>
                  <a:schemeClr val="accent3">
                    <a:lumMod val="50000"/>
                  </a:schemeClr>
                </a:solidFill>
              </a:rPr>
              <a:t>Yerleşik düzenin başlaması ve sonrası:</a:t>
            </a:r>
          </a:p>
          <a:p>
            <a:pPr lvl="1"/>
            <a:r>
              <a:rPr lang="tr-TR" dirty="0">
                <a:solidFill>
                  <a:schemeClr val="accent3">
                    <a:lumMod val="50000"/>
                  </a:schemeClr>
                </a:solidFill>
              </a:rPr>
              <a:t>Barınma imkanı, su ve yiyecek olan alanlar</a:t>
            </a:r>
          </a:p>
          <a:p>
            <a:pPr lvl="2"/>
            <a:r>
              <a:rPr lang="tr-TR" dirty="0">
                <a:solidFill>
                  <a:schemeClr val="accent3">
                    <a:lumMod val="50000"/>
                  </a:schemeClr>
                </a:solidFill>
              </a:rPr>
              <a:t>Coğrafi konum ve yeryüzü şekilleri, iklim</a:t>
            </a:r>
          </a:p>
          <a:p>
            <a:pPr lvl="1"/>
            <a:r>
              <a:rPr lang="tr-TR" dirty="0">
                <a:solidFill>
                  <a:schemeClr val="accent3">
                    <a:lumMod val="50000"/>
                  </a:schemeClr>
                </a:solidFill>
              </a:rPr>
              <a:t> Hayvanların ehlileştirilmesi ve tarımın keşfi</a:t>
            </a:r>
          </a:p>
          <a:p>
            <a:pPr lvl="2"/>
            <a:r>
              <a:rPr lang="tr-TR" dirty="0">
                <a:solidFill>
                  <a:schemeClr val="accent3">
                    <a:lumMod val="50000"/>
                  </a:schemeClr>
                </a:solidFill>
              </a:rPr>
              <a:t>Ticaret, ekonomi</a:t>
            </a:r>
          </a:p>
          <a:p>
            <a:pPr lvl="1"/>
            <a:r>
              <a:rPr lang="tr-TR" dirty="0">
                <a:solidFill>
                  <a:schemeClr val="accent3">
                    <a:lumMod val="50000"/>
                  </a:schemeClr>
                </a:solidFill>
              </a:rPr>
              <a:t>Nüfus artışının başlaması</a:t>
            </a:r>
          </a:p>
          <a:p>
            <a:pPr lvl="1"/>
            <a:r>
              <a:rPr lang="tr-TR" dirty="0">
                <a:solidFill>
                  <a:schemeClr val="accent3">
                    <a:lumMod val="50000"/>
                  </a:schemeClr>
                </a:solidFill>
              </a:rPr>
              <a:t>Farklı ihtiyaçların doğması</a:t>
            </a:r>
          </a:p>
          <a:p>
            <a:pPr lvl="2"/>
            <a:r>
              <a:rPr lang="tr-TR" dirty="0">
                <a:solidFill>
                  <a:schemeClr val="accent3">
                    <a:lumMod val="50000"/>
                  </a:schemeClr>
                </a:solidFill>
              </a:rPr>
              <a:t>Göçler, savaşlar</a:t>
            </a:r>
          </a:p>
          <a:p>
            <a:pPr lvl="1"/>
            <a:r>
              <a:rPr lang="tr-TR" dirty="0">
                <a:solidFill>
                  <a:schemeClr val="accent3">
                    <a:lumMod val="50000"/>
                  </a:schemeClr>
                </a:solidFill>
              </a:rPr>
              <a:t>Daha fazla kişinin aynı bölgeye yerleşmesi, daha fazla nüfus artışı, daha fazla atık üretimi</a:t>
            </a:r>
          </a:p>
        </p:txBody>
      </p:sp>
    </p:spTree>
    <p:extLst>
      <p:ext uri="{BB962C8B-B14F-4D97-AF65-F5344CB8AC3E}">
        <p14:creationId xmlns:p14="http://schemas.microsoft.com/office/powerpoint/2010/main" val="2437860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4332890" cy="1379995"/>
          </a:xfrm>
        </p:spPr>
        <p:txBody>
          <a:bodyPr>
            <a:normAutofit/>
          </a:bodyPr>
          <a:lstStyle/>
          <a:p>
            <a:r>
              <a:rPr lang="tr-TR" sz="2400" dirty="0">
                <a:solidFill>
                  <a:schemeClr val="accent3">
                    <a:lumMod val="50000"/>
                  </a:schemeClr>
                </a:solidFill>
              </a:rPr>
              <a:t>Böylece ilk atık yönetimi uygulamaları başladı</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020910" y="1247359"/>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Bu arada insanoğlu hayvan ve bitki atıklarını işleyerek doğal gübre üretmeyi öğrendi</a:t>
            </a:r>
          </a:p>
        </p:txBody>
      </p:sp>
      <p:pic>
        <p:nvPicPr>
          <p:cNvPr id="6" name="Google Shape;109;p17" descr="5"/>
          <p:cNvPicPr preferRelativeResize="0">
            <a:picLocks noChangeAspect="1"/>
          </p:cNvPicPr>
          <p:nvPr/>
        </p:nvPicPr>
        <p:blipFill rotWithShape="1">
          <a:blip r:embed="rId2" cstate="print">
            <a:alphaModFix/>
          </a:blip>
          <a:srcRect/>
          <a:stretch/>
        </p:blipFill>
        <p:spPr>
          <a:xfrm>
            <a:off x="838200" y="2043396"/>
            <a:ext cx="4367750" cy="3168352"/>
          </a:xfrm>
          <a:prstGeom prst="rect">
            <a:avLst/>
          </a:prstGeom>
          <a:ln>
            <a:noFill/>
          </a:ln>
          <a:effectLst>
            <a:outerShdw blurRad="292100" dist="139700" dir="2700000" algn="tl" rotWithShape="0">
              <a:srgbClr val="333333">
                <a:alpha val="65000"/>
              </a:srgbClr>
            </a:outerShdw>
          </a:effectLst>
        </p:spPr>
      </p:pic>
      <p:pic>
        <p:nvPicPr>
          <p:cNvPr id="9" name="Google Shape;56;p9"/>
          <p:cNvPicPr preferRelativeResize="0">
            <a:picLocks noChangeAspect="1"/>
          </p:cNvPicPr>
          <p:nvPr/>
        </p:nvPicPr>
        <p:blipFill rotWithShape="1">
          <a:blip r:embed="rId3" cstate="print">
            <a:alphaModFix/>
          </a:blip>
          <a:srcRect/>
          <a:stretch/>
        </p:blipFill>
        <p:spPr>
          <a:xfrm>
            <a:off x="5734744" y="2547452"/>
            <a:ext cx="2846201" cy="2160000"/>
          </a:xfrm>
          <a:prstGeom prst="rect">
            <a:avLst/>
          </a:prstGeom>
          <a:ln>
            <a:noFill/>
          </a:ln>
          <a:effectLst>
            <a:outerShdw blurRad="292100" dist="139700" dir="2700000" algn="tl" rotWithShape="0">
              <a:srgbClr val="333333">
                <a:alpha val="65000"/>
              </a:srgbClr>
            </a:outerShdw>
          </a:effectLst>
        </p:spPr>
      </p:pic>
      <p:pic>
        <p:nvPicPr>
          <p:cNvPr id="10" name="Google Shape;61;p10"/>
          <p:cNvPicPr preferRelativeResize="0">
            <a:picLocks noChangeAspect="1"/>
          </p:cNvPicPr>
          <p:nvPr/>
        </p:nvPicPr>
        <p:blipFill rotWithShape="1">
          <a:blip r:embed="rId4" cstate="print">
            <a:alphaModFix/>
          </a:blip>
          <a:srcRect/>
          <a:stretch/>
        </p:blipFill>
        <p:spPr>
          <a:xfrm>
            <a:off x="8747644" y="3450703"/>
            <a:ext cx="2994425" cy="216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84966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95408"/>
            <a:ext cx="10654862" cy="1379995"/>
          </a:xfrm>
        </p:spPr>
        <p:txBody>
          <a:bodyPr>
            <a:normAutofit/>
          </a:bodyPr>
          <a:lstStyle/>
          <a:p>
            <a:r>
              <a:rPr lang="tr-TR" sz="2400" dirty="0">
                <a:solidFill>
                  <a:schemeClr val="accent3">
                    <a:lumMod val="50000"/>
                  </a:schemeClr>
                </a:solidFill>
              </a:rPr>
              <a:t>Ancak nüfus artışı sürüyordu ve artık yöneticilerin atıklarla başa çıkabilmesi için bazı kurallar ve kanunlar getirilmesi gerekti, zamanla bu kanun ve yönetmelikler geliştirildi</a:t>
            </a:r>
          </a:p>
        </p:txBody>
      </p:sp>
      <p:pic>
        <p:nvPicPr>
          <p:cNvPr id="7" name="Google Shape;71;p12"/>
          <p:cNvPicPr preferRelativeResize="0">
            <a:picLocks noChangeAspect="1"/>
          </p:cNvPicPr>
          <p:nvPr/>
        </p:nvPicPr>
        <p:blipFill rotWithShape="1">
          <a:blip r:embed="rId2" cstate="print">
            <a:alphaModFix/>
          </a:blip>
          <a:srcRect/>
          <a:stretch/>
        </p:blipFill>
        <p:spPr>
          <a:xfrm>
            <a:off x="1877495" y="2463491"/>
            <a:ext cx="3807568" cy="2872800"/>
          </a:xfrm>
          <a:prstGeom prst="rect">
            <a:avLst/>
          </a:prstGeom>
          <a:ln>
            <a:noFill/>
          </a:ln>
          <a:effectLst>
            <a:outerShdw blurRad="292100" dist="139700" dir="2700000" algn="tl" rotWithShape="0">
              <a:srgbClr val="333333">
                <a:alpha val="65000"/>
              </a:srgbClr>
            </a:outerShdw>
          </a:effectLst>
        </p:spPr>
      </p:pic>
      <p:pic>
        <p:nvPicPr>
          <p:cNvPr id="8" name="Google Shape;66;p11"/>
          <p:cNvPicPr preferRelativeResize="0">
            <a:picLocks noChangeAspect="1"/>
          </p:cNvPicPr>
          <p:nvPr/>
        </p:nvPicPr>
        <p:blipFill rotWithShape="1">
          <a:blip r:embed="rId3" cstate="print">
            <a:alphaModFix/>
          </a:blip>
          <a:srcRect/>
          <a:stretch/>
        </p:blipFill>
        <p:spPr>
          <a:xfrm>
            <a:off x="6269983" y="2463491"/>
            <a:ext cx="3785447" cy="2872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11642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Yöntem</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Teknolojiler</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851936"/>
            <a:ext cx="10702159" cy="1379995"/>
          </a:xfrm>
        </p:spPr>
        <p:txBody>
          <a:bodyPr>
            <a:normAutofit/>
          </a:bodyPr>
          <a:lstStyle/>
          <a:p>
            <a:r>
              <a:rPr lang="tr-TR" sz="2400" dirty="0">
                <a:solidFill>
                  <a:schemeClr val="accent3">
                    <a:lumMod val="50000"/>
                  </a:schemeClr>
                </a:solidFill>
              </a:rPr>
              <a:t>Bu arada atık yönetiminde kullanılan teknolojiler de gelişiyordu</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7643649" y="2736920"/>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Düzenli</a:t>
            </a:r>
            <a:r>
              <a:rPr lang="en-GB" sz="2400" dirty="0">
                <a:solidFill>
                  <a:schemeClr val="accent3">
                    <a:lumMod val="50000"/>
                  </a:schemeClr>
                </a:solidFill>
              </a:rPr>
              <a:t> </a:t>
            </a:r>
            <a:r>
              <a:rPr lang="en-GB" sz="2400" dirty="0" err="1">
                <a:solidFill>
                  <a:schemeClr val="accent3">
                    <a:lumMod val="50000"/>
                  </a:schemeClr>
                </a:solidFill>
              </a:rPr>
              <a:t>depolama</a:t>
            </a:r>
            <a:endParaRPr lang="tr-TR" sz="2400" dirty="0">
              <a:solidFill>
                <a:schemeClr val="accent3">
                  <a:lumMod val="50000"/>
                </a:schemeClr>
              </a:solidFill>
            </a:endParaRPr>
          </a:p>
        </p:txBody>
      </p:sp>
      <p:sp>
        <p:nvSpPr>
          <p:cNvPr id="7" name="Content Placeholder 2">
            <a:extLst>
              <a:ext uri="{FF2B5EF4-FFF2-40B4-BE49-F238E27FC236}">
                <a16:creationId xmlns:a16="http://schemas.microsoft.com/office/drawing/2014/main" id="{08F5F4CB-9AD0-E846-A191-D46D6B0FA016}"/>
              </a:ext>
            </a:extLst>
          </p:cNvPr>
          <p:cNvSpPr txBox="1">
            <a:spLocks/>
          </p:cNvSpPr>
          <p:nvPr/>
        </p:nvSpPr>
        <p:spPr>
          <a:xfrm>
            <a:off x="7643649" y="4019942"/>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Kompostlama</a:t>
            </a:r>
            <a:endParaRPr lang="tr-TR" sz="2400" dirty="0">
              <a:solidFill>
                <a:schemeClr val="accent3">
                  <a:lumMod val="50000"/>
                </a:schemeClr>
              </a:solidFill>
            </a:endParaRPr>
          </a:p>
        </p:txBody>
      </p:sp>
      <p:pic>
        <p:nvPicPr>
          <p:cNvPr id="8" name="Picture 2" descr="New sanitary landfill in Addis Ababa / Didier Gentilhomme AFD"/>
          <p:cNvPicPr>
            <a:picLocks noChangeAspect="1" noChangeArrowheads="1"/>
          </p:cNvPicPr>
          <p:nvPr/>
        </p:nvPicPr>
        <p:blipFill>
          <a:blip r:embed="rId2" cstate="print"/>
          <a:srcRect/>
          <a:stretch>
            <a:fillRect/>
          </a:stretch>
        </p:blipFill>
        <p:spPr bwMode="auto">
          <a:xfrm>
            <a:off x="838200" y="2296890"/>
            <a:ext cx="4752528" cy="2121664"/>
          </a:xfrm>
          <a:prstGeom prst="rect">
            <a:avLst/>
          </a:prstGeom>
          <a:ln>
            <a:noFill/>
          </a:ln>
          <a:effectLst>
            <a:outerShdw blurRad="292100" dist="139700" dir="2700000" algn="tl" rotWithShape="0">
              <a:srgbClr val="333333">
                <a:alpha val="65000"/>
              </a:srgbClr>
            </a:outerShdw>
          </a:effectLst>
        </p:spPr>
      </p:pic>
      <p:pic>
        <p:nvPicPr>
          <p:cNvPr id="9" name="Picture 4" descr="Windrow turner at the Cornell compost facility"/>
          <p:cNvPicPr>
            <a:picLocks noChangeAspect="1" noChangeArrowheads="1"/>
          </p:cNvPicPr>
          <p:nvPr/>
        </p:nvPicPr>
        <p:blipFill>
          <a:blip r:embed="rId3" cstate="print"/>
          <a:srcRect/>
          <a:stretch>
            <a:fillRect/>
          </a:stretch>
        </p:blipFill>
        <p:spPr bwMode="auto">
          <a:xfrm>
            <a:off x="2309983" y="3927524"/>
            <a:ext cx="5097513" cy="1871968"/>
          </a:xfrm>
          <a:prstGeom prst="rect">
            <a:avLst/>
          </a:prstGeom>
          <a:noFill/>
        </p:spPr>
      </p:pic>
    </p:spTree>
    <p:extLst>
      <p:ext uri="{BB962C8B-B14F-4D97-AF65-F5344CB8AC3E}">
        <p14:creationId xmlns:p14="http://schemas.microsoft.com/office/powerpoint/2010/main" val="1574717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931980" y="1869817"/>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Yakma</a:t>
            </a:r>
            <a:endParaRPr lang="tr-TR" sz="2400" dirty="0">
              <a:solidFill>
                <a:schemeClr val="accent3">
                  <a:lumMod val="50000"/>
                </a:schemeClr>
              </a:solidFill>
            </a:endParaRPr>
          </a:p>
        </p:txBody>
      </p:sp>
      <p:sp>
        <p:nvSpPr>
          <p:cNvPr id="7" name="Content Placeholder 2">
            <a:extLst>
              <a:ext uri="{FF2B5EF4-FFF2-40B4-BE49-F238E27FC236}">
                <a16:creationId xmlns:a16="http://schemas.microsoft.com/office/drawing/2014/main" id="{08F5F4CB-9AD0-E846-A191-D46D6B0FA016}"/>
              </a:ext>
            </a:extLst>
          </p:cNvPr>
          <p:cNvSpPr txBox="1">
            <a:spLocks/>
          </p:cNvSpPr>
          <p:nvPr/>
        </p:nvSpPr>
        <p:spPr>
          <a:xfrm>
            <a:off x="7643649" y="4019942"/>
            <a:ext cx="4332890" cy="13799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a:lnSpc>
                <a:spcPct val="100000"/>
              </a:lnSpc>
              <a:spcBef>
                <a:spcPct val="20000"/>
              </a:spcBef>
              <a:defRPr/>
            </a:pPr>
            <a:r>
              <a:rPr lang="en-GB" sz="2400" dirty="0" err="1">
                <a:solidFill>
                  <a:schemeClr val="accent3">
                    <a:lumMod val="50000"/>
                  </a:schemeClr>
                </a:solidFill>
              </a:rPr>
              <a:t>Piroliz</a:t>
            </a:r>
            <a:endParaRPr lang="tr-TR" sz="2400" dirty="0">
              <a:solidFill>
                <a:schemeClr val="accent3">
                  <a:lumMod val="50000"/>
                </a:schemeClr>
              </a:solidFill>
            </a:endParaRPr>
          </a:p>
        </p:txBody>
      </p:sp>
      <p:pic>
        <p:nvPicPr>
          <p:cNvPr id="10" name="Picture 2" descr="İZAYDAŞ - TEMİZ ÇEVRE SAĞLIKLI TOPLUM | İZAYDAŞ'ta büyük bakım"/>
          <p:cNvPicPr>
            <a:picLocks noChangeAspect="1" noChangeArrowheads="1"/>
          </p:cNvPicPr>
          <p:nvPr/>
        </p:nvPicPr>
        <p:blipFill>
          <a:blip r:embed="rId2" cstate="print"/>
          <a:srcRect/>
          <a:stretch>
            <a:fillRect/>
          </a:stretch>
        </p:blipFill>
        <p:spPr bwMode="auto">
          <a:xfrm>
            <a:off x="515895" y="857654"/>
            <a:ext cx="3928909" cy="2946682"/>
          </a:xfrm>
          <a:prstGeom prst="rect">
            <a:avLst/>
          </a:prstGeom>
          <a:ln>
            <a:noFill/>
          </a:ln>
          <a:effectLst>
            <a:outerShdw blurRad="292100" dist="139700" dir="2700000" algn="tl" rotWithShape="0">
              <a:srgbClr val="333333">
                <a:alpha val="65000"/>
              </a:srgbClr>
            </a:outerShdw>
          </a:effectLst>
        </p:spPr>
      </p:pic>
      <p:pic>
        <p:nvPicPr>
          <p:cNvPr id="11" name="Picture 4" descr="Photo and video of environmental friendly pyrolysis plants"/>
          <p:cNvPicPr>
            <a:picLocks noChangeAspect="1" noChangeArrowheads="1"/>
          </p:cNvPicPr>
          <p:nvPr/>
        </p:nvPicPr>
        <p:blipFill>
          <a:blip r:embed="rId3" cstate="print"/>
          <a:srcRect/>
          <a:stretch>
            <a:fillRect/>
          </a:stretch>
        </p:blipFill>
        <p:spPr bwMode="auto">
          <a:xfrm>
            <a:off x="3528182" y="3426917"/>
            <a:ext cx="3948452" cy="2182039"/>
          </a:xfrm>
          <a:prstGeom prst="rect">
            <a:avLst/>
          </a:prstGeom>
          <a:noFill/>
        </p:spPr>
      </p:pic>
    </p:spTree>
    <p:extLst>
      <p:ext uri="{BB962C8B-B14F-4D97-AF65-F5344CB8AC3E}">
        <p14:creationId xmlns:p14="http://schemas.microsoft.com/office/powerpoint/2010/main" val="13988159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Ve</a:t>
            </a:r>
            <a:r>
              <a:rPr lang="en-GB" sz="3600" b="1" dirty="0">
                <a:solidFill>
                  <a:srgbClr val="4461A3"/>
                </a:solidFill>
              </a:rPr>
              <a:t>.. </a:t>
            </a:r>
            <a:r>
              <a:rPr lang="en-GB" sz="3600" b="1" dirty="0" err="1">
                <a:solidFill>
                  <a:srgbClr val="4461A3"/>
                </a:solidFill>
              </a:rPr>
              <a:t>Kaynakta</a:t>
            </a:r>
            <a:r>
              <a:rPr lang="en-GB" sz="3600" b="1" dirty="0">
                <a:solidFill>
                  <a:srgbClr val="4461A3"/>
                </a:solidFill>
              </a:rPr>
              <a:t> </a:t>
            </a:r>
            <a:r>
              <a:rPr lang="en-GB" sz="3600" b="1" dirty="0" err="1">
                <a:solidFill>
                  <a:srgbClr val="4461A3"/>
                </a:solidFill>
              </a:rPr>
              <a:t>Ayırarak</a:t>
            </a:r>
            <a:r>
              <a:rPr lang="en-GB" sz="3600" b="1" dirty="0">
                <a:solidFill>
                  <a:srgbClr val="4461A3"/>
                </a:solidFill>
              </a:rPr>
              <a:t> </a:t>
            </a:r>
            <a:r>
              <a:rPr lang="en-GB" sz="3600" b="1" dirty="0" err="1">
                <a:solidFill>
                  <a:srgbClr val="4461A3"/>
                </a:solidFill>
              </a:rPr>
              <a:t>Biriktirme</a:t>
            </a:r>
            <a:r>
              <a:rPr lang="en-GB" sz="3600" b="1" dirty="0">
                <a:solidFill>
                  <a:srgbClr val="4461A3"/>
                </a:solidFill>
              </a:rPr>
              <a:t> </a:t>
            </a:r>
            <a:r>
              <a:rPr lang="en-GB" sz="3600" b="1" dirty="0" err="1">
                <a:solidFill>
                  <a:srgbClr val="4461A3"/>
                </a:solidFill>
              </a:rPr>
              <a:t>ile</a:t>
            </a:r>
            <a:r>
              <a:rPr lang="en-GB" sz="3600" b="1" dirty="0">
                <a:solidFill>
                  <a:srgbClr val="4461A3"/>
                </a:solidFill>
              </a:rPr>
              <a:t> Geri </a:t>
            </a:r>
            <a:r>
              <a:rPr lang="en-GB" sz="3600" b="1" dirty="0" err="1">
                <a:solidFill>
                  <a:srgbClr val="4461A3"/>
                </a:solidFill>
              </a:rPr>
              <a:t>Dönüşüm</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5215759" cy="1726836"/>
          </a:xfrm>
        </p:spPr>
        <p:txBody>
          <a:bodyPr>
            <a:normAutofit/>
          </a:bodyPr>
          <a:lstStyle/>
          <a:p>
            <a:r>
              <a:rPr lang="tr-TR" dirty="0">
                <a:solidFill>
                  <a:schemeClr val="accent3">
                    <a:lumMod val="50000"/>
                  </a:schemeClr>
                </a:solidFill>
              </a:rPr>
              <a:t>Atıklarımızın </a:t>
            </a:r>
            <a:r>
              <a:rPr lang="tr-TR" dirty="0" smtClean="0">
                <a:solidFill>
                  <a:schemeClr val="accent3">
                    <a:lumMod val="50000"/>
                  </a:schemeClr>
                </a:solidFill>
              </a:rPr>
              <a:t>içinde </a:t>
            </a:r>
            <a:r>
              <a:rPr lang="tr-TR" dirty="0">
                <a:solidFill>
                  <a:schemeClr val="accent3">
                    <a:lumMod val="50000"/>
                  </a:schemeClr>
                </a:solidFill>
              </a:rPr>
              <a:t>çok miktarda geri dönüşebilir malzemeler var: Kağıt-karton, Plastikler, metaller, cam gibi</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6463863" y="1851936"/>
            <a:ext cx="5215759" cy="17268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dirty="0">
                <a:solidFill>
                  <a:schemeClr val="accent3">
                    <a:lumMod val="50000"/>
                  </a:schemeClr>
                </a:solidFill>
              </a:rPr>
              <a:t>Bu malzemelerin atıktan ayrılması ve yeniden kullanımı mümkündür</a:t>
            </a:r>
          </a:p>
        </p:txBody>
      </p:sp>
      <p:pic>
        <p:nvPicPr>
          <p:cNvPr id="5" name="Google Shape;76;p13"/>
          <p:cNvPicPr preferRelativeResize="0">
            <a:picLocks noChangeAspect="1"/>
          </p:cNvPicPr>
          <p:nvPr/>
        </p:nvPicPr>
        <p:blipFill rotWithShape="1">
          <a:blip r:embed="rId2" cstate="print">
            <a:alphaModFix/>
          </a:blip>
          <a:srcRect/>
          <a:stretch/>
        </p:blipFill>
        <p:spPr>
          <a:xfrm>
            <a:off x="2905379" y="3108260"/>
            <a:ext cx="2900024" cy="2517046"/>
          </a:xfrm>
          <a:prstGeom prst="rect">
            <a:avLst/>
          </a:prstGeom>
          <a:ln>
            <a:noFill/>
          </a:ln>
          <a:effectLst>
            <a:outerShdw blurRad="292100" dist="139700" dir="2700000" algn="tl" rotWithShape="0">
              <a:srgbClr val="333333">
                <a:alpha val="65000"/>
              </a:srgbClr>
            </a:outerShdw>
          </a:effectLst>
        </p:spPr>
      </p:pic>
      <p:pic>
        <p:nvPicPr>
          <p:cNvPr id="6" name="Google Shape;86;p15"/>
          <p:cNvPicPr preferRelativeResize="0">
            <a:picLocks noChangeAspect="1"/>
          </p:cNvPicPr>
          <p:nvPr/>
        </p:nvPicPr>
        <p:blipFill rotWithShape="1">
          <a:blip r:embed="rId3" cstate="print">
            <a:alphaModFix/>
          </a:blip>
          <a:srcRect/>
          <a:stretch/>
        </p:blipFill>
        <p:spPr>
          <a:xfrm>
            <a:off x="9231350" y="3578772"/>
            <a:ext cx="2448272" cy="2105208"/>
          </a:xfrm>
          <a:prstGeom prst="rect">
            <a:avLst/>
          </a:prstGeom>
          <a:ln>
            <a:noFill/>
          </a:ln>
          <a:effectLst>
            <a:outerShdw blurRad="292100" dist="139700" dir="2700000" algn="tl" rotWithShape="0">
              <a:srgbClr val="333333">
                <a:alpha val="65000"/>
              </a:srgbClr>
            </a:outerShdw>
          </a:effectLst>
        </p:spPr>
      </p:pic>
      <p:pic>
        <p:nvPicPr>
          <p:cNvPr id="7" name="Google Shape;81;p14"/>
          <p:cNvPicPr preferRelativeResize="0">
            <a:picLocks noChangeAspect="1"/>
          </p:cNvPicPr>
          <p:nvPr/>
        </p:nvPicPr>
        <p:blipFill rotWithShape="1">
          <a:blip r:embed="rId4" cstate="print">
            <a:alphaModFix/>
          </a:blip>
          <a:srcRect/>
          <a:stretch/>
        </p:blipFill>
        <p:spPr>
          <a:xfrm>
            <a:off x="6463863" y="3108260"/>
            <a:ext cx="2295250" cy="2160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54274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oogle Shape;91;p16"/>
          <p:cNvPicPr preferRelativeResize="0">
            <a:picLocks noChangeAspect="1"/>
          </p:cNvPicPr>
          <p:nvPr/>
        </p:nvPicPr>
        <p:blipFill rotWithShape="1">
          <a:blip r:embed="rId2" cstate="print">
            <a:alphaModFix/>
          </a:blip>
          <a:srcRect t="15746" b="14099"/>
          <a:stretch/>
        </p:blipFill>
        <p:spPr>
          <a:xfrm>
            <a:off x="4175008" y="4221088"/>
            <a:ext cx="3564343" cy="1560787"/>
          </a:xfrm>
          <a:prstGeom prst="rect">
            <a:avLst/>
          </a:prstGeom>
          <a:noFill/>
          <a:ln>
            <a:noFill/>
          </a:ln>
        </p:spPr>
      </p:pic>
      <p:pic>
        <p:nvPicPr>
          <p:cNvPr id="9" name="Picture 2" descr="Republic services, las vegas, material recycling facility"/>
          <p:cNvPicPr>
            <a:picLocks noChangeAspect="1" noChangeArrowheads="1"/>
          </p:cNvPicPr>
          <p:nvPr/>
        </p:nvPicPr>
        <p:blipFill>
          <a:blip r:embed="rId3" cstate="print"/>
          <a:srcRect/>
          <a:stretch>
            <a:fillRect/>
          </a:stretch>
        </p:blipFill>
        <p:spPr bwMode="auto">
          <a:xfrm>
            <a:off x="1001184" y="2074425"/>
            <a:ext cx="4379640" cy="2365006"/>
          </a:xfrm>
          <a:prstGeom prst="rect">
            <a:avLst/>
          </a:prstGeom>
          <a:ln>
            <a:noFill/>
          </a:ln>
          <a:effectLst>
            <a:outerShdw blurRad="292100" dist="139700" dir="2700000" algn="tl" rotWithShape="0">
              <a:srgbClr val="333333">
                <a:alpha val="65000"/>
              </a:srgbClr>
            </a:outerShdw>
          </a:effectLst>
        </p:spPr>
      </p:pic>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4742793" cy="1200951"/>
          </a:xfrm>
        </p:spPr>
        <p:txBody>
          <a:bodyPr>
            <a:normAutofit/>
          </a:bodyPr>
          <a:lstStyle/>
          <a:p>
            <a:r>
              <a:rPr lang="tr-TR" sz="2400" dirty="0">
                <a:solidFill>
                  <a:schemeClr val="accent3">
                    <a:lumMod val="50000"/>
                  </a:schemeClr>
                </a:solidFill>
              </a:rPr>
              <a:t>Böylece su ve enerjiden tasarruf ettiğimiz gibi, çevreyi de daha az kirletiyoruz.</a:t>
            </a:r>
          </a:p>
        </p:txBody>
      </p:sp>
      <p:sp>
        <p:nvSpPr>
          <p:cNvPr id="5" name="Content Placeholder 2">
            <a:extLst>
              <a:ext uri="{FF2B5EF4-FFF2-40B4-BE49-F238E27FC236}">
                <a16:creationId xmlns:a16="http://schemas.microsoft.com/office/drawing/2014/main" id="{08F5F4CB-9AD0-E846-A191-D46D6B0FA016}"/>
              </a:ext>
            </a:extLst>
          </p:cNvPr>
          <p:cNvSpPr txBox="1">
            <a:spLocks/>
          </p:cNvSpPr>
          <p:nvPr/>
        </p:nvSpPr>
        <p:spPr>
          <a:xfrm>
            <a:off x="6170382" y="982645"/>
            <a:ext cx="4742793" cy="12009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İşletmelere hammadde sağlıyoruz</a:t>
            </a:r>
          </a:p>
        </p:txBody>
      </p:sp>
      <p:pic>
        <p:nvPicPr>
          <p:cNvPr id="10" name="Picture 4" descr="Your Recycling Gets Recycled, Right? Maybe, or Maybe Not - The New ..."/>
          <p:cNvPicPr>
            <a:picLocks noChangeAspect="1" noChangeArrowheads="1"/>
          </p:cNvPicPr>
          <p:nvPr/>
        </p:nvPicPr>
        <p:blipFill>
          <a:blip r:embed="rId4" cstate="print"/>
          <a:srcRect/>
          <a:stretch>
            <a:fillRect/>
          </a:stretch>
        </p:blipFill>
        <p:spPr bwMode="auto">
          <a:xfrm>
            <a:off x="5957179" y="1496482"/>
            <a:ext cx="3775632" cy="2523381"/>
          </a:xfrm>
          <a:prstGeom prst="rect">
            <a:avLst/>
          </a:prstGeom>
          <a:ln>
            <a:noFill/>
          </a:ln>
          <a:effectLst>
            <a:outerShdw blurRad="292100" dist="139700" dir="2700000" algn="tl" rotWithShape="0">
              <a:srgbClr val="333333">
                <a:alpha val="65000"/>
              </a:srgbClr>
            </a:outerShdw>
          </a:effectLst>
        </p:spPr>
      </p:pic>
      <p:pic>
        <p:nvPicPr>
          <p:cNvPr id="11" name="Picture 10" descr="Sektörler / Entegre Kağıt Fabrikası - Konya | Bera Holding"/>
          <p:cNvPicPr>
            <a:picLocks noChangeAspect="1" noChangeArrowheads="1"/>
          </p:cNvPicPr>
          <p:nvPr/>
        </p:nvPicPr>
        <p:blipFill>
          <a:blip r:embed="rId5" cstate="print"/>
          <a:srcRect/>
          <a:stretch>
            <a:fillRect/>
          </a:stretch>
        </p:blipFill>
        <p:spPr bwMode="auto">
          <a:xfrm>
            <a:off x="8024207" y="3256928"/>
            <a:ext cx="3715172" cy="24091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12977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err="1">
                <a:solidFill>
                  <a:srgbClr val="4461A3"/>
                </a:solidFill>
              </a:rPr>
              <a:t>Atık</a:t>
            </a:r>
            <a:r>
              <a:rPr lang="en-GB" sz="3600" b="1" dirty="0">
                <a:solidFill>
                  <a:srgbClr val="4461A3"/>
                </a:solidFill>
              </a:rPr>
              <a:t> </a:t>
            </a:r>
            <a:r>
              <a:rPr lang="en-GB" sz="3600" b="1" dirty="0" err="1">
                <a:solidFill>
                  <a:srgbClr val="4461A3"/>
                </a:solidFill>
              </a:rPr>
              <a:t>Yönetiminde</a:t>
            </a:r>
            <a:r>
              <a:rPr lang="en-GB" sz="3600" b="1" dirty="0">
                <a:solidFill>
                  <a:srgbClr val="4461A3"/>
                </a:solidFill>
              </a:rPr>
              <a:t> </a:t>
            </a:r>
            <a:r>
              <a:rPr lang="en-GB" sz="3600" b="1" dirty="0" err="1">
                <a:solidFill>
                  <a:srgbClr val="4461A3"/>
                </a:solidFill>
              </a:rPr>
              <a:t>Yaşanan</a:t>
            </a:r>
            <a:r>
              <a:rPr lang="en-GB" sz="3600" b="1" dirty="0">
                <a:solidFill>
                  <a:srgbClr val="4461A3"/>
                </a:solidFill>
              </a:rPr>
              <a:t> </a:t>
            </a:r>
            <a:r>
              <a:rPr lang="en-GB" sz="3600" b="1" dirty="0" err="1">
                <a:solidFill>
                  <a:srgbClr val="4461A3"/>
                </a:solidFill>
              </a:rPr>
              <a:t>Sorunlar</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796752" cy="3571402"/>
          </a:xfrm>
        </p:spPr>
        <p:txBody>
          <a:bodyPr>
            <a:normAutofit/>
          </a:bodyPr>
          <a:lstStyle/>
          <a:p>
            <a:r>
              <a:rPr lang="tr-TR" dirty="0">
                <a:solidFill>
                  <a:schemeClr val="accent3">
                    <a:lumMod val="50000"/>
                  </a:schemeClr>
                </a:solidFill>
              </a:rPr>
              <a:t>Ekonomik  kayıplar: </a:t>
            </a:r>
          </a:p>
          <a:p>
            <a:pPr lvl="1"/>
            <a:r>
              <a:rPr lang="tr-TR" dirty="0">
                <a:solidFill>
                  <a:schemeClr val="accent3">
                    <a:lumMod val="50000"/>
                  </a:schemeClr>
                </a:solidFill>
              </a:rPr>
              <a:t>Hammadde ve enerji</a:t>
            </a:r>
          </a:p>
          <a:p>
            <a:r>
              <a:rPr lang="tr-TR" dirty="0">
                <a:solidFill>
                  <a:schemeClr val="accent3">
                    <a:lumMod val="50000"/>
                  </a:schemeClr>
                </a:solidFill>
              </a:rPr>
              <a:t>Çevresel kayıplar: </a:t>
            </a:r>
          </a:p>
          <a:p>
            <a:pPr lvl="1"/>
            <a:r>
              <a:rPr lang="tr-TR" dirty="0">
                <a:solidFill>
                  <a:schemeClr val="accent3">
                    <a:lumMod val="50000"/>
                  </a:schemeClr>
                </a:solidFill>
              </a:rPr>
              <a:t> Hava kirliliği, </a:t>
            </a:r>
          </a:p>
          <a:p>
            <a:pPr lvl="1"/>
            <a:r>
              <a:rPr lang="tr-TR" dirty="0">
                <a:solidFill>
                  <a:schemeClr val="accent3">
                    <a:lumMod val="50000"/>
                  </a:schemeClr>
                </a:solidFill>
              </a:rPr>
              <a:t> Akarsu ve yer altı suları kirliliği, </a:t>
            </a:r>
          </a:p>
          <a:p>
            <a:pPr lvl="1"/>
            <a:r>
              <a:rPr lang="tr-TR" dirty="0">
                <a:solidFill>
                  <a:schemeClr val="accent3">
                    <a:lumMod val="50000"/>
                  </a:schemeClr>
                </a:solidFill>
              </a:rPr>
              <a:t> Toprak kirliliği, </a:t>
            </a:r>
          </a:p>
          <a:p>
            <a:pPr lvl="1"/>
            <a:r>
              <a:rPr lang="tr-TR" dirty="0">
                <a:solidFill>
                  <a:schemeClr val="accent3">
                    <a:lumMod val="50000"/>
                  </a:schemeClr>
                </a:solidFill>
              </a:rPr>
              <a:t> Verimli alanların kaybı, </a:t>
            </a:r>
          </a:p>
        </p:txBody>
      </p:sp>
    </p:spTree>
    <p:extLst>
      <p:ext uri="{BB962C8B-B14F-4D97-AF65-F5344CB8AC3E}">
        <p14:creationId xmlns:p14="http://schemas.microsoft.com/office/powerpoint/2010/main" val="3121482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961697"/>
            <a:ext cx="10796752" cy="4745420"/>
          </a:xfrm>
        </p:spPr>
        <p:txBody>
          <a:bodyPr>
            <a:normAutofit fontScale="85000" lnSpcReduction="20000"/>
          </a:bodyPr>
          <a:lstStyle/>
          <a:p>
            <a:pPr algn="just"/>
            <a:r>
              <a:rPr lang="tr-TR" dirty="0">
                <a:solidFill>
                  <a:schemeClr val="accent3">
                    <a:lumMod val="50000"/>
                  </a:schemeClr>
                </a:solidFill>
              </a:rPr>
              <a:t>Kullanılmış kağıdın tekrar kağıt imalatında kullanılması hava kirliliğini %74-94, su kirliliğini %35, su kullanımını %45 azaltmakta ve bir ton atık kağıdın kağıt hamuruna katılmasıyla 8 ağacın kesilmesi önlenmektedir.</a:t>
            </a:r>
          </a:p>
          <a:p>
            <a:pPr algn="just"/>
            <a:r>
              <a:rPr lang="tr-TR" dirty="0">
                <a:solidFill>
                  <a:schemeClr val="accent3">
                    <a:lumMod val="50000"/>
                  </a:schemeClr>
                </a:solidFill>
              </a:rPr>
              <a:t>Geri dönüşümlü Alüminyum kullanımı ile enerji tüketiminde azalma % 95, hava kirliliğinde azalma % 90, su kirliliğinde azalma % 97, baca gazı kirletici emisyonunda azalma % 99 oranında olur ve boksit cevheri de korunmuş olur.</a:t>
            </a:r>
          </a:p>
          <a:p>
            <a:pPr algn="just"/>
            <a:r>
              <a:rPr lang="tr-TR" dirty="0">
                <a:solidFill>
                  <a:schemeClr val="accent3">
                    <a:lumMod val="50000"/>
                  </a:schemeClr>
                </a:solidFill>
              </a:rPr>
              <a:t>On adet alüminyum içecek kutusu geri kazanıldığında, 100 kW/</a:t>
            </a:r>
            <a:r>
              <a:rPr lang="tr-TR" dirty="0" err="1">
                <a:solidFill>
                  <a:schemeClr val="accent3">
                    <a:lumMod val="50000"/>
                  </a:schemeClr>
                </a:solidFill>
              </a:rPr>
              <a:t>sa</a:t>
            </a:r>
            <a:r>
              <a:rPr lang="tr-TR" dirty="0">
                <a:solidFill>
                  <a:schemeClr val="accent3">
                    <a:lumMod val="50000"/>
                  </a:schemeClr>
                </a:solidFill>
              </a:rPr>
              <a:t> bir lambanın 35 saatte veya bir TV’ </a:t>
            </a:r>
            <a:r>
              <a:rPr lang="tr-TR" dirty="0" err="1">
                <a:solidFill>
                  <a:schemeClr val="accent3">
                    <a:lumMod val="50000"/>
                  </a:schemeClr>
                </a:solidFill>
              </a:rPr>
              <a:t>nin</a:t>
            </a:r>
            <a:r>
              <a:rPr lang="tr-TR" dirty="0">
                <a:solidFill>
                  <a:schemeClr val="accent3">
                    <a:lumMod val="50000"/>
                  </a:schemeClr>
                </a:solidFill>
              </a:rPr>
              <a:t> 30 saatte harcadığı elektrik enerjisi korunmuş olur.</a:t>
            </a:r>
          </a:p>
          <a:p>
            <a:pPr algn="just"/>
            <a:r>
              <a:rPr lang="tr-TR" dirty="0">
                <a:solidFill>
                  <a:schemeClr val="accent3">
                    <a:lumMod val="50000"/>
                  </a:schemeClr>
                </a:solidFill>
              </a:rPr>
              <a:t>Cam geri dönüşümü ile enerji tüketiminde azalma %25, hava kirliliğinde azalma %20, maden atığında azalma %80, su tüketiminde azalma %50 olmaktadır, Korunan doğal kaynaklar ise kum, soda ve kireç yataklarıdır</a:t>
            </a:r>
          </a:p>
          <a:p>
            <a:pPr algn="just"/>
            <a:r>
              <a:rPr lang="tr-TR" dirty="0">
                <a:solidFill>
                  <a:schemeClr val="accent3">
                    <a:lumMod val="50000"/>
                  </a:schemeClr>
                </a:solidFill>
              </a:rPr>
              <a:t>Plastik ürünlerin geri dönüşüm yöntemi ile üretilmesi %66’ya varan enerji tasarrufu sağlıyor. Bir ton plastik geri kazanımı 5774 </a:t>
            </a:r>
            <a:r>
              <a:rPr lang="tr-TR" dirty="0" err="1">
                <a:solidFill>
                  <a:schemeClr val="accent3">
                    <a:lumMod val="50000"/>
                  </a:schemeClr>
                </a:solidFill>
              </a:rPr>
              <a:t>kWh</a:t>
            </a:r>
            <a:r>
              <a:rPr lang="tr-TR" dirty="0">
                <a:solidFill>
                  <a:schemeClr val="accent3">
                    <a:lumMod val="50000"/>
                  </a:schemeClr>
                </a:solidFill>
              </a:rPr>
              <a:t> enerji tasarrufu, 23,2 metreküp doğal gaz kullanımı, 250-1000 L arası yakıt tasarrufu ve 16 varil petrol tasarrufu sağlıyor.</a:t>
            </a:r>
          </a:p>
        </p:txBody>
      </p:sp>
    </p:spTree>
    <p:extLst>
      <p:ext uri="{BB962C8B-B14F-4D97-AF65-F5344CB8AC3E}">
        <p14:creationId xmlns:p14="http://schemas.microsoft.com/office/powerpoint/2010/main" val="37376052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kartlisan.com.tr/images/tesislerimiz/1/4.jpg"/>
          <p:cNvPicPr>
            <a:picLocks noChangeAspect="1" noChangeArrowheads="1"/>
          </p:cNvPicPr>
          <p:nvPr/>
        </p:nvPicPr>
        <p:blipFill>
          <a:blip r:embed="rId2" cstate="print"/>
          <a:srcRect/>
          <a:stretch>
            <a:fillRect/>
          </a:stretch>
        </p:blipFill>
        <p:spPr bwMode="auto">
          <a:xfrm>
            <a:off x="802873" y="1543516"/>
            <a:ext cx="5251086" cy="3500724"/>
          </a:xfrm>
          <a:prstGeom prst="rect">
            <a:avLst/>
          </a:prstGeom>
          <a:ln>
            <a:noFill/>
          </a:ln>
          <a:effectLst>
            <a:outerShdw blurRad="292100" dist="139700" dir="2700000" algn="tl" rotWithShape="0">
              <a:srgbClr val="333333">
                <a:alpha val="65000"/>
              </a:srgbClr>
            </a:outerShdw>
          </a:effectLst>
        </p:spPr>
      </p:pic>
      <p:pic>
        <p:nvPicPr>
          <p:cNvPr id="5" name="Picture 4" descr="Plastik Geri Dönüşüm / Kirlilik Kontrolü / Enerji Tasarrufu ..."/>
          <p:cNvPicPr>
            <a:picLocks noChangeAspect="1" noChangeArrowheads="1"/>
          </p:cNvPicPr>
          <p:nvPr/>
        </p:nvPicPr>
        <p:blipFill>
          <a:blip r:embed="rId3" cstate="print"/>
          <a:srcRect/>
          <a:stretch>
            <a:fillRect/>
          </a:stretch>
        </p:blipFill>
        <p:spPr bwMode="auto">
          <a:xfrm>
            <a:off x="6597019" y="1543516"/>
            <a:ext cx="4752681" cy="35645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50768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4742793" cy="1200951"/>
          </a:xfrm>
        </p:spPr>
        <p:txBody>
          <a:bodyPr>
            <a:normAutofit/>
          </a:bodyPr>
          <a:lstStyle/>
          <a:p>
            <a:r>
              <a:rPr lang="tr-TR" sz="2400" dirty="0">
                <a:solidFill>
                  <a:schemeClr val="accent3">
                    <a:lumMod val="50000"/>
                  </a:schemeClr>
                </a:solidFill>
              </a:rPr>
              <a:t>Halkın kaynakta ayrı biriktirme yapma konusunda alışkanlık sahibi olmaması sebebi ile :</a:t>
            </a:r>
          </a:p>
        </p:txBody>
      </p:sp>
      <p:sp>
        <p:nvSpPr>
          <p:cNvPr id="5" name="Content Placeholder 2">
            <a:extLst>
              <a:ext uri="{FF2B5EF4-FFF2-40B4-BE49-F238E27FC236}">
                <a16:creationId xmlns:a16="http://schemas.microsoft.com/office/drawing/2014/main" id="{08F5F4CB-9AD0-E846-A191-D46D6B0FA016}"/>
              </a:ext>
            </a:extLst>
          </p:cNvPr>
          <p:cNvSpPr txBox="1">
            <a:spLocks/>
          </p:cNvSpPr>
          <p:nvPr/>
        </p:nvSpPr>
        <p:spPr>
          <a:xfrm>
            <a:off x="6170382" y="982645"/>
            <a:ext cx="4742793" cy="120095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400" dirty="0">
                <a:solidFill>
                  <a:schemeClr val="accent3">
                    <a:lumMod val="50000"/>
                  </a:schemeClr>
                </a:solidFill>
              </a:rPr>
              <a:t>Belediyelerin ve yüklenici firmaların uygun sokak konteyneri eksikliği ve toplam sistemlerinin uygun olmaması</a:t>
            </a:r>
          </a:p>
        </p:txBody>
      </p:sp>
      <p:pic>
        <p:nvPicPr>
          <p:cNvPr id="8" name="Picture 2" descr="Household Waste Management: 8 Tips to Manage Better"/>
          <p:cNvPicPr>
            <a:picLocks noChangeAspect="1" noChangeArrowheads="1"/>
          </p:cNvPicPr>
          <p:nvPr/>
        </p:nvPicPr>
        <p:blipFill>
          <a:blip r:embed="rId2" cstate="print"/>
          <a:srcRect/>
          <a:stretch>
            <a:fillRect/>
          </a:stretch>
        </p:blipFill>
        <p:spPr bwMode="auto">
          <a:xfrm>
            <a:off x="1425143" y="2400225"/>
            <a:ext cx="4318834" cy="2952328"/>
          </a:xfrm>
          <a:prstGeom prst="rect">
            <a:avLst/>
          </a:prstGeom>
          <a:ln>
            <a:noFill/>
          </a:ln>
          <a:effectLst>
            <a:outerShdw blurRad="292100" dist="139700" dir="2700000" algn="tl" rotWithShape="0">
              <a:srgbClr val="333333">
                <a:alpha val="65000"/>
              </a:srgbClr>
            </a:outerShdw>
          </a:effectLst>
        </p:spPr>
      </p:pic>
      <p:pic>
        <p:nvPicPr>
          <p:cNvPr id="12" name="Picture 4" descr="http://ipcaworld.co.in/wp-content/uploads/2017/09/household-waste-952x675.jpg"/>
          <p:cNvPicPr>
            <a:picLocks noChangeAspect="1" noChangeArrowheads="1"/>
          </p:cNvPicPr>
          <p:nvPr/>
        </p:nvPicPr>
        <p:blipFill>
          <a:blip r:embed="rId3" cstate="print"/>
          <a:srcRect/>
          <a:stretch>
            <a:fillRect/>
          </a:stretch>
        </p:blipFill>
        <p:spPr bwMode="auto">
          <a:xfrm>
            <a:off x="6445269" y="2379562"/>
            <a:ext cx="4193018" cy="29729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44318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1001184" y="873474"/>
            <a:ext cx="10302692" cy="1200951"/>
          </a:xfrm>
        </p:spPr>
        <p:txBody>
          <a:bodyPr>
            <a:normAutofit/>
          </a:bodyPr>
          <a:lstStyle/>
          <a:p>
            <a:r>
              <a:rPr lang="tr-TR" sz="2400" dirty="0">
                <a:solidFill>
                  <a:schemeClr val="accent3">
                    <a:lumMod val="50000"/>
                  </a:schemeClr>
                </a:solidFill>
              </a:rPr>
              <a:t>Tüm atıklar beraber karışık şekilde atık depolama alanlarına gitmekte</a:t>
            </a:r>
          </a:p>
        </p:txBody>
      </p:sp>
      <p:pic>
        <p:nvPicPr>
          <p:cNvPr id="6" name="Picture 2" descr="Closing the World's Dumpsites - WasteAid"/>
          <p:cNvPicPr>
            <a:picLocks noChangeAspect="1" noChangeArrowheads="1"/>
          </p:cNvPicPr>
          <p:nvPr/>
        </p:nvPicPr>
        <p:blipFill>
          <a:blip r:embed="rId2" cstate="print"/>
          <a:srcRect/>
          <a:stretch>
            <a:fillRect/>
          </a:stretch>
        </p:blipFill>
        <p:spPr bwMode="auto">
          <a:xfrm>
            <a:off x="1207241" y="1794960"/>
            <a:ext cx="4795749" cy="3203411"/>
          </a:xfrm>
          <a:prstGeom prst="rect">
            <a:avLst/>
          </a:prstGeom>
          <a:ln>
            <a:noFill/>
          </a:ln>
          <a:effectLst>
            <a:outerShdw blurRad="292100" dist="139700" dir="2700000" algn="tl" rotWithShape="0">
              <a:srgbClr val="333333">
                <a:alpha val="65000"/>
              </a:srgbClr>
            </a:outerShdw>
          </a:effectLst>
        </p:spPr>
      </p:pic>
      <p:pic>
        <p:nvPicPr>
          <p:cNvPr id="7" name="Picture 4" descr="stagnated leachate at the open dumpsites The subsequent migration ..."/>
          <p:cNvPicPr>
            <a:picLocks noChangeAspect="1" noChangeArrowheads="1"/>
          </p:cNvPicPr>
          <p:nvPr/>
        </p:nvPicPr>
        <p:blipFill>
          <a:blip r:embed="rId3" cstate="print"/>
          <a:srcRect/>
          <a:stretch>
            <a:fillRect/>
          </a:stretch>
        </p:blipFill>
        <p:spPr bwMode="auto">
          <a:xfrm>
            <a:off x="6209047" y="1794960"/>
            <a:ext cx="4293934" cy="3218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6813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a:solidFill>
                  <a:srgbClr val="4461A3"/>
                </a:solidFill>
              </a:rPr>
              <a:t>“</a:t>
            </a:r>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Yaklaşımı</a:t>
            </a:r>
            <a:r>
              <a:rPr lang="en-GB" sz="3600" b="1" dirty="0">
                <a:solidFill>
                  <a:srgbClr val="4461A3"/>
                </a:solidFill>
              </a:rPr>
              <a:t> </a:t>
            </a:r>
            <a:r>
              <a:rPr lang="en-GB" sz="3600" b="1" dirty="0" err="1">
                <a:solidFill>
                  <a:srgbClr val="4461A3"/>
                </a:solidFill>
              </a:rPr>
              <a:t>Nedir</a:t>
            </a:r>
            <a:r>
              <a:rPr lang="en-GB" sz="3600" b="1" dirty="0">
                <a:solidFill>
                  <a:srgbClr val="4461A3"/>
                </a:solidFill>
              </a:rPr>
              <a:t>? </a:t>
            </a:r>
            <a:br>
              <a:rPr lang="en-GB" sz="3600" b="1" dirty="0">
                <a:solidFill>
                  <a:srgbClr val="4461A3"/>
                </a:solidFill>
              </a:rPr>
            </a:br>
            <a:r>
              <a:rPr lang="en-GB" sz="3600" b="1" dirty="0" err="1">
                <a:solidFill>
                  <a:srgbClr val="4461A3"/>
                </a:solidFill>
              </a:rPr>
              <a:t>Nasıl</a:t>
            </a:r>
            <a:r>
              <a:rPr lang="en-GB" sz="3600" b="1" dirty="0">
                <a:solidFill>
                  <a:srgbClr val="4461A3"/>
                </a:solidFill>
              </a:rPr>
              <a:t> </a:t>
            </a:r>
            <a:r>
              <a:rPr lang="en-GB" sz="3600" b="1" dirty="0" err="1">
                <a:solidFill>
                  <a:srgbClr val="4461A3"/>
                </a:solidFill>
              </a:rPr>
              <a:t>Bir</a:t>
            </a:r>
            <a:r>
              <a:rPr lang="en-GB" sz="3600" b="1" dirty="0">
                <a:solidFill>
                  <a:srgbClr val="4461A3"/>
                </a:solidFill>
              </a:rPr>
              <a:t> </a:t>
            </a:r>
            <a:r>
              <a:rPr lang="en-GB" sz="3600" b="1" dirty="0" err="1">
                <a:solidFill>
                  <a:srgbClr val="4461A3"/>
                </a:solidFill>
              </a:rPr>
              <a:t>Değişim</a:t>
            </a:r>
            <a:r>
              <a:rPr lang="en-GB" sz="3600" b="1" dirty="0">
                <a:solidFill>
                  <a:srgbClr val="4461A3"/>
                </a:solidFill>
              </a:rPr>
              <a:t> </a:t>
            </a:r>
            <a:r>
              <a:rPr lang="en-GB" sz="3600" b="1" dirty="0" err="1">
                <a:solidFill>
                  <a:srgbClr val="4461A3"/>
                </a:solidFill>
              </a:rPr>
              <a:t>Hedefliyoruz</a:t>
            </a:r>
            <a:r>
              <a:rPr lang="en-GB" sz="3600" b="1" dirty="0">
                <a:solidFill>
                  <a:srgbClr val="4461A3"/>
                </a:solidFill>
              </a:rPr>
              <a:t>?</a:t>
            </a:r>
            <a:endParaRPr lang="tr-TR" sz="3600" dirty="0">
              <a:solidFill>
                <a:srgbClr val="4461A3"/>
              </a:solidFill>
            </a:endParaRPr>
          </a:p>
        </p:txBody>
      </p:sp>
    </p:spTree>
    <p:extLst>
      <p:ext uri="{BB962C8B-B14F-4D97-AF65-F5344CB8AC3E}">
        <p14:creationId xmlns:p14="http://schemas.microsoft.com/office/powerpoint/2010/main" val="4003913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1063925"/>
            <a:ext cx="10515600" cy="788011"/>
          </a:xfrm>
        </p:spPr>
        <p:txBody>
          <a:bodyPr>
            <a:noAutofit/>
          </a:bodyPr>
          <a:lstStyle/>
          <a:p>
            <a:r>
              <a:rPr lang="en-GB" sz="3600" b="1" dirty="0">
                <a:solidFill>
                  <a:srgbClr val="4461A3"/>
                </a:solidFill>
              </a:rPr>
              <a:t>“</a:t>
            </a:r>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Neden</a:t>
            </a:r>
            <a:r>
              <a:rPr lang="en-GB" sz="3600" b="1" dirty="0">
                <a:solidFill>
                  <a:srgbClr val="4461A3"/>
                </a:solidFill>
              </a:rPr>
              <a:t> </a:t>
            </a:r>
            <a:r>
              <a:rPr lang="en-GB" sz="3600" b="1" dirty="0" err="1">
                <a:solidFill>
                  <a:srgbClr val="4461A3"/>
                </a:solidFill>
              </a:rPr>
              <a:t>ihtiyaç</a:t>
            </a:r>
            <a:r>
              <a:rPr lang="en-GB" sz="3600" b="1" dirty="0">
                <a:solidFill>
                  <a:srgbClr val="4461A3"/>
                </a:solidFill>
              </a:rPr>
              <a:t> </a:t>
            </a:r>
            <a:r>
              <a:rPr lang="en-GB" sz="3600" b="1" dirty="0" err="1">
                <a:solidFill>
                  <a:srgbClr val="4461A3"/>
                </a:solidFill>
              </a:rPr>
              <a:t>duyuldu</a:t>
            </a:r>
            <a:r>
              <a:rPr lang="en-GB" sz="3600" b="1" dirty="0">
                <a:solidFill>
                  <a:srgbClr val="4461A3"/>
                </a:solidFill>
              </a:rPr>
              <a:t>, </a:t>
            </a:r>
            <a:r>
              <a:rPr lang="en-GB" sz="3600" b="1" dirty="0" err="1">
                <a:solidFill>
                  <a:srgbClr val="4461A3"/>
                </a:solidFill>
              </a:rPr>
              <a:t>neleri</a:t>
            </a:r>
            <a:r>
              <a:rPr lang="en-GB" sz="3600" b="1" dirty="0">
                <a:solidFill>
                  <a:srgbClr val="4461A3"/>
                </a:solidFill>
              </a:rPr>
              <a:t> </a:t>
            </a:r>
            <a:r>
              <a:rPr lang="en-GB" sz="3600" b="1" dirty="0" err="1">
                <a:solidFill>
                  <a:srgbClr val="4461A3"/>
                </a:solidFill>
              </a:rPr>
              <a:t>kapsıyor</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851936"/>
            <a:ext cx="10796752" cy="3571402"/>
          </a:xfrm>
        </p:spPr>
        <p:txBody>
          <a:bodyPr>
            <a:normAutofit fontScale="92500" lnSpcReduction="10000"/>
          </a:bodyPr>
          <a:lstStyle/>
          <a:p>
            <a:r>
              <a:rPr lang="tr-TR" dirty="0">
                <a:solidFill>
                  <a:schemeClr val="accent3">
                    <a:lumMod val="50000"/>
                  </a:schemeClr>
                </a:solidFill>
              </a:rPr>
              <a:t>Nerelerde atık üretiyoruz?</a:t>
            </a:r>
          </a:p>
          <a:p>
            <a:pPr lvl="1"/>
            <a:r>
              <a:rPr lang="tr-TR" dirty="0">
                <a:solidFill>
                  <a:schemeClr val="accent3">
                    <a:lumMod val="50000"/>
                  </a:schemeClr>
                </a:solidFill>
              </a:rPr>
              <a:t>Evler</a:t>
            </a:r>
          </a:p>
          <a:p>
            <a:pPr lvl="1"/>
            <a:r>
              <a:rPr lang="tr-TR" dirty="0">
                <a:solidFill>
                  <a:schemeClr val="accent3">
                    <a:lumMod val="50000"/>
                  </a:schemeClr>
                </a:solidFill>
              </a:rPr>
              <a:t>Ofisler ve İşyerleri</a:t>
            </a:r>
          </a:p>
          <a:p>
            <a:pPr lvl="1"/>
            <a:r>
              <a:rPr lang="tr-TR" dirty="0">
                <a:solidFill>
                  <a:schemeClr val="accent3">
                    <a:lumMod val="50000"/>
                  </a:schemeClr>
                </a:solidFill>
              </a:rPr>
              <a:t>Okullar</a:t>
            </a:r>
          </a:p>
          <a:p>
            <a:pPr lvl="1"/>
            <a:r>
              <a:rPr lang="tr-TR" dirty="0">
                <a:solidFill>
                  <a:schemeClr val="accent3">
                    <a:lumMod val="50000"/>
                  </a:schemeClr>
                </a:solidFill>
              </a:rPr>
              <a:t>Sanayi</a:t>
            </a:r>
          </a:p>
          <a:p>
            <a:pPr lvl="1"/>
            <a:r>
              <a:rPr lang="tr-TR" dirty="0">
                <a:solidFill>
                  <a:schemeClr val="accent3">
                    <a:lumMod val="50000"/>
                  </a:schemeClr>
                </a:solidFill>
              </a:rPr>
              <a:t>Arıtma Tesisleri</a:t>
            </a:r>
          </a:p>
          <a:p>
            <a:pPr lvl="1"/>
            <a:r>
              <a:rPr lang="tr-TR" dirty="0">
                <a:solidFill>
                  <a:schemeClr val="accent3">
                    <a:lumMod val="50000"/>
                  </a:schemeClr>
                </a:solidFill>
              </a:rPr>
              <a:t>Hastaneler</a:t>
            </a:r>
          </a:p>
          <a:p>
            <a:pPr lvl="1"/>
            <a:r>
              <a:rPr lang="tr-TR" dirty="0">
                <a:solidFill>
                  <a:schemeClr val="accent3">
                    <a:lumMod val="50000"/>
                  </a:schemeClr>
                </a:solidFill>
              </a:rPr>
              <a:t>Alışveriş Merkezleri ve Çarşılar</a:t>
            </a:r>
          </a:p>
          <a:p>
            <a:pPr lvl="1"/>
            <a:r>
              <a:rPr lang="tr-TR" dirty="0">
                <a:solidFill>
                  <a:schemeClr val="accent3">
                    <a:lumMod val="50000"/>
                  </a:schemeClr>
                </a:solidFill>
              </a:rPr>
              <a:t>Sokaklar</a:t>
            </a:r>
          </a:p>
          <a:p>
            <a:pPr lvl="1"/>
            <a:r>
              <a:rPr lang="tr-TR" dirty="0">
                <a:solidFill>
                  <a:schemeClr val="accent3">
                    <a:lumMod val="50000"/>
                  </a:schemeClr>
                </a:solidFill>
              </a:rPr>
              <a:t>Parklar</a:t>
            </a:r>
          </a:p>
        </p:txBody>
      </p:sp>
    </p:spTree>
    <p:extLst>
      <p:ext uri="{BB962C8B-B14F-4D97-AF65-F5344CB8AC3E}">
        <p14:creationId xmlns:p14="http://schemas.microsoft.com/office/powerpoint/2010/main" val="503688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03585"/>
            <a:ext cx="10796752" cy="4556235"/>
          </a:xfrm>
        </p:spPr>
        <p:txBody>
          <a:bodyPr>
            <a:normAutofit/>
          </a:bodyPr>
          <a:lstStyle/>
          <a:p>
            <a:r>
              <a:rPr lang="tr-TR" dirty="0">
                <a:solidFill>
                  <a:schemeClr val="accent3">
                    <a:lumMod val="50000"/>
                  </a:schemeClr>
                </a:solidFill>
              </a:rPr>
              <a:t>Sıfır Atık Kapsamındaki Atıklar</a:t>
            </a:r>
          </a:p>
          <a:p>
            <a:pPr lvl="1"/>
            <a:r>
              <a:rPr lang="tr-TR" dirty="0">
                <a:solidFill>
                  <a:schemeClr val="accent3">
                    <a:lumMod val="50000"/>
                  </a:schemeClr>
                </a:solidFill>
              </a:rPr>
              <a:t>Evsel Atıklar</a:t>
            </a:r>
          </a:p>
          <a:p>
            <a:pPr lvl="1"/>
            <a:r>
              <a:rPr lang="tr-TR" dirty="0">
                <a:solidFill>
                  <a:schemeClr val="accent3">
                    <a:lumMod val="50000"/>
                  </a:schemeClr>
                </a:solidFill>
              </a:rPr>
              <a:t>Sağlık kuruluşlarında oluşan atıklar</a:t>
            </a:r>
          </a:p>
          <a:p>
            <a:pPr lvl="1"/>
            <a:r>
              <a:rPr lang="tr-TR" dirty="0">
                <a:solidFill>
                  <a:schemeClr val="accent3">
                    <a:lumMod val="50000"/>
                  </a:schemeClr>
                </a:solidFill>
              </a:rPr>
              <a:t>Çarşı-AVM Atıkları</a:t>
            </a:r>
          </a:p>
          <a:p>
            <a:pPr lvl="1"/>
            <a:r>
              <a:rPr lang="tr-TR" dirty="0">
                <a:solidFill>
                  <a:schemeClr val="accent3">
                    <a:lumMod val="50000"/>
                  </a:schemeClr>
                </a:solidFill>
              </a:rPr>
              <a:t>Sanayi Atıkları</a:t>
            </a:r>
          </a:p>
          <a:p>
            <a:pPr lvl="1"/>
            <a:r>
              <a:rPr lang="tr-TR" dirty="0">
                <a:solidFill>
                  <a:schemeClr val="accent3">
                    <a:lumMod val="50000"/>
                  </a:schemeClr>
                </a:solidFill>
              </a:rPr>
              <a:t>Okul ve Üniversitelerde oluşan atıklar</a:t>
            </a:r>
          </a:p>
          <a:p>
            <a:pPr lvl="1"/>
            <a:r>
              <a:rPr lang="tr-TR" dirty="0">
                <a:solidFill>
                  <a:schemeClr val="accent3">
                    <a:lumMod val="50000"/>
                  </a:schemeClr>
                </a:solidFill>
              </a:rPr>
              <a:t>Resmi kurum ve kuruluşların oluşturduğu atıklar</a:t>
            </a:r>
          </a:p>
          <a:p>
            <a:pPr marL="457200" lvl="1" indent="0">
              <a:buNone/>
            </a:pPr>
            <a:r>
              <a:rPr lang="tr-TR" dirty="0">
                <a:solidFill>
                  <a:schemeClr val="accent3">
                    <a:lumMod val="50000"/>
                  </a:schemeClr>
                </a:solidFill>
              </a:rPr>
              <a:t>…</a:t>
            </a:r>
          </a:p>
          <a:p>
            <a:pPr marL="457200" lvl="1" indent="0">
              <a:buNone/>
            </a:pPr>
            <a:r>
              <a:rPr lang="tr-TR" dirty="0">
                <a:solidFill>
                  <a:schemeClr val="accent3">
                    <a:lumMod val="50000"/>
                  </a:schemeClr>
                </a:solidFill>
              </a:rPr>
              <a:t>…</a:t>
            </a:r>
          </a:p>
          <a:p>
            <a:pPr marL="457200" lvl="1" indent="0">
              <a:buNone/>
            </a:pPr>
            <a:r>
              <a:rPr lang="tr-TR" dirty="0">
                <a:solidFill>
                  <a:schemeClr val="accent3">
                    <a:lumMod val="50000"/>
                  </a:schemeClr>
                </a:solidFill>
              </a:rPr>
              <a:t>…</a:t>
            </a:r>
          </a:p>
        </p:txBody>
      </p:sp>
    </p:spTree>
    <p:extLst>
      <p:ext uri="{BB962C8B-B14F-4D97-AF65-F5344CB8AC3E}">
        <p14:creationId xmlns:p14="http://schemas.microsoft.com/office/powerpoint/2010/main" val="191028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03585"/>
            <a:ext cx="10796752" cy="4556235"/>
          </a:xfrm>
        </p:spPr>
        <p:txBody>
          <a:bodyPr>
            <a:normAutofit/>
          </a:bodyPr>
          <a:lstStyle/>
          <a:p>
            <a:r>
              <a:rPr lang="tr-TR" dirty="0">
                <a:solidFill>
                  <a:schemeClr val="accent3">
                    <a:lumMod val="50000"/>
                  </a:schemeClr>
                </a:solidFill>
              </a:rPr>
              <a:t>Hanelerde ürettiğimiz atıklar</a:t>
            </a:r>
          </a:p>
          <a:p>
            <a:pPr lvl="1"/>
            <a:r>
              <a:rPr lang="tr-TR" dirty="0">
                <a:solidFill>
                  <a:schemeClr val="accent3">
                    <a:lumMod val="50000"/>
                  </a:schemeClr>
                </a:solidFill>
              </a:rPr>
              <a:t>Yiyecek Artıkları</a:t>
            </a:r>
          </a:p>
          <a:p>
            <a:pPr lvl="1"/>
            <a:r>
              <a:rPr lang="tr-TR" dirty="0">
                <a:solidFill>
                  <a:schemeClr val="accent3">
                    <a:lumMod val="50000"/>
                  </a:schemeClr>
                </a:solidFill>
              </a:rPr>
              <a:t>Kağıt-Karton</a:t>
            </a:r>
          </a:p>
          <a:p>
            <a:pPr lvl="1"/>
            <a:r>
              <a:rPr lang="tr-TR" dirty="0">
                <a:solidFill>
                  <a:schemeClr val="accent3">
                    <a:lumMod val="50000"/>
                  </a:schemeClr>
                </a:solidFill>
              </a:rPr>
              <a:t>Plastikler</a:t>
            </a:r>
          </a:p>
          <a:p>
            <a:pPr lvl="1"/>
            <a:r>
              <a:rPr lang="tr-TR" dirty="0">
                <a:solidFill>
                  <a:schemeClr val="accent3">
                    <a:lumMod val="50000"/>
                  </a:schemeClr>
                </a:solidFill>
              </a:rPr>
              <a:t>Metaller</a:t>
            </a:r>
          </a:p>
          <a:p>
            <a:pPr lvl="1"/>
            <a:r>
              <a:rPr lang="tr-TR" dirty="0">
                <a:solidFill>
                  <a:schemeClr val="accent3">
                    <a:lumMod val="50000"/>
                  </a:schemeClr>
                </a:solidFill>
              </a:rPr>
              <a:t>Cam</a:t>
            </a:r>
          </a:p>
          <a:p>
            <a:pPr lvl="1"/>
            <a:r>
              <a:rPr lang="tr-TR" dirty="0">
                <a:solidFill>
                  <a:schemeClr val="accent3">
                    <a:lumMod val="50000"/>
                  </a:schemeClr>
                </a:solidFill>
              </a:rPr>
              <a:t>Deri ve Tekstil</a:t>
            </a:r>
          </a:p>
          <a:p>
            <a:pPr lvl="1"/>
            <a:r>
              <a:rPr lang="tr-TR" dirty="0">
                <a:solidFill>
                  <a:schemeClr val="accent3">
                    <a:lumMod val="50000"/>
                  </a:schemeClr>
                </a:solidFill>
              </a:rPr>
              <a:t>Kül</a:t>
            </a:r>
          </a:p>
          <a:p>
            <a:pPr lvl="1"/>
            <a:r>
              <a:rPr lang="tr-TR" dirty="0">
                <a:solidFill>
                  <a:schemeClr val="accent3">
                    <a:lumMod val="50000"/>
                  </a:schemeClr>
                </a:solidFill>
              </a:rPr>
              <a:t>Diğerleri</a:t>
            </a:r>
          </a:p>
        </p:txBody>
      </p:sp>
    </p:spTree>
    <p:extLst>
      <p:ext uri="{BB962C8B-B14F-4D97-AF65-F5344CB8AC3E}">
        <p14:creationId xmlns:p14="http://schemas.microsoft.com/office/powerpoint/2010/main" val="29705683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103585"/>
            <a:ext cx="10796752" cy="4556235"/>
          </a:xfrm>
        </p:spPr>
        <p:txBody>
          <a:bodyPr>
            <a:normAutofit/>
          </a:bodyPr>
          <a:lstStyle/>
          <a:p>
            <a:pPr algn="just"/>
            <a:r>
              <a:rPr lang="tr-TR" dirty="0">
                <a:solidFill>
                  <a:schemeClr val="accent3">
                    <a:lumMod val="50000"/>
                  </a:schemeClr>
                </a:solidFill>
              </a:rPr>
              <a:t>Ülkemizde bir kişi günde 1.16 kg atık üretmekte. </a:t>
            </a:r>
          </a:p>
          <a:p>
            <a:pPr algn="just"/>
            <a:r>
              <a:rPr lang="tr-TR" dirty="0">
                <a:solidFill>
                  <a:schemeClr val="accent3">
                    <a:lumMod val="50000"/>
                  </a:schemeClr>
                </a:solidFill>
              </a:rPr>
              <a:t>Nüfusumuz 80 milyon kişi ve günde toplam 93 bin ton,</a:t>
            </a:r>
          </a:p>
          <a:p>
            <a:pPr algn="just"/>
            <a:r>
              <a:rPr lang="tr-TR" dirty="0">
                <a:solidFill>
                  <a:schemeClr val="accent3">
                    <a:lumMod val="50000"/>
                  </a:schemeClr>
                </a:solidFill>
              </a:rPr>
              <a:t>Yılda ise yaklaşık 34 milyon ton atık üretiyoruz</a:t>
            </a:r>
          </a:p>
          <a:p>
            <a:pPr algn="just"/>
            <a:r>
              <a:rPr lang="tr-TR" dirty="0">
                <a:solidFill>
                  <a:schemeClr val="accent3">
                    <a:lumMod val="50000"/>
                  </a:schemeClr>
                </a:solidFill>
              </a:rPr>
              <a:t>Bu atığın yaklaşık %25’i geri dönüşebilir maddeler</a:t>
            </a:r>
          </a:p>
          <a:p>
            <a:pPr algn="just"/>
            <a:r>
              <a:rPr lang="tr-TR" dirty="0">
                <a:solidFill>
                  <a:schemeClr val="accent3">
                    <a:lumMod val="50000"/>
                  </a:schemeClr>
                </a:solidFill>
              </a:rPr>
              <a:t>%65 kadarı </a:t>
            </a:r>
            <a:r>
              <a:rPr lang="tr-TR" dirty="0" err="1">
                <a:solidFill>
                  <a:schemeClr val="accent3">
                    <a:lumMod val="50000"/>
                  </a:schemeClr>
                </a:solidFill>
              </a:rPr>
              <a:t>kompost</a:t>
            </a:r>
            <a:r>
              <a:rPr lang="tr-TR" dirty="0">
                <a:solidFill>
                  <a:schemeClr val="accent3">
                    <a:lumMod val="50000"/>
                  </a:schemeClr>
                </a:solidFill>
              </a:rPr>
              <a:t> üretebileceğimiz yiyecek vb. atıklar</a:t>
            </a:r>
          </a:p>
          <a:p>
            <a:pPr algn="just"/>
            <a:r>
              <a:rPr lang="tr-TR" dirty="0">
                <a:solidFill>
                  <a:schemeClr val="accent3">
                    <a:lumMod val="50000"/>
                  </a:schemeClr>
                </a:solidFill>
              </a:rPr>
              <a:t>Bu atıkların çoğu atık depolama alanlarına gidiyor</a:t>
            </a:r>
          </a:p>
        </p:txBody>
      </p:sp>
    </p:spTree>
    <p:extLst>
      <p:ext uri="{BB962C8B-B14F-4D97-AF65-F5344CB8AC3E}">
        <p14:creationId xmlns:p14="http://schemas.microsoft.com/office/powerpoint/2010/main" val="7266445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623847"/>
            <a:ext cx="10796752" cy="2632843"/>
          </a:xfrm>
        </p:spPr>
        <p:txBody>
          <a:bodyPr>
            <a:normAutofit/>
          </a:bodyPr>
          <a:lstStyle/>
          <a:p>
            <a:pPr algn="just"/>
            <a:r>
              <a:rPr lang="tr-TR" dirty="0">
                <a:solidFill>
                  <a:schemeClr val="accent3">
                    <a:lumMod val="50000"/>
                  </a:schemeClr>
                </a:solidFill>
              </a:rPr>
              <a:t>“Sıfır Atık”; israfın önlenmesini, kaynakların daha verimli kullanılmasını, atık oluşum sebeplerinin gözden geçirilerek atık oluşumunun engellenmesi veya minimize edilmesi, atığın oluşması durumunda ise kaynağında ayrı toplanması ve geri kazanımının sağlanmasını kapsayan atık yönetim felsefesi olarak tanımlanan bir hedeftir.</a:t>
            </a:r>
          </a:p>
        </p:txBody>
      </p:sp>
    </p:spTree>
    <p:extLst>
      <p:ext uri="{BB962C8B-B14F-4D97-AF65-F5344CB8AC3E}">
        <p14:creationId xmlns:p14="http://schemas.microsoft.com/office/powerpoint/2010/main" val="3638742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200" y="1340069"/>
            <a:ext cx="10796752" cy="4319752"/>
          </a:xfrm>
        </p:spPr>
        <p:txBody>
          <a:bodyPr>
            <a:normAutofit/>
          </a:bodyPr>
          <a:lstStyle/>
          <a:p>
            <a:r>
              <a:rPr lang="tr-TR" dirty="0">
                <a:solidFill>
                  <a:schemeClr val="accent3">
                    <a:lumMod val="50000"/>
                  </a:schemeClr>
                </a:solidFill>
              </a:rPr>
              <a:t>Sıfır atık yaklaşımının esas alınması ile sağlanacak avantajlar:</a:t>
            </a:r>
          </a:p>
          <a:p>
            <a:pPr lvl="1"/>
            <a:r>
              <a:rPr lang="tr-TR" dirty="0">
                <a:solidFill>
                  <a:schemeClr val="accent3">
                    <a:lumMod val="50000"/>
                  </a:schemeClr>
                </a:solidFill>
              </a:rPr>
              <a:t>Verimliliğin artması</a:t>
            </a:r>
          </a:p>
          <a:p>
            <a:pPr lvl="1"/>
            <a:r>
              <a:rPr lang="tr-TR" dirty="0">
                <a:solidFill>
                  <a:schemeClr val="accent3">
                    <a:lumMod val="50000"/>
                  </a:schemeClr>
                </a:solidFill>
              </a:rPr>
              <a:t>Temiz ortam kaynaklı olarak performansın artması,</a:t>
            </a:r>
          </a:p>
          <a:p>
            <a:pPr lvl="1"/>
            <a:r>
              <a:rPr lang="tr-TR" dirty="0">
                <a:solidFill>
                  <a:schemeClr val="accent3">
                    <a:lumMod val="50000"/>
                  </a:schemeClr>
                </a:solidFill>
              </a:rPr>
              <a:t>İsrafın önüne geçildiğinden maliyetlerin azaltılması,</a:t>
            </a:r>
          </a:p>
          <a:p>
            <a:pPr lvl="1"/>
            <a:r>
              <a:rPr lang="tr-TR" dirty="0">
                <a:solidFill>
                  <a:schemeClr val="accent3">
                    <a:lumMod val="50000"/>
                  </a:schemeClr>
                </a:solidFill>
              </a:rPr>
              <a:t>Çevresel risklerin azalmasının sağlanması,</a:t>
            </a:r>
          </a:p>
          <a:p>
            <a:pPr lvl="1"/>
            <a:r>
              <a:rPr lang="tr-TR" dirty="0">
                <a:solidFill>
                  <a:schemeClr val="accent3">
                    <a:lumMod val="50000"/>
                  </a:schemeClr>
                </a:solidFill>
              </a:rPr>
              <a:t>Çevre koruma bilincinin kurum bünyesinde gelişmesine katkı sağlandığından çalışanların “duyarlı tüketici” duygusuna sahip olmasının sağlanması,</a:t>
            </a:r>
          </a:p>
          <a:p>
            <a:pPr lvl="1"/>
            <a:r>
              <a:rPr lang="tr-TR" dirty="0">
                <a:solidFill>
                  <a:schemeClr val="accent3">
                    <a:lumMod val="50000"/>
                  </a:schemeClr>
                </a:solidFill>
              </a:rPr>
              <a:t>Ulusal ve uluslararası pazarlarda kurumun “Çevreci” sıfatına sahip olmasının sağlanması, bu sayede saygınlığının arttırılmasıdır.</a:t>
            </a:r>
          </a:p>
        </p:txBody>
      </p:sp>
    </p:spTree>
    <p:extLst>
      <p:ext uri="{BB962C8B-B14F-4D97-AF65-F5344CB8AC3E}">
        <p14:creationId xmlns:p14="http://schemas.microsoft.com/office/powerpoint/2010/main" val="39493600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795911"/>
            <a:ext cx="10515600" cy="788011"/>
          </a:xfrm>
        </p:spPr>
        <p:txBody>
          <a:bodyPr>
            <a:noAutofit/>
          </a:bodyPr>
          <a:lstStyle/>
          <a:p>
            <a:r>
              <a:rPr lang="en-GB" sz="3600" b="1" dirty="0" err="1">
                <a:solidFill>
                  <a:srgbClr val="4461A3"/>
                </a:solidFill>
              </a:rPr>
              <a:t>Hedefler</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Gerekli</a:t>
            </a:r>
            <a:r>
              <a:rPr lang="en-GB" sz="3600" b="1" dirty="0">
                <a:solidFill>
                  <a:srgbClr val="4461A3"/>
                </a:solidFill>
              </a:rPr>
              <a:t> </a:t>
            </a:r>
            <a:r>
              <a:rPr lang="en-GB" sz="3600" b="1" dirty="0" err="1">
                <a:solidFill>
                  <a:srgbClr val="4461A3"/>
                </a:solidFill>
              </a:rPr>
              <a:t>Altyapı</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429952"/>
            <a:ext cx="10870326" cy="4415369"/>
          </a:xfrm>
        </p:spPr>
        <p:txBody>
          <a:bodyPr>
            <a:noAutofit/>
          </a:bodyPr>
          <a:lstStyle/>
          <a:p>
            <a:r>
              <a:rPr lang="tr-TR" sz="2400" dirty="0">
                <a:solidFill>
                  <a:schemeClr val="accent3">
                    <a:lumMod val="50000"/>
                  </a:schemeClr>
                </a:solidFill>
              </a:rPr>
              <a:t>Belediyeler</a:t>
            </a:r>
          </a:p>
          <a:p>
            <a:r>
              <a:rPr lang="tr-TR" sz="2400" dirty="0">
                <a:solidFill>
                  <a:schemeClr val="accent3">
                    <a:lumMod val="50000"/>
                  </a:schemeClr>
                </a:solidFill>
              </a:rPr>
              <a:t>Üniversiteler</a:t>
            </a:r>
          </a:p>
          <a:p>
            <a:r>
              <a:rPr lang="tr-TR" sz="2400" dirty="0">
                <a:solidFill>
                  <a:schemeClr val="accent3">
                    <a:lumMod val="50000"/>
                  </a:schemeClr>
                </a:solidFill>
              </a:rPr>
              <a:t>Hastaneler</a:t>
            </a:r>
          </a:p>
          <a:p>
            <a:r>
              <a:rPr lang="tr-TR" sz="2400" dirty="0">
                <a:solidFill>
                  <a:schemeClr val="accent3">
                    <a:lumMod val="50000"/>
                  </a:schemeClr>
                </a:solidFill>
              </a:rPr>
              <a:t>Okullar</a:t>
            </a:r>
          </a:p>
          <a:p>
            <a:r>
              <a:rPr lang="tr-TR" sz="2400" dirty="0">
                <a:solidFill>
                  <a:schemeClr val="accent3">
                    <a:lumMod val="50000"/>
                  </a:schemeClr>
                </a:solidFill>
              </a:rPr>
              <a:t>İşyerleri</a:t>
            </a:r>
          </a:p>
          <a:p>
            <a:r>
              <a:rPr lang="tr-TR" sz="2400" dirty="0">
                <a:solidFill>
                  <a:schemeClr val="accent3">
                    <a:lumMod val="50000"/>
                  </a:schemeClr>
                </a:solidFill>
              </a:rPr>
              <a:t>Fabrikalar</a:t>
            </a:r>
          </a:p>
          <a:p>
            <a:pPr algn="just">
              <a:buNone/>
            </a:pPr>
            <a:r>
              <a:rPr lang="tr-TR" sz="2400" dirty="0">
                <a:solidFill>
                  <a:schemeClr val="accent3">
                    <a:lumMod val="50000"/>
                  </a:schemeClr>
                </a:solidFill>
              </a:rPr>
              <a:t> Marinalar</a:t>
            </a:r>
            <a:r>
              <a:rPr lang="en-GB" sz="2400" dirty="0">
                <a:solidFill>
                  <a:schemeClr val="accent3">
                    <a:lumMod val="50000"/>
                  </a:schemeClr>
                </a:solidFill>
              </a:rPr>
              <a:t> </a:t>
            </a:r>
            <a:r>
              <a:rPr lang="en-GB" sz="2400" dirty="0" err="1">
                <a:solidFill>
                  <a:schemeClr val="accent3">
                    <a:lumMod val="50000"/>
                  </a:schemeClr>
                </a:solidFill>
              </a:rPr>
              <a:t>i</a:t>
            </a:r>
            <a:r>
              <a:rPr lang="tr-TR" sz="2400" dirty="0" err="1">
                <a:solidFill>
                  <a:schemeClr val="accent3">
                    <a:lumMod val="50000"/>
                  </a:schemeClr>
                </a:solidFill>
              </a:rPr>
              <a:t>çin</a:t>
            </a:r>
            <a:r>
              <a:rPr lang="tr-TR" sz="2400" dirty="0">
                <a:solidFill>
                  <a:schemeClr val="accent3">
                    <a:lumMod val="50000"/>
                  </a:schemeClr>
                </a:solidFill>
              </a:rPr>
              <a:t> kaynağında ayrı biriktirme ve ayrı toplama sistemleri kurulmakta</a:t>
            </a:r>
          </a:p>
          <a:p>
            <a:pPr algn="just">
              <a:buNone/>
            </a:pPr>
            <a:r>
              <a:rPr lang="tr-TR" sz="2400" dirty="0">
                <a:solidFill>
                  <a:schemeClr val="accent3">
                    <a:lumMod val="50000"/>
                  </a:schemeClr>
                </a:solidFill>
              </a:rPr>
              <a:t>Ayrı toplanan atıklar tartılmakta ve belgelendirilmekte, hammadde olarak yeniden üretime kazandırılmakta</a:t>
            </a:r>
          </a:p>
          <a:p>
            <a:pPr algn="just">
              <a:buNone/>
            </a:pPr>
            <a:r>
              <a:rPr lang="tr-TR" sz="2400" dirty="0">
                <a:solidFill>
                  <a:schemeClr val="accent3">
                    <a:lumMod val="50000"/>
                  </a:schemeClr>
                </a:solidFill>
              </a:rPr>
              <a:t>Ayrıca atık miktarının azaltılması için çalışmalar sürdürülmekte</a:t>
            </a: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8033799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681108"/>
            <a:ext cx="10515600" cy="788011"/>
          </a:xfrm>
        </p:spPr>
        <p:txBody>
          <a:bodyPr>
            <a:noAutofit/>
          </a:bodyPr>
          <a:lstStyle/>
          <a:p>
            <a:r>
              <a:rPr lang="en-GB" sz="3600" b="1" dirty="0" err="1">
                <a:solidFill>
                  <a:srgbClr val="4461A3"/>
                </a:solidFill>
              </a:rPr>
              <a:t>Sıfır</a:t>
            </a:r>
            <a:r>
              <a:rPr lang="en-GB" sz="3600" b="1" dirty="0">
                <a:solidFill>
                  <a:srgbClr val="4461A3"/>
                </a:solidFill>
              </a:rPr>
              <a:t>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Yönetmeliğinde</a:t>
            </a:r>
            <a:r>
              <a:rPr lang="en-GB" sz="3600" b="1" dirty="0">
                <a:solidFill>
                  <a:srgbClr val="4461A3"/>
                </a:solidFill>
              </a:rPr>
              <a:t> </a:t>
            </a:r>
            <a:r>
              <a:rPr lang="en-GB" sz="3600" b="1" dirty="0" err="1">
                <a:solidFill>
                  <a:srgbClr val="4461A3"/>
                </a:solidFill>
              </a:rPr>
              <a:t>Belediyeler</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315310" y="1429952"/>
            <a:ext cx="11587656" cy="3835731"/>
          </a:xfrm>
        </p:spPr>
        <p:txBody>
          <a:bodyPr>
            <a:noAutofit/>
          </a:bodyPr>
          <a:lstStyle/>
          <a:p>
            <a:pPr marL="0" lvl="0" indent="358775" algn="just" eaLnBrk="0" fontAlgn="base" hangingPunct="0">
              <a:spcBef>
                <a:spcPts val="600"/>
              </a:spcBef>
              <a:spcAft>
                <a:spcPct val="0"/>
              </a:spcAft>
              <a:buNone/>
            </a:pPr>
            <a:r>
              <a:rPr lang="en-US" altLang="en-US" sz="2400" b="1" dirty="0" err="1">
                <a:solidFill>
                  <a:schemeClr val="accent3">
                    <a:lumMod val="50000"/>
                  </a:schemeClr>
                </a:solidFill>
                <a:cs typeface="Times New Roman" panose="02020603050405020304" pitchFamily="18" charset="0"/>
              </a:rPr>
              <a:t>Mahalli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idarelerin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görev</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yetki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yükümlülükleri</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b="1" dirty="0">
                <a:solidFill>
                  <a:schemeClr val="accent3">
                    <a:lumMod val="50000"/>
                  </a:schemeClr>
                </a:solidFill>
                <a:cs typeface="Times New Roman" panose="02020603050405020304" pitchFamily="18" charset="0"/>
              </a:rPr>
              <a:t>MADDE 9 –</a:t>
            </a:r>
            <a:r>
              <a:rPr lang="en-US" altLang="en-US" sz="2400" dirty="0">
                <a:solidFill>
                  <a:schemeClr val="accent3">
                    <a:lumMod val="50000"/>
                  </a:schemeClr>
                </a:solidFill>
                <a:cs typeface="Times New Roman" panose="02020603050405020304" pitchFamily="18" charset="0"/>
              </a:rPr>
              <a:t> (</a:t>
            </a:r>
            <a:r>
              <a:rPr lang="en-US" altLang="en-US" sz="2400" b="1" dirty="0">
                <a:solidFill>
                  <a:schemeClr val="accent3">
                    <a:lumMod val="50000"/>
                  </a:schemeClr>
                </a:solidFill>
                <a:cs typeface="Times New Roman" panose="02020603050405020304" pitchFamily="18" charset="0"/>
              </a:rPr>
              <a:t>1</a:t>
            </a:r>
            <a:r>
              <a:rPr lang="en-US" altLang="en-US" sz="2400"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Büyükşehir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belediyeleri</a:t>
            </a:r>
            <a:r>
              <a:rPr lang="en-US" altLang="en-US" sz="24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a) </a:t>
            </a:r>
            <a:r>
              <a:rPr lang="en-US" altLang="en-US" sz="2400" u="sng" dirty="0" err="1">
                <a:solidFill>
                  <a:schemeClr val="accent3">
                    <a:lumMod val="50000"/>
                  </a:schemeClr>
                </a:solidFill>
                <a:cs typeface="Times New Roman" panose="02020603050405020304" pitchFamily="18" charset="0"/>
              </a:rPr>
              <a:t>Büyükşehir</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entegre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yönetim</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planını</a:t>
            </a:r>
            <a:r>
              <a:rPr lang="en-US" altLang="en-US" sz="2400" dirty="0">
                <a:solidFill>
                  <a:schemeClr val="accent3">
                    <a:lumMod val="50000"/>
                  </a:schemeClr>
                </a:solidFill>
                <a:cs typeface="Times New Roman" panose="02020603050405020304" pitchFamily="18" charset="0"/>
              </a:rPr>
              <a:t>, İl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Planına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uyumlu</a:t>
            </a:r>
            <a:r>
              <a:rPr lang="en-US" altLang="en-US" sz="2400" dirty="0">
                <a:solidFill>
                  <a:schemeClr val="accent3">
                    <a:lumMod val="50000"/>
                  </a:schemeClr>
                </a:solidFill>
                <a:cs typeface="Times New Roman" panose="02020603050405020304" pitchFamily="18" charset="0"/>
              </a:rPr>
              <a:t> hale </a:t>
            </a:r>
            <a:r>
              <a:rPr lang="en-US" altLang="en-US" sz="2400" dirty="0" err="1">
                <a:solidFill>
                  <a:schemeClr val="accent3">
                    <a:lumMod val="50000"/>
                  </a:schemeClr>
                </a:solidFill>
                <a:cs typeface="Times New Roman" panose="02020603050405020304" pitchFamily="18" charset="0"/>
              </a:rPr>
              <a:t>getirmek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b) </a:t>
            </a:r>
            <a:r>
              <a:rPr lang="en-US" altLang="en-US" sz="2400" dirty="0" err="1">
                <a:solidFill>
                  <a:schemeClr val="accent3">
                    <a:lumMod val="50000"/>
                  </a:schemeClr>
                </a:solidFill>
                <a:cs typeface="Times New Roman" panose="02020603050405020304" pitchFamily="18" charset="0"/>
              </a:rPr>
              <a:t>İlçe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belediyeleri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yönelik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işbirliği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koordinasyonu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tr-TR" altLang="en-US" sz="2400" dirty="0">
                <a:solidFill>
                  <a:schemeClr val="accent3">
                    <a:lumMod val="50000"/>
                  </a:schemeClr>
                </a:solidFill>
                <a:cs typeface="Times New Roman" panose="02020603050405020304" pitchFamily="18" charset="0"/>
              </a:rPr>
              <a:t>	   </a:t>
            </a:r>
            <a:r>
              <a:rPr lang="en-US" altLang="en-US" sz="2400" dirty="0">
                <a:solidFill>
                  <a:schemeClr val="accent3">
                    <a:lumMod val="50000"/>
                  </a:schemeClr>
                </a:solidFill>
                <a:cs typeface="Times New Roman" panose="02020603050405020304" pitchFamily="18" charset="0"/>
              </a:rPr>
              <a:t>(</a:t>
            </a:r>
            <a:r>
              <a:rPr lang="en-US" altLang="en-US" sz="2400" b="1" dirty="0">
                <a:solidFill>
                  <a:schemeClr val="accent3">
                    <a:lumMod val="50000"/>
                  </a:schemeClr>
                </a:solidFill>
                <a:cs typeface="Times New Roman" panose="02020603050405020304" pitchFamily="18" charset="0"/>
              </a:rPr>
              <a:t>2</a:t>
            </a:r>
            <a:r>
              <a:rPr lang="en-US" altLang="en-US" sz="2400"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Büyükşehir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ilçe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belediyeleri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il</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ilçe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belde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belediyeleri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belediye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birlikleri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il</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özel</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idareleri</a:t>
            </a:r>
            <a:r>
              <a:rPr lang="en-US" altLang="en-US" sz="24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a) </a:t>
            </a:r>
            <a:r>
              <a:rPr lang="en-US" altLang="en-US" sz="2400" dirty="0" err="1">
                <a:solidFill>
                  <a:schemeClr val="accent3">
                    <a:lumMod val="50000"/>
                  </a:schemeClr>
                </a:solidFill>
                <a:cs typeface="Times New Roman" panose="02020603050405020304" pitchFamily="18" charset="0"/>
              </a:rPr>
              <a:t>Tüm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faaliyetlerinde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Yönetmelikte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belirtilen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genel</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esaslara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uymak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b) </a:t>
            </a:r>
            <a:r>
              <a:rPr lang="en-US" altLang="en-US" sz="2400" dirty="0" err="1">
                <a:solidFill>
                  <a:schemeClr val="accent3">
                    <a:lumMod val="50000"/>
                  </a:schemeClr>
                </a:solidFill>
                <a:cs typeface="Times New Roman" panose="02020603050405020304" pitchFamily="18" charset="0"/>
              </a:rPr>
              <a:t>Halkı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atıklarını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ayırmaya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ayrı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biriktirmeye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teşvik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etmek</a:t>
            </a:r>
            <a:endParaRPr lang="tr-TR" altLang="en-US" sz="2400" dirty="0">
              <a:solidFill>
                <a:schemeClr val="accent3">
                  <a:lumMod val="50000"/>
                </a:schemeClr>
              </a:solidFill>
              <a:cs typeface="Times New Roman" panose="02020603050405020304" pitchFamily="18" charset="0"/>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c)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oluşumunun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önlenmesi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için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israfı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önlemeye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teşvik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edecek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çalışmalarda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bulunmak</a:t>
            </a:r>
            <a:endParaRPr lang="en-US" altLang="en-US" sz="16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9957758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25669" y="1429952"/>
            <a:ext cx="11282856" cy="3835731"/>
          </a:xfrm>
        </p:spPr>
        <p:txBody>
          <a:bodyPr>
            <a:noAutofit/>
          </a:bodyPr>
          <a:lstStyle/>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ç) </a:t>
            </a:r>
            <a:r>
              <a:rPr lang="en-US" altLang="en-US" sz="2400" u="sng" dirty="0" err="1">
                <a:solidFill>
                  <a:schemeClr val="accent3">
                    <a:lumMod val="50000"/>
                  </a:schemeClr>
                </a:solidFill>
                <a:cs typeface="Times New Roman" panose="02020603050405020304" pitchFamily="18" charset="0"/>
              </a:rPr>
              <a:t>Kaynağında</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ayrı</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biriktirilen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atıkların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birbirleriyle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karıştırılmadan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toplanmasına</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yönelik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altyapıyı</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geliştirip</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yaygınlaştırmak</a:t>
            </a:r>
            <a:endParaRPr lang="en-US" altLang="en-US" sz="1600" u="sng"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d</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getirme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merkezlerinde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biriktirilen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evlerden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kaynaklanan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ilaçların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e) </a:t>
            </a:r>
            <a:r>
              <a:rPr lang="en-US" altLang="en-US" sz="2400" dirty="0" err="1">
                <a:solidFill>
                  <a:schemeClr val="accent3">
                    <a:lumMod val="50000"/>
                  </a:schemeClr>
                </a:solidFill>
                <a:cs typeface="Times New Roman" panose="02020603050405020304" pitchFamily="18" charset="0"/>
              </a:rPr>
              <a:t>Toplanan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öncelikli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olarak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maddesel</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dönüşüm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diğer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kazanım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imkânlarının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değerlendirilmesini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r>
              <a:rPr lang="en-US" altLang="en-US" sz="2400" dirty="0">
                <a:solidFill>
                  <a:schemeClr val="accent3">
                    <a:lumMod val="50000"/>
                  </a:schemeClr>
                </a:solidFill>
                <a:cs typeface="Times New Roman" panose="02020603050405020304" pitchFamily="18" charset="0"/>
              </a:rPr>
              <a:t>/</a:t>
            </a:r>
            <a:r>
              <a:rPr lang="en-US" altLang="en-US" sz="2400" dirty="0" err="1">
                <a:solidFill>
                  <a:schemeClr val="accent3">
                    <a:lumMod val="50000"/>
                  </a:schemeClr>
                </a:solidFill>
                <a:cs typeface="Times New Roman" panose="02020603050405020304" pitchFamily="18" charset="0"/>
              </a:rPr>
              <a:t>sağlatmak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f) Geri </a:t>
            </a:r>
            <a:r>
              <a:rPr lang="en-US" altLang="en-US" sz="2400" dirty="0" err="1">
                <a:solidFill>
                  <a:schemeClr val="accent3">
                    <a:lumMod val="50000"/>
                  </a:schemeClr>
                </a:solidFill>
                <a:cs typeface="Times New Roman" panose="02020603050405020304" pitchFamily="18" charset="0"/>
              </a:rPr>
              <a:t>dönüşümü</a:t>
            </a:r>
            <a:r>
              <a:rPr lang="tr-TR"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mümkün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olmayan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nihai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bertaraf</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işlemlerinde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düzenli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depolama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yöntemini</a:t>
            </a:r>
            <a:r>
              <a:rPr lang="en-US" altLang="en-US" sz="2400" dirty="0">
                <a:solidFill>
                  <a:schemeClr val="accent3">
                    <a:lumMod val="50000"/>
                  </a:schemeClr>
                </a:solidFill>
                <a:cs typeface="Times New Roman" panose="02020603050405020304" pitchFamily="18" charset="0"/>
              </a:rPr>
              <a:t> son </a:t>
            </a:r>
            <a:r>
              <a:rPr lang="en-US" altLang="en-US" sz="2400" dirty="0" err="1">
                <a:solidFill>
                  <a:schemeClr val="accent3">
                    <a:lumMod val="50000"/>
                  </a:schemeClr>
                </a:solidFill>
                <a:cs typeface="Times New Roman" panose="02020603050405020304" pitchFamily="18" charset="0"/>
              </a:rPr>
              <a:t>seçenek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olarak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değerlendirmek</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g)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içeren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tüm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süreci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kent</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konseyi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gündemine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dahil</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etmek</a:t>
            </a:r>
            <a:r>
              <a:rPr lang="en-US" altLang="en-US" sz="2400" dirty="0">
                <a:solidFill>
                  <a:schemeClr val="accent3">
                    <a:lumMod val="50000"/>
                  </a:schemeClr>
                </a:solidFill>
                <a:cs typeface="Times New Roman" panose="02020603050405020304" pitchFamily="18" charset="0"/>
              </a:rPr>
              <a:t>,</a:t>
            </a:r>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6390245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25669" y="1429952"/>
            <a:ext cx="11282856" cy="3835731"/>
          </a:xfrm>
        </p:spPr>
        <p:txBody>
          <a:bodyPr>
            <a:noAutofit/>
          </a:bodyPr>
          <a:lstStyle/>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ğ) </a:t>
            </a:r>
            <a:r>
              <a:rPr lang="tr-TR" altLang="en-US" sz="2400" u="sng" dirty="0">
                <a:solidFill>
                  <a:schemeClr val="accent3">
                    <a:lumMod val="50000"/>
                  </a:schemeClr>
                </a:solidFill>
                <a:cs typeface="Times New Roman" panose="02020603050405020304" pitchFamily="18" charset="0"/>
              </a:rPr>
              <a:t>G</a:t>
            </a:r>
            <a:r>
              <a:rPr lang="en-US" altLang="en-US" sz="2400" u="sng" dirty="0" err="1">
                <a:solidFill>
                  <a:schemeClr val="accent3">
                    <a:lumMod val="50000"/>
                  </a:schemeClr>
                </a:solidFill>
                <a:cs typeface="Times New Roman" panose="02020603050405020304" pitchFamily="18" charset="0"/>
              </a:rPr>
              <a:t>eçiş</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süreci</a:t>
            </a:r>
            <a:r>
              <a:rPr lang="en-US" altLang="en-US" sz="2400" u="sng" dirty="0">
                <a:solidFill>
                  <a:schemeClr val="accent3">
                    <a:lumMod val="50000"/>
                  </a:schemeClr>
                </a:solidFill>
                <a:cs typeface="Times New Roman" panose="02020603050405020304" pitchFamily="18" charset="0"/>
              </a:rPr>
              <a:t> de </a:t>
            </a:r>
            <a:r>
              <a:rPr lang="en-US" altLang="en-US" sz="2400" u="sng" dirty="0" err="1">
                <a:solidFill>
                  <a:schemeClr val="accent3">
                    <a:lumMod val="50000"/>
                  </a:schemeClr>
                </a:solidFill>
                <a:cs typeface="Times New Roman" panose="02020603050405020304" pitchFamily="18" charset="0"/>
              </a:rPr>
              <a:t>dahil</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olmak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üzere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mevcut</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yönetim</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hizmetlerinin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sıfır</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yönetim</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sistemine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entegre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edilmesine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yönelik</a:t>
            </a:r>
            <a:r>
              <a:rPr lang="en-US" altLang="en-US" sz="2400" u="sng" dirty="0">
                <a:solidFill>
                  <a:schemeClr val="accent3">
                    <a:lumMod val="50000"/>
                  </a:schemeClr>
                </a:solidFill>
                <a:cs typeface="Times New Roman" panose="02020603050405020304" pitchFamily="18" charset="0"/>
              </a:rPr>
              <a:t> program </a:t>
            </a:r>
            <a:r>
              <a:rPr lang="en-US" altLang="en-US" sz="2400" u="sng" dirty="0" err="1">
                <a:solidFill>
                  <a:schemeClr val="accent3">
                    <a:lumMod val="50000"/>
                  </a:schemeClr>
                </a:solidFill>
                <a:cs typeface="Times New Roman" panose="02020603050405020304" pitchFamily="18" charset="0"/>
              </a:rPr>
              <a:t>ve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politikalarını</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belirleyerek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bu</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hususları</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stratejik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planlarına</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ve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bütçelerine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yansıtmak</a:t>
            </a:r>
            <a:r>
              <a:rPr lang="en-US" altLang="en-US" sz="2400" u="sng" dirty="0">
                <a:solidFill>
                  <a:schemeClr val="accent3">
                    <a:lumMod val="50000"/>
                  </a:schemeClr>
                </a:solidFill>
                <a:cs typeface="Times New Roman" panose="02020603050405020304" pitchFamily="18" charset="0"/>
              </a:rPr>
              <a:t>,</a:t>
            </a:r>
            <a:endParaRPr lang="en-US" altLang="en-US" sz="1600" u="sng"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h) </a:t>
            </a:r>
            <a:r>
              <a:rPr lang="en-US" altLang="en-US" sz="2400" u="sng" dirty="0" err="1">
                <a:solidFill>
                  <a:schemeClr val="accent3">
                    <a:lumMod val="50000"/>
                  </a:schemeClr>
                </a:solidFill>
                <a:cs typeface="Times New Roman" panose="02020603050405020304" pitchFamily="18" charset="0"/>
              </a:rPr>
              <a:t>Yetkisi</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dahilinde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sıfır</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yönetim</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sisteminin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kurulması</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ve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uygulanmasında</a:t>
            </a:r>
            <a:r>
              <a:rPr lang="en-US" altLang="en-US" sz="2400" u="sng" dirty="0">
                <a:solidFill>
                  <a:schemeClr val="accent3">
                    <a:lumMod val="50000"/>
                  </a:schemeClr>
                </a:solidFill>
                <a:cs typeface="Times New Roman" panose="02020603050405020304" pitchFamily="18" charset="0"/>
              </a:rPr>
              <a:t> EK-1 </a:t>
            </a:r>
            <a:r>
              <a:rPr lang="en-US" altLang="en-US" sz="2400" u="sng" dirty="0" err="1">
                <a:solidFill>
                  <a:schemeClr val="accent3">
                    <a:lumMod val="50000"/>
                  </a:schemeClr>
                </a:solidFill>
                <a:cs typeface="Times New Roman" panose="02020603050405020304" pitchFamily="18" charset="0"/>
              </a:rPr>
              <a:t>listede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tanımlanan</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uygulama</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takvimine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uyarak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mevcut</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atık</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yönetim</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hizmetlerini</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bu</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sisteme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entegre</a:t>
            </a:r>
            <a:r>
              <a:rPr lang="en-US" altLang="en-US" sz="2400" u="sng" dirty="0">
                <a:solidFill>
                  <a:schemeClr val="accent3">
                    <a:lumMod val="50000"/>
                  </a:schemeClr>
                </a:solidFill>
                <a:cs typeface="Times New Roman" panose="02020603050405020304" pitchFamily="18" charset="0"/>
              </a:rPr>
              <a:t> </a:t>
            </a:r>
            <a:r>
              <a:rPr lang="en-US" altLang="en-US" sz="2400" u="sng" dirty="0" err="1">
                <a:solidFill>
                  <a:schemeClr val="accent3">
                    <a:lumMod val="50000"/>
                  </a:schemeClr>
                </a:solidFill>
                <a:cs typeface="Times New Roman" panose="02020603050405020304" pitchFamily="18" charset="0"/>
              </a:rPr>
              <a:t>etmek</a:t>
            </a:r>
            <a:r>
              <a:rPr lang="en-US" altLang="en-US" sz="2400" u="sng" dirty="0">
                <a:solidFill>
                  <a:schemeClr val="accent3">
                    <a:lumMod val="50000"/>
                  </a:schemeClr>
                </a:solidFill>
                <a:cs typeface="Times New Roman" panose="02020603050405020304" pitchFamily="18" charset="0"/>
              </a:rPr>
              <a:t>,</a:t>
            </a:r>
          </a:p>
          <a:p>
            <a:pPr marL="0" indent="358775" algn="just" eaLnBrk="0" fontAlgn="base" hangingPunct="0">
              <a:spcBef>
                <a:spcPts val="600"/>
              </a:spcBef>
              <a:spcAft>
                <a:spcPct val="0"/>
              </a:spcAft>
              <a:buNone/>
            </a:pPr>
            <a:r>
              <a:rPr lang="en-US" altLang="en-US" sz="2400" dirty="0" err="1">
                <a:solidFill>
                  <a:schemeClr val="accent3">
                    <a:lumMod val="50000"/>
                  </a:schemeClr>
                </a:solidFill>
                <a:cs typeface="Times New Roman" panose="02020603050405020304" pitchFamily="18" charset="0"/>
              </a:rPr>
              <a:t>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kurulması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işletilmesi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izlenmesine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yönelik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olarak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Bakanlıkça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hazırlanan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kılavuz</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doğrultusunda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gerekli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işlemleri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gerçekleştirmek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ilişkin</a:t>
            </a:r>
            <a:r>
              <a:rPr lang="en-US" altLang="en-US" sz="2400" dirty="0">
                <a:solidFill>
                  <a:schemeClr val="accent3">
                    <a:lumMod val="50000"/>
                  </a:schemeClr>
                </a:solidFill>
                <a:cs typeface="Times New Roman" panose="02020603050405020304" pitchFamily="18" charset="0"/>
              </a:rPr>
              <a:t> tam </a:t>
            </a:r>
            <a:r>
              <a:rPr lang="en-US" altLang="en-US" sz="2400" dirty="0" err="1">
                <a:solidFill>
                  <a:schemeClr val="accent3">
                    <a:lumMod val="50000"/>
                  </a:schemeClr>
                </a:solidFill>
                <a:cs typeface="Times New Roman" panose="02020603050405020304" pitchFamily="18" charset="0"/>
              </a:rPr>
              <a:t>maliyet</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esaslı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tarifeleri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belirlemek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uygulamak</a:t>
            </a:r>
            <a:r>
              <a:rPr lang="en-US" altLang="en-US" sz="2400" dirty="0">
                <a:solidFill>
                  <a:schemeClr val="accent3">
                    <a:lumMod val="50000"/>
                  </a:schemeClr>
                </a:solidFill>
                <a:cs typeface="Times New Roman" panose="02020603050405020304" pitchFamily="18" charset="0"/>
              </a:rPr>
              <a:t>,</a:t>
            </a:r>
          </a:p>
          <a:p>
            <a:pPr marL="0" indent="358775" algn="just" eaLnBrk="0" fontAlgn="base" hangingPunct="0">
              <a:spcBef>
                <a:spcPts val="600"/>
              </a:spcBef>
              <a:spcAft>
                <a:spcPct val="0"/>
              </a:spcAft>
              <a:buNone/>
            </a:pPr>
            <a:r>
              <a:rPr lang="en-US" altLang="en-US" sz="2400" dirty="0" err="1">
                <a:solidFill>
                  <a:schemeClr val="accent3">
                    <a:lumMod val="50000"/>
                  </a:schemeClr>
                </a:solidFill>
                <a:cs typeface="Times New Roman" panose="02020603050405020304" pitchFamily="18" charset="0"/>
              </a:rPr>
              <a:t>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Kurulan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konutlara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ilanen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duyurmakla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oluşturulan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doğrultusunda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biriktirilmesini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r>
              <a:rPr lang="en-US" altLang="en-US" sz="2400" dirty="0">
                <a:solidFill>
                  <a:schemeClr val="accent3">
                    <a:lumMod val="50000"/>
                  </a:schemeClr>
                </a:solidFill>
                <a:cs typeface="Times New Roman" panose="02020603050405020304" pitchFamily="18" charset="0"/>
              </a:rPr>
              <a:t>,</a:t>
            </a:r>
          </a:p>
          <a:p>
            <a:pPr marL="0" lvl="0" indent="358775" algn="just" eaLnBrk="0" fontAlgn="base" hangingPunct="0">
              <a:spcBef>
                <a:spcPts val="600"/>
              </a:spcBef>
              <a:spcAft>
                <a:spcPct val="0"/>
              </a:spcAft>
              <a:buNone/>
            </a:pPr>
            <a:endParaRPr lang="en-US" altLang="en-US" sz="1600" u="sng" dirty="0">
              <a:solidFill>
                <a:schemeClr val="accent3">
                  <a:lumMod val="50000"/>
                </a:schemeClr>
              </a:solidFill>
            </a:endParaRP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41288881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25669" y="1193469"/>
            <a:ext cx="11282856" cy="3835731"/>
          </a:xfrm>
        </p:spPr>
        <p:txBody>
          <a:bodyPr>
            <a:noAutofit/>
          </a:bodyPr>
          <a:lstStyle/>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j)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yaygınlaştırılması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konudaki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farkındalığın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arttırılmasına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yönelik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bilinçlendirme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eğitim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yapmakla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kapsamda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düzenlenen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katkı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katılım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r>
              <a:rPr lang="en-US" altLang="en-US" sz="2400" dirty="0">
                <a:solidFill>
                  <a:schemeClr val="accent3">
                    <a:lumMod val="50000"/>
                  </a:schemeClr>
                </a:solidFill>
                <a:cs typeface="Times New Roman" panose="02020603050405020304" pitchFamily="18" charset="0"/>
              </a:rPr>
              <a:t>,</a:t>
            </a: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k) </a:t>
            </a:r>
            <a:r>
              <a:rPr lang="en-US" altLang="en-US" sz="2400" dirty="0" err="1">
                <a:solidFill>
                  <a:schemeClr val="accent3">
                    <a:lumMod val="50000"/>
                  </a:schemeClr>
                </a:solidFill>
                <a:cs typeface="Times New Roman" panose="02020603050405020304" pitchFamily="18" charset="0"/>
              </a:rPr>
              <a:t>Belediyelerin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mevcut</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hizmetleri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belediye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sınırlarında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herhangi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işletmeye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bağlı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olmaksızın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toplayan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kişilerin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faaliyetlerini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kent</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konseyi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gündeminde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değerlendirerek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sosyal</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ekonomik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koşullar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göz</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önünde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bulundurulmak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sureti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yerel</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ölçekli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yapılabilecek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uygulamalar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için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belediye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meclislerine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önerilerde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bulunulmasını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sağlamak</a:t>
            </a:r>
            <a:r>
              <a:rPr lang="en-US" altLang="en-US" sz="2400" dirty="0">
                <a:solidFill>
                  <a:schemeClr val="accent3">
                    <a:lumMod val="50000"/>
                  </a:schemeClr>
                </a:solidFill>
                <a:cs typeface="Times New Roman" panose="02020603050405020304" pitchFamily="18" charset="0"/>
              </a:rPr>
              <a:t>,</a:t>
            </a: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l)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Bilgi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kayıt</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olmak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Yönetmelik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kapsamındaki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faaliyetlerine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ilişkin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olarak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istenen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bilgi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belgeleri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kaydetmek</a:t>
            </a:r>
            <a:r>
              <a:rPr lang="en-US" altLang="en-US" sz="2400" dirty="0">
                <a:solidFill>
                  <a:schemeClr val="accent3">
                    <a:lumMod val="50000"/>
                  </a:schemeClr>
                </a:solidFill>
                <a:cs typeface="Times New Roman" panose="02020603050405020304" pitchFamily="18" charset="0"/>
              </a:rPr>
              <a:t>,</a:t>
            </a: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m) </a:t>
            </a:r>
            <a:r>
              <a:rPr lang="en-US" altLang="en-US" sz="2400" dirty="0" err="1">
                <a:solidFill>
                  <a:schemeClr val="accent3">
                    <a:lumMod val="50000"/>
                  </a:schemeClr>
                </a:solidFill>
                <a:cs typeface="Times New Roman" panose="02020603050405020304" pitchFamily="18" charset="0"/>
              </a:rPr>
              <a:t>Toplanan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tüm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ilişkin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veriler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bu</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atıkların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teslim</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edildiği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yerlere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ilişkin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bilgileri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Ocak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ve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Temmuz</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ayları</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olmak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üzere</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yılda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iki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kez</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sıfır</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atık</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bilgi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sistemi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üzerinden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bildirmek</a:t>
            </a:r>
            <a:r>
              <a:rPr lang="en-US" altLang="en-US" sz="2400" dirty="0">
                <a:solidFill>
                  <a:schemeClr val="accent3">
                    <a:lumMod val="50000"/>
                  </a:schemeClr>
                </a:solidFill>
                <a:cs typeface="Times New Roman" panose="02020603050405020304" pitchFamily="18" charset="0"/>
              </a:rPr>
              <a:t>,</a:t>
            </a:r>
            <a:r>
              <a:rPr lang="en-US" altLang="en-US" sz="2400" dirty="0">
                <a:solidFill>
                  <a:schemeClr val="accent3">
                    <a:lumMod val="50000"/>
                  </a:schemeClr>
                </a:solidFill>
              </a:rPr>
              <a:t> </a:t>
            </a:r>
            <a:r>
              <a:rPr lang="en-US" altLang="en-US" sz="2400" dirty="0" err="1">
                <a:solidFill>
                  <a:schemeClr val="accent3">
                    <a:lumMod val="50000"/>
                  </a:schemeClr>
                </a:solidFill>
                <a:cs typeface="Times New Roman" panose="02020603050405020304" pitchFamily="18" charset="0"/>
              </a:rPr>
              <a:t>yükümlüdür</a:t>
            </a:r>
            <a:r>
              <a:rPr lang="en-US" altLang="en-US" sz="2400" dirty="0">
                <a:solidFill>
                  <a:schemeClr val="accent3">
                    <a:lumMod val="50000"/>
                  </a:schemeClr>
                </a:solidFill>
                <a:cs typeface="Times New Roman" panose="02020603050405020304" pitchFamily="18" charset="0"/>
              </a:rPr>
              <a:t>.</a:t>
            </a: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endParaRPr lang="en-US" altLang="en-US" sz="1600" u="sng" dirty="0">
              <a:solidFill>
                <a:schemeClr val="accent3">
                  <a:lumMod val="50000"/>
                </a:schemeClr>
              </a:solidFill>
            </a:endParaRP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6277767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25669" y="1040525"/>
            <a:ext cx="11282856" cy="4004441"/>
          </a:xfrm>
        </p:spPr>
        <p:txBody>
          <a:bodyPr>
            <a:noAutofit/>
          </a:bodyPr>
          <a:lstStyle/>
          <a:p>
            <a:pPr marL="0" lvl="0" indent="358775" algn="just" eaLnBrk="0" fontAlgn="base" hangingPunct="0">
              <a:spcBef>
                <a:spcPts val="600"/>
              </a:spcBef>
              <a:spcAft>
                <a:spcPct val="0"/>
              </a:spcAft>
              <a:buNone/>
            </a:pPr>
            <a:r>
              <a:rPr lang="en-US" altLang="en-US" sz="2400" b="1" dirty="0">
                <a:solidFill>
                  <a:schemeClr val="accent3">
                    <a:lumMod val="50000"/>
                  </a:schemeClr>
                </a:solidFill>
                <a:cs typeface="Times New Roman" panose="02020603050405020304" pitchFamily="18" charset="0"/>
              </a:rPr>
              <a:t>(3) </a:t>
            </a:r>
            <a:r>
              <a:rPr lang="en-US" altLang="en-US" sz="2400" b="1" dirty="0" err="1">
                <a:solidFill>
                  <a:schemeClr val="accent3">
                    <a:lumMod val="50000"/>
                  </a:schemeClr>
                </a:solidFill>
                <a:cs typeface="Times New Roman" panose="02020603050405020304" pitchFamily="18" charset="0"/>
              </a:rPr>
              <a:t>Sıfır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atık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yönetim</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sisteminin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kurulması</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sistemin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sürdürülebilirliğinin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sağlanması</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amacıyla</a:t>
            </a:r>
            <a:r>
              <a:rPr lang="en-US" altLang="en-US" sz="2400" b="1" dirty="0">
                <a:solidFill>
                  <a:schemeClr val="accent3">
                    <a:lumMod val="50000"/>
                  </a:schemeClr>
                </a:solidFill>
                <a:cs typeface="Times New Roman" panose="02020603050405020304" pitchFamily="18" charset="0"/>
              </a:rPr>
              <a:t> EK-1 </a:t>
            </a:r>
            <a:r>
              <a:rPr lang="en-US" altLang="en-US" sz="2400" b="1" dirty="0" err="1">
                <a:solidFill>
                  <a:schemeClr val="accent3">
                    <a:lumMod val="50000"/>
                  </a:schemeClr>
                </a:solidFill>
                <a:cs typeface="Times New Roman" panose="02020603050405020304" pitchFamily="18" charset="0"/>
              </a:rPr>
              <a:t>listede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tanımlanan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uygulama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takviminde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belirtilen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sisteme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geçişlerin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tamamlanması</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için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verilen</a:t>
            </a:r>
            <a:r>
              <a:rPr lang="en-US" altLang="en-US" sz="2400" b="1" dirty="0">
                <a:solidFill>
                  <a:schemeClr val="accent3">
                    <a:lumMod val="50000"/>
                  </a:schemeClr>
                </a:solidFill>
                <a:cs typeface="Times New Roman" panose="02020603050405020304" pitchFamily="18" charset="0"/>
              </a:rPr>
              <a:t> son </a:t>
            </a:r>
            <a:r>
              <a:rPr lang="en-US" altLang="en-US" sz="2400" b="1" dirty="0" err="1">
                <a:solidFill>
                  <a:schemeClr val="accent3">
                    <a:lumMod val="50000"/>
                  </a:schemeClr>
                </a:solidFill>
                <a:cs typeface="Times New Roman" panose="02020603050405020304" pitchFamily="18" charset="0"/>
              </a:rPr>
              <a:t>tarihten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önce</a:t>
            </a:r>
            <a:r>
              <a:rPr lang="en-US" altLang="en-US" sz="2400" dirty="0">
                <a:solidFill>
                  <a:schemeClr val="accent3">
                    <a:lumMod val="50000"/>
                  </a:schemeClr>
                </a:solidFill>
                <a:cs typeface="Times New Roman" panose="02020603050405020304" pitchFamily="18" charset="0"/>
              </a:rPr>
              <a:t>;</a:t>
            </a: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a) 1. </a:t>
            </a:r>
            <a:r>
              <a:rPr lang="en-US" altLang="en-US" sz="2400" dirty="0" err="1">
                <a:solidFill>
                  <a:schemeClr val="accent3">
                    <a:lumMod val="50000"/>
                  </a:schemeClr>
                </a:solidFill>
                <a:cs typeface="Times New Roman" panose="02020603050405020304" pitchFamily="18" charset="0"/>
              </a:rPr>
              <a:t>Grupta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tanımlanan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mahalli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idarelerde</a:t>
            </a:r>
            <a:r>
              <a:rPr lang="en-US" altLang="en-US" sz="2400"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çevre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yönetim</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birimi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kurulur</a:t>
            </a:r>
            <a:r>
              <a:rPr lang="en-US" altLang="en-US" sz="2400" b="1" dirty="0">
                <a:solidFill>
                  <a:schemeClr val="accent3">
                    <a:lumMod val="50000"/>
                  </a:schemeClr>
                </a:solidFill>
                <a:cs typeface="Times New Roman" panose="02020603050405020304" pitchFamily="18" charset="0"/>
              </a:rPr>
              <a:t>.</a:t>
            </a:r>
            <a:endParaRPr lang="en-US" altLang="en-US" sz="2400" b="1"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b) 2. </a:t>
            </a:r>
            <a:r>
              <a:rPr lang="en-US" altLang="en-US" sz="2400" dirty="0" err="1">
                <a:solidFill>
                  <a:schemeClr val="accent3">
                    <a:lumMod val="50000"/>
                  </a:schemeClr>
                </a:solidFill>
                <a:cs typeface="Times New Roman" panose="02020603050405020304" pitchFamily="18" charset="0"/>
              </a:rPr>
              <a:t>Grupta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tanımlanan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mahalli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idarelerde</a:t>
            </a:r>
            <a:r>
              <a:rPr lang="en-US" altLang="en-US" sz="2400"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en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az</a:t>
            </a:r>
            <a:r>
              <a:rPr lang="en-US" altLang="en-US" sz="2400" b="1" dirty="0">
                <a:solidFill>
                  <a:schemeClr val="accent3">
                    <a:lumMod val="50000"/>
                  </a:schemeClr>
                </a:solidFill>
                <a:cs typeface="Times New Roman" panose="02020603050405020304" pitchFamily="18" charset="0"/>
              </a:rPr>
              <a:t> 1 </a:t>
            </a:r>
            <a:r>
              <a:rPr lang="en-US" altLang="en-US" sz="2400" b="1" dirty="0" err="1">
                <a:solidFill>
                  <a:schemeClr val="accent3">
                    <a:lumMod val="50000"/>
                  </a:schemeClr>
                </a:solidFill>
                <a:cs typeface="Times New Roman" panose="02020603050405020304" pitchFamily="18" charset="0"/>
              </a:rPr>
              <a:t>çevre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görevlisi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bulundurulur</a:t>
            </a:r>
            <a:r>
              <a:rPr lang="en-US" altLang="en-US" sz="2400" b="1" dirty="0">
                <a:solidFill>
                  <a:schemeClr val="accent3">
                    <a:lumMod val="50000"/>
                  </a:schemeClr>
                </a:solidFill>
                <a:cs typeface="Times New Roman" panose="02020603050405020304" pitchFamily="18" charset="0"/>
              </a:rPr>
              <a:t>.</a:t>
            </a:r>
            <a:endParaRPr lang="en-US" altLang="en-US" sz="2400" b="1" dirty="0">
              <a:solidFill>
                <a:schemeClr val="accent3">
                  <a:lumMod val="50000"/>
                </a:schemeClr>
              </a:solidFill>
            </a:endParaRPr>
          </a:p>
          <a:p>
            <a:pPr marL="0" lvl="0" indent="358775" algn="just" eaLnBrk="0" fontAlgn="base" hangingPunct="0">
              <a:spcBef>
                <a:spcPts val="600"/>
              </a:spcBef>
              <a:spcAft>
                <a:spcPct val="0"/>
              </a:spcAft>
              <a:buNone/>
            </a:pPr>
            <a:r>
              <a:rPr lang="en-US" altLang="en-US" sz="2400" dirty="0">
                <a:solidFill>
                  <a:schemeClr val="accent3">
                    <a:lumMod val="50000"/>
                  </a:schemeClr>
                </a:solidFill>
                <a:cs typeface="Times New Roman" panose="02020603050405020304" pitchFamily="18" charset="0"/>
              </a:rPr>
              <a:t>c) 3. </a:t>
            </a:r>
            <a:r>
              <a:rPr lang="en-US" altLang="en-US" sz="2400" dirty="0" err="1">
                <a:solidFill>
                  <a:schemeClr val="accent3">
                    <a:lumMod val="50000"/>
                  </a:schemeClr>
                </a:solidFill>
                <a:cs typeface="Times New Roman" panose="02020603050405020304" pitchFamily="18" charset="0"/>
              </a:rPr>
              <a:t>Grupta</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tanımlanan</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mahalli</a:t>
            </a:r>
            <a:r>
              <a:rPr lang="en-US" altLang="en-US" sz="2400" dirty="0">
                <a:solidFill>
                  <a:schemeClr val="accent3">
                    <a:lumMod val="50000"/>
                  </a:schemeClr>
                </a:solidFill>
                <a:cs typeface="Times New Roman" panose="02020603050405020304" pitchFamily="18" charset="0"/>
              </a:rPr>
              <a:t> </a:t>
            </a:r>
            <a:r>
              <a:rPr lang="en-US" altLang="en-US" sz="2400" dirty="0" err="1">
                <a:solidFill>
                  <a:schemeClr val="accent3">
                    <a:lumMod val="50000"/>
                  </a:schemeClr>
                </a:solidFill>
                <a:cs typeface="Times New Roman" panose="02020603050405020304" pitchFamily="18" charset="0"/>
              </a:rPr>
              <a:t>idarelerde</a:t>
            </a:r>
            <a:r>
              <a:rPr lang="en-US" altLang="en-US" sz="2400"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çevre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görevlisi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bulundurulur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a:t>
            </a:r>
            <a:r>
              <a:rPr lang="en-US" altLang="en-US" sz="2400" b="1" dirty="0">
                <a:solidFill>
                  <a:schemeClr val="accent3">
                    <a:lumMod val="50000"/>
                  </a:schemeClr>
                </a:solidFill>
                <a:cs typeface="Times New Roman" panose="02020603050405020304" pitchFamily="18" charset="0"/>
              </a:rPr>
              <a:t>/</a:t>
            </a:r>
            <a:r>
              <a:rPr lang="en-US" altLang="en-US" sz="2400" b="1" dirty="0" err="1">
                <a:solidFill>
                  <a:schemeClr val="accent3">
                    <a:lumMod val="50000"/>
                  </a:schemeClr>
                </a:solidFill>
                <a:cs typeface="Times New Roman" panose="02020603050405020304" pitchFamily="18" charset="0"/>
              </a:rPr>
              <a:t>veya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çevre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danışmanlık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hizmeti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alınır</a:t>
            </a:r>
            <a:r>
              <a:rPr lang="en-US" altLang="en-US" sz="2400" dirty="0">
                <a:solidFill>
                  <a:schemeClr val="accent3">
                    <a:lumMod val="50000"/>
                  </a:schemeClr>
                </a:solidFill>
                <a:cs typeface="Times New Roman" panose="02020603050405020304" pitchFamily="18" charset="0"/>
              </a:rPr>
              <a:t>.</a:t>
            </a:r>
          </a:p>
          <a:p>
            <a:pPr marL="0" lvl="0" indent="358775" algn="just" eaLnBrk="0" fontAlgn="base" hangingPunct="0">
              <a:spcBef>
                <a:spcPts val="600"/>
              </a:spcBef>
              <a:spcAft>
                <a:spcPct val="0"/>
              </a:spcAft>
              <a:buNone/>
            </a:pPr>
            <a:endParaRPr lang="en-US" altLang="en-US" sz="2400" dirty="0">
              <a:solidFill>
                <a:schemeClr val="accent3">
                  <a:lumMod val="50000"/>
                </a:schemeClr>
              </a:solidFill>
            </a:endParaRPr>
          </a:p>
          <a:p>
            <a:pPr marL="0" lvl="0" indent="358775" algn="just" eaLnBrk="0" fontAlgn="base" hangingPunct="0">
              <a:spcBef>
                <a:spcPts val="600"/>
              </a:spcBef>
              <a:spcAft>
                <a:spcPct val="0"/>
              </a:spcAft>
              <a:buNone/>
            </a:pPr>
            <a:r>
              <a:rPr lang="tr-TR" altLang="en-US" sz="2400" b="1" dirty="0">
                <a:solidFill>
                  <a:schemeClr val="accent3">
                    <a:lumMod val="50000"/>
                  </a:schemeClr>
                </a:solidFill>
                <a:cs typeface="Times New Roman" panose="02020603050405020304" pitchFamily="18" charset="0"/>
              </a:rPr>
              <a:t>	</a:t>
            </a:r>
            <a:r>
              <a:rPr lang="en-US" altLang="en-US" sz="2400" b="1" dirty="0">
                <a:solidFill>
                  <a:schemeClr val="accent3">
                    <a:lumMod val="50000"/>
                  </a:schemeClr>
                </a:solidFill>
                <a:cs typeface="Times New Roman" panose="02020603050405020304" pitchFamily="18" charset="0"/>
              </a:rPr>
              <a:t>(4) </a:t>
            </a:r>
            <a:r>
              <a:rPr lang="en-US" altLang="en-US" sz="2400" b="1" dirty="0" err="1">
                <a:solidFill>
                  <a:schemeClr val="accent3">
                    <a:lumMod val="50000"/>
                  </a:schemeClr>
                </a:solidFill>
                <a:cs typeface="Times New Roman" panose="02020603050405020304" pitchFamily="18" charset="0"/>
              </a:rPr>
              <a:t>Atık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yönetimi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amacıyla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oluşturulan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birliklere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üye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olunması</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veya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diğer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mahalli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idarelerin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hizmetlerinden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faydalanılması</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halinde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bu</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Yönetmelik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ile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getirilen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yükümlülükler</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birlik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tüzüğü</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kapsamında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üye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olunan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birlik</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veya</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hizmet</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alınan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mahalli</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idare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tarafından</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yerine</a:t>
            </a:r>
            <a:r>
              <a:rPr lang="en-US" altLang="en-US" sz="2400" b="1" dirty="0">
                <a:solidFill>
                  <a:schemeClr val="accent3">
                    <a:lumMod val="50000"/>
                  </a:schemeClr>
                </a:solidFill>
                <a:cs typeface="Times New Roman" panose="02020603050405020304" pitchFamily="18" charset="0"/>
              </a:rPr>
              <a:t> </a:t>
            </a:r>
            <a:r>
              <a:rPr lang="en-US" altLang="en-US" sz="2400" b="1" dirty="0" err="1">
                <a:solidFill>
                  <a:schemeClr val="accent3">
                    <a:lumMod val="50000"/>
                  </a:schemeClr>
                </a:solidFill>
                <a:cs typeface="Times New Roman" panose="02020603050405020304" pitchFamily="18" charset="0"/>
              </a:rPr>
              <a:t>getirilir</a:t>
            </a:r>
            <a:r>
              <a:rPr lang="en-US" altLang="en-US" sz="2400" dirty="0">
                <a:solidFill>
                  <a:schemeClr val="accent3">
                    <a:lumMod val="50000"/>
                  </a:schemeClr>
                </a:solidFill>
                <a:cs typeface="Times New Roman" panose="02020603050405020304" pitchFamily="18" charset="0"/>
              </a:rPr>
              <a:t>.</a:t>
            </a:r>
            <a:endParaRPr lang="en-US" sz="2400" dirty="0">
              <a:solidFill>
                <a:schemeClr val="accent3">
                  <a:lumMod val="50000"/>
                </a:schemeClr>
              </a:solidFill>
            </a:endParaRPr>
          </a:p>
          <a:p>
            <a:pPr marL="0" lvl="0" indent="358775" algn="just" eaLnBrk="0" fontAlgn="base" hangingPunct="0">
              <a:spcBef>
                <a:spcPts val="600"/>
              </a:spcBef>
              <a:spcAft>
                <a:spcPct val="0"/>
              </a:spcAft>
              <a:buNone/>
            </a:pPr>
            <a:endParaRPr lang="en-US" altLang="en-US" sz="1600" u="sng" dirty="0">
              <a:solidFill>
                <a:schemeClr val="accent3">
                  <a:lumMod val="50000"/>
                </a:schemeClr>
              </a:solidFill>
            </a:endParaRP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4328846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25669" y="961698"/>
            <a:ext cx="11282856" cy="4745420"/>
          </a:xfrm>
        </p:spPr>
        <p:txBody>
          <a:bodyPr>
            <a:noAutofit/>
          </a:bodyPr>
          <a:lstStyle/>
          <a:p>
            <a:pPr marL="0" lvl="0" indent="358775" algn="just" eaLnBrk="0" fontAlgn="base" hangingPunct="0">
              <a:lnSpc>
                <a:spcPct val="100000"/>
              </a:lnSpc>
              <a:spcBef>
                <a:spcPts val="600"/>
              </a:spcBef>
              <a:spcAft>
                <a:spcPct val="0"/>
              </a:spcAft>
              <a:buNone/>
            </a:pPr>
            <a:r>
              <a:rPr lang="en-US" altLang="en-US" sz="1600" b="1" dirty="0" err="1">
                <a:solidFill>
                  <a:schemeClr val="accent3">
                    <a:lumMod val="50000"/>
                  </a:schemeClr>
                </a:solidFill>
                <a:cs typeface="Times New Roman" panose="02020603050405020304" pitchFamily="18" charset="0"/>
              </a:rPr>
              <a:t>Sıfır</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atık</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yönetim</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sisteminin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kurulması</a:t>
            </a:r>
            <a:endParaRPr lang="en-US" altLang="en-US" sz="1600"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b="1" dirty="0">
                <a:solidFill>
                  <a:schemeClr val="accent3">
                    <a:lumMod val="50000"/>
                  </a:schemeClr>
                </a:solidFill>
                <a:cs typeface="Times New Roman" panose="02020603050405020304" pitchFamily="18" charset="0"/>
              </a:rPr>
              <a:t>MADDE 13 – (1)</a:t>
            </a:r>
            <a:r>
              <a:rPr lang="en-US" altLang="en-US" sz="1600"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Sıfır</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atık</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yönetim</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sisteminin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kurulmasında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mahalli</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idareler</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tarafından</a:t>
            </a:r>
            <a:r>
              <a:rPr lang="en-US" altLang="en-US" sz="1600" b="1" dirty="0">
                <a:solidFill>
                  <a:schemeClr val="accent3">
                    <a:lumMod val="50000"/>
                  </a:schemeClr>
                </a:solidFill>
                <a:cs typeface="Times New Roman" panose="02020603050405020304" pitchFamily="18" charset="0"/>
              </a:rPr>
              <a:t> EK-3/</a:t>
            </a:r>
            <a:r>
              <a:rPr lang="en-US" altLang="en-US" sz="1600" b="1" dirty="0" err="1">
                <a:solidFill>
                  <a:schemeClr val="accent3">
                    <a:lumMod val="50000"/>
                  </a:schemeClr>
                </a:solidFill>
                <a:cs typeface="Times New Roman" panose="02020603050405020304" pitchFamily="18" charset="0"/>
              </a:rPr>
              <a:t>A’da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bina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ve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yerleşkeler</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tarafından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ise</a:t>
            </a:r>
            <a:r>
              <a:rPr lang="en-US" altLang="en-US" sz="1600" b="1" dirty="0">
                <a:solidFill>
                  <a:schemeClr val="accent3">
                    <a:lumMod val="50000"/>
                  </a:schemeClr>
                </a:solidFill>
                <a:cs typeface="Times New Roman" panose="02020603050405020304" pitchFamily="18" charset="0"/>
              </a:rPr>
              <a:t> EK-3/</a:t>
            </a:r>
            <a:r>
              <a:rPr lang="en-US" altLang="en-US" sz="1600" b="1" dirty="0" err="1">
                <a:solidFill>
                  <a:schemeClr val="accent3">
                    <a:lumMod val="50000"/>
                  </a:schemeClr>
                </a:solidFill>
                <a:cs typeface="Times New Roman" panose="02020603050405020304" pitchFamily="18" charset="0"/>
              </a:rPr>
              <a:t>B’de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verilen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kriterler</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sağlanır</a:t>
            </a:r>
            <a:r>
              <a:rPr lang="en-US" altLang="en-US" sz="1600" b="1" dirty="0">
                <a:solidFill>
                  <a:schemeClr val="accent3">
                    <a:lumMod val="50000"/>
                  </a:schemeClr>
                </a:solidFill>
                <a:cs typeface="Times New Roman" panose="02020603050405020304" pitchFamily="18" charset="0"/>
              </a:rPr>
              <a:t>.</a:t>
            </a:r>
            <a:endParaRPr lang="en-US" altLang="en-US" sz="1600" b="1"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b="1" dirty="0">
                <a:solidFill>
                  <a:schemeClr val="accent3">
                    <a:lumMod val="50000"/>
                  </a:schemeClr>
                </a:solidFill>
                <a:cs typeface="Times New Roman" panose="02020603050405020304" pitchFamily="18" charset="0"/>
              </a:rPr>
              <a:t>(2) </a:t>
            </a:r>
            <a:r>
              <a:rPr lang="en-US" altLang="en-US" sz="1600" b="1" dirty="0" err="1">
                <a:solidFill>
                  <a:schemeClr val="accent3">
                    <a:lumMod val="50000"/>
                  </a:schemeClr>
                </a:solidFill>
                <a:cs typeface="Times New Roman" panose="02020603050405020304" pitchFamily="18" charset="0"/>
              </a:rPr>
              <a:t>Sistemin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kurulumu</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için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izlenecek</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yol</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haritası</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aşağıda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belirtilmiştir</a:t>
            </a:r>
            <a:r>
              <a:rPr lang="en-US" altLang="en-US" sz="1600" b="1" dirty="0">
                <a:solidFill>
                  <a:schemeClr val="accent3">
                    <a:lumMod val="50000"/>
                  </a:schemeClr>
                </a:solidFill>
                <a:cs typeface="Times New Roman" panose="02020603050405020304" pitchFamily="18" charset="0"/>
              </a:rPr>
              <a:t>:</a:t>
            </a:r>
            <a:endParaRPr lang="en-US" altLang="en-US" sz="1600" b="1"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dirty="0">
                <a:solidFill>
                  <a:schemeClr val="accent3">
                    <a:lumMod val="50000"/>
                  </a:schemeClr>
                </a:solidFill>
                <a:cs typeface="Times New Roman" panose="02020603050405020304" pitchFamily="18" charset="0"/>
              </a:rPr>
              <a:t>a) </a:t>
            </a:r>
            <a:r>
              <a:rPr lang="en-US" altLang="en-US" sz="1600" b="1" dirty="0" err="1">
                <a:solidFill>
                  <a:schemeClr val="accent3">
                    <a:lumMod val="50000"/>
                  </a:schemeClr>
                </a:solidFill>
                <a:cs typeface="Times New Roman" panose="02020603050405020304" pitchFamily="18" charset="0"/>
              </a:rPr>
              <a:t>Çalışma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Ekibinin</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Belirlenmesi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Sıfır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yönetim</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sisteminin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kurulumundan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uygulanmasına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ve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izlenmesine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kadar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olan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süreci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takip</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edecek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sorumlu</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kişi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veya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kişiler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ile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çalışma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ekipleri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oluşturulur</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dirty="0">
                <a:solidFill>
                  <a:schemeClr val="accent3">
                    <a:lumMod val="50000"/>
                  </a:schemeClr>
                </a:solidFill>
                <a:cs typeface="Times New Roman" panose="02020603050405020304" pitchFamily="18" charset="0"/>
              </a:rPr>
              <a:t>b) </a:t>
            </a:r>
            <a:r>
              <a:rPr lang="en-US" altLang="en-US" sz="1600" b="1" dirty="0" err="1">
                <a:solidFill>
                  <a:schemeClr val="accent3">
                    <a:lumMod val="50000"/>
                  </a:schemeClr>
                </a:solidFill>
                <a:cs typeface="Times New Roman" panose="02020603050405020304" pitchFamily="18" charset="0"/>
              </a:rPr>
              <a:t>Planlama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Yapılması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Uygulanacak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sıfır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yönetim</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sisteminin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etkin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şekilde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yapılandırılması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için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uygulamaya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geçmeden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önce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yapılacaklara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ilişkin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planlama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yapılır</a:t>
            </a:r>
            <a:r>
              <a:rPr lang="en-US" altLang="en-US" sz="1600" dirty="0">
                <a:solidFill>
                  <a:schemeClr val="accent3">
                    <a:lumMod val="50000"/>
                  </a:schemeClr>
                </a:solidFill>
                <a:cs typeface="Times New Roman" panose="02020603050405020304" pitchFamily="18" charset="0"/>
              </a:rPr>
              <a:t>. Bu </a:t>
            </a:r>
            <a:r>
              <a:rPr lang="en-US" altLang="en-US" sz="1600" dirty="0" err="1">
                <a:solidFill>
                  <a:schemeClr val="accent3">
                    <a:lumMod val="50000"/>
                  </a:schemeClr>
                </a:solidFill>
                <a:cs typeface="Times New Roman" panose="02020603050405020304" pitchFamily="18" charset="0"/>
              </a:rPr>
              <a:t>kapsamda</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400050" lvl="1" indent="358775" algn="just">
              <a:spcBef>
                <a:spcPts val="600"/>
              </a:spcBef>
              <a:buFontTx/>
              <a:buNone/>
            </a:pPr>
            <a:r>
              <a:rPr lang="en-US" altLang="en-US" sz="1600" b="1" dirty="0">
                <a:solidFill>
                  <a:schemeClr val="accent3">
                    <a:lumMod val="50000"/>
                  </a:schemeClr>
                </a:solidFill>
                <a:cs typeface="Times New Roman" panose="02020603050405020304" pitchFamily="18" charset="0"/>
              </a:rPr>
              <a:t>1) </a:t>
            </a:r>
            <a:r>
              <a:rPr lang="en-US" altLang="en-US" sz="1600" b="1" dirty="0" err="1">
                <a:solidFill>
                  <a:schemeClr val="accent3">
                    <a:lumMod val="50000"/>
                  </a:schemeClr>
                </a:solidFill>
                <a:cs typeface="Times New Roman" panose="02020603050405020304" pitchFamily="18" charset="0"/>
              </a:rPr>
              <a:t>Mevcut</a:t>
            </a:r>
            <a:r>
              <a:rPr lang="en-US" altLang="en-US" sz="1600" b="1" dirty="0">
                <a:solidFill>
                  <a:schemeClr val="accent3">
                    <a:lumMod val="50000"/>
                  </a:schemeClr>
                </a:solidFill>
                <a:cs typeface="Times New Roman" panose="02020603050405020304" pitchFamily="18" charset="0"/>
              </a:rPr>
              <a:t> Durum </a:t>
            </a:r>
            <a:r>
              <a:rPr lang="en-US" altLang="en-US" sz="1600" b="1" dirty="0" err="1">
                <a:solidFill>
                  <a:schemeClr val="accent3">
                    <a:lumMod val="50000"/>
                  </a:schemeClr>
                </a:solidFill>
                <a:cs typeface="Times New Roman" panose="02020603050405020304" pitchFamily="18" charset="0"/>
              </a:rPr>
              <a:t>Tespiti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Tüm</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atıkların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kaynağı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türü</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miktarı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biriktirme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toplama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ve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taşıma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yöntemleri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geçici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depolama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alanları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atıkların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teslim</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edildiği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yerlere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ilişkin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mevcut</a:t>
            </a:r>
            <a:r>
              <a:rPr lang="en-US" altLang="en-US" sz="1600" dirty="0">
                <a:solidFill>
                  <a:schemeClr val="accent3">
                    <a:lumMod val="50000"/>
                  </a:schemeClr>
                </a:solidFill>
                <a:cs typeface="Times New Roman" panose="02020603050405020304" pitchFamily="18" charset="0"/>
              </a:rPr>
              <a:t> durum </a:t>
            </a:r>
            <a:r>
              <a:rPr lang="en-US" altLang="en-US" sz="1600" dirty="0" err="1">
                <a:solidFill>
                  <a:schemeClr val="accent3">
                    <a:lumMod val="50000"/>
                  </a:schemeClr>
                </a:solidFill>
                <a:cs typeface="Times New Roman" panose="02020603050405020304" pitchFamily="18" charset="0"/>
              </a:rPr>
              <a:t>tespiti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yapılır</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400050" lvl="1" indent="358775" algn="just">
              <a:spcBef>
                <a:spcPts val="600"/>
              </a:spcBef>
              <a:buFontTx/>
              <a:buNone/>
            </a:pPr>
            <a:r>
              <a:rPr lang="en-US" altLang="en-US" sz="1600" b="1" dirty="0">
                <a:solidFill>
                  <a:schemeClr val="accent3">
                    <a:lumMod val="50000"/>
                  </a:schemeClr>
                </a:solidFill>
                <a:cs typeface="Times New Roman" panose="02020603050405020304" pitchFamily="18" charset="0"/>
              </a:rPr>
              <a:t>2) </a:t>
            </a:r>
            <a:r>
              <a:rPr lang="en-US" altLang="en-US" sz="1600" b="1" dirty="0" err="1">
                <a:solidFill>
                  <a:schemeClr val="accent3">
                    <a:lumMod val="50000"/>
                  </a:schemeClr>
                </a:solidFill>
                <a:cs typeface="Times New Roman" panose="02020603050405020304" pitchFamily="18" charset="0"/>
              </a:rPr>
              <a:t>İhtiyaç</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Analizi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Ayrı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biriktirilecek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atıklar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için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biriktirme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ekipmanları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ve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geçici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depolama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alanı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ihtiyaçları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belirlenir</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dirty="0">
                <a:solidFill>
                  <a:schemeClr val="accent3">
                    <a:lumMod val="50000"/>
                  </a:schemeClr>
                </a:solidFill>
                <a:cs typeface="Times New Roman" panose="02020603050405020304" pitchFamily="18" charset="0"/>
              </a:rPr>
              <a:t>c) </a:t>
            </a:r>
            <a:r>
              <a:rPr lang="en-US" altLang="en-US" sz="1600" b="1" dirty="0" err="1">
                <a:solidFill>
                  <a:schemeClr val="accent3">
                    <a:lumMod val="50000"/>
                  </a:schemeClr>
                </a:solidFill>
                <a:cs typeface="Times New Roman" panose="02020603050405020304" pitchFamily="18" charset="0"/>
              </a:rPr>
              <a:t>Eğitim</a:t>
            </a:r>
            <a:r>
              <a:rPr lang="en-US" altLang="en-US" sz="1600" b="1" dirty="0">
                <a:solidFill>
                  <a:schemeClr val="accent3">
                    <a:lumMod val="50000"/>
                  </a:schemeClr>
                </a:solidFill>
                <a:cs typeface="Times New Roman" panose="02020603050405020304" pitchFamily="18" charset="0"/>
              </a:rPr>
              <a:t>/</a:t>
            </a:r>
            <a:r>
              <a:rPr lang="en-US" altLang="en-US" sz="1600" b="1" dirty="0" err="1">
                <a:solidFill>
                  <a:schemeClr val="accent3">
                    <a:lumMod val="50000"/>
                  </a:schemeClr>
                </a:solidFill>
                <a:cs typeface="Times New Roman" panose="02020603050405020304" pitchFamily="18" charset="0"/>
              </a:rPr>
              <a:t>Bilinçlendirme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Faaliyetleri</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ve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Uygulamaya</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Geçilmesi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Farkındalığı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arttırmak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için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eğitim</a:t>
            </a:r>
            <a:r>
              <a:rPr lang="en-US" altLang="en-US" sz="1600" dirty="0">
                <a:solidFill>
                  <a:schemeClr val="accent3">
                    <a:lumMod val="50000"/>
                  </a:schemeClr>
                </a:solidFill>
                <a:cs typeface="Times New Roman" panose="02020603050405020304" pitchFamily="18" charset="0"/>
              </a:rPr>
              <a:t>/</a:t>
            </a:r>
            <a:r>
              <a:rPr lang="en-US" altLang="en-US" sz="1600" dirty="0" err="1">
                <a:solidFill>
                  <a:schemeClr val="accent3">
                    <a:lumMod val="50000"/>
                  </a:schemeClr>
                </a:solidFill>
                <a:cs typeface="Times New Roman" panose="02020603050405020304" pitchFamily="18" charset="0"/>
              </a:rPr>
              <a:t>bilinçlendirme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faaliyetleri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yapılır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ve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sistem</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uygulanmaya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başlanır</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lnSpc>
                <a:spcPct val="100000"/>
              </a:lnSpc>
              <a:spcBef>
                <a:spcPts val="600"/>
              </a:spcBef>
              <a:spcAft>
                <a:spcPct val="0"/>
              </a:spcAft>
              <a:buNone/>
            </a:pPr>
            <a:r>
              <a:rPr lang="en-US" altLang="en-US" sz="1600" dirty="0">
                <a:solidFill>
                  <a:schemeClr val="accent3">
                    <a:lumMod val="50000"/>
                  </a:schemeClr>
                </a:solidFill>
                <a:cs typeface="Times New Roman" panose="02020603050405020304" pitchFamily="18" charset="0"/>
              </a:rPr>
              <a:t>ç) </a:t>
            </a:r>
            <a:r>
              <a:rPr lang="en-US" altLang="en-US" sz="1600" b="1" dirty="0" err="1">
                <a:solidFill>
                  <a:schemeClr val="accent3">
                    <a:lumMod val="50000"/>
                  </a:schemeClr>
                </a:solidFill>
                <a:cs typeface="Times New Roman" panose="02020603050405020304" pitchFamily="18" charset="0"/>
              </a:rPr>
              <a:t>İzleme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Kayıt</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Tutulması</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ve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İyileştirme</a:t>
            </a:r>
            <a:r>
              <a:rPr lang="en-US" altLang="en-US" sz="1600" b="1" dirty="0">
                <a:solidFill>
                  <a:schemeClr val="accent3">
                    <a:lumMod val="50000"/>
                  </a:schemeClr>
                </a:solidFill>
                <a:cs typeface="Times New Roman" panose="02020603050405020304" pitchFamily="18" charset="0"/>
              </a:rPr>
              <a:t> </a:t>
            </a:r>
            <a:r>
              <a:rPr lang="en-US" altLang="en-US" sz="1600" b="1" dirty="0" err="1">
                <a:solidFill>
                  <a:schemeClr val="accent3">
                    <a:lumMod val="50000"/>
                  </a:schemeClr>
                </a:solidFill>
                <a:cs typeface="Times New Roman" panose="02020603050405020304" pitchFamily="18" charset="0"/>
              </a:rPr>
              <a:t>Faaliyetleri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Düzenli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aralıklarla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uygulamanın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gerçekleştirilmesine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ilişkin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izleme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çalışmaları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yürütülür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Aksayan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hususlar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için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önlemler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alınır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gerekmesi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halinde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güncelleme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yapılır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Ayrı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biriktirilen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atık</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miktarları</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elde</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edilen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kazanımlar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gibi</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uygulamaya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ilişkin</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çıktılar</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kayıt</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altında</a:t>
            </a:r>
            <a:r>
              <a:rPr lang="en-US" altLang="en-US" sz="1600" dirty="0">
                <a:solidFill>
                  <a:schemeClr val="accent3">
                    <a:lumMod val="50000"/>
                  </a:schemeClr>
                </a:solidFill>
                <a:cs typeface="Times New Roman" panose="02020603050405020304" pitchFamily="18" charset="0"/>
              </a:rPr>
              <a:t> </a:t>
            </a:r>
            <a:r>
              <a:rPr lang="en-US" altLang="en-US" sz="1600" dirty="0" err="1">
                <a:solidFill>
                  <a:schemeClr val="accent3">
                    <a:lumMod val="50000"/>
                  </a:schemeClr>
                </a:solidFill>
                <a:cs typeface="Times New Roman" panose="02020603050405020304" pitchFamily="18" charset="0"/>
              </a:rPr>
              <a:t>tutulur</a:t>
            </a:r>
            <a:r>
              <a:rPr lang="en-US" altLang="en-US" sz="1600" dirty="0">
                <a:solidFill>
                  <a:schemeClr val="accent3">
                    <a:lumMod val="50000"/>
                  </a:schemeClr>
                </a:solidFill>
                <a:cs typeface="Times New Roman" panose="02020603050405020304" pitchFamily="18" charset="0"/>
              </a:rPr>
              <a:t>.</a:t>
            </a:r>
            <a:endParaRPr lang="en-US" altLang="en-US" sz="1600" dirty="0">
              <a:solidFill>
                <a:schemeClr val="accent3">
                  <a:lumMod val="50000"/>
                </a:schemeClr>
              </a:solidFill>
            </a:endParaRPr>
          </a:p>
          <a:p>
            <a:pPr marL="0" lvl="0" indent="358775" algn="just" eaLnBrk="0" fontAlgn="base" hangingPunct="0">
              <a:spcBef>
                <a:spcPts val="600"/>
              </a:spcBef>
              <a:spcAft>
                <a:spcPct val="0"/>
              </a:spcAft>
              <a:buNone/>
            </a:pPr>
            <a:endParaRPr lang="en-US" altLang="en-US" sz="1600" u="sng" dirty="0">
              <a:solidFill>
                <a:schemeClr val="accent3">
                  <a:lumMod val="50000"/>
                </a:schemeClr>
              </a:solidFill>
            </a:endParaRPr>
          </a:p>
          <a:p>
            <a:endParaRPr lang="tr-TR" sz="16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4344259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a:solidFill>
                  <a:srgbClr val="4461A3"/>
                </a:solidFill>
              </a:rPr>
              <a:t/>
            </a:r>
            <a:br>
              <a:rPr lang="en-GB" sz="3600" b="1" dirty="0">
                <a:solidFill>
                  <a:srgbClr val="4461A3"/>
                </a:solidFill>
              </a:rPr>
            </a:br>
            <a:r>
              <a:rPr lang="tr-TR" sz="3600" b="1" dirty="0">
                <a:solidFill>
                  <a:srgbClr val="4461A3"/>
                </a:solidFill>
              </a:rPr>
              <a:t>Belediyeler için pratik ve ekonomik atık yönetimi yaklaşımları "Belediyeler için Ev Ekonomisi" </a:t>
            </a:r>
          </a:p>
        </p:txBody>
      </p:sp>
    </p:spTree>
    <p:extLst>
      <p:ext uri="{BB962C8B-B14F-4D97-AF65-F5344CB8AC3E}">
        <p14:creationId xmlns:p14="http://schemas.microsoft.com/office/powerpoint/2010/main" val="2068981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795911"/>
            <a:ext cx="10515600" cy="788011"/>
          </a:xfrm>
        </p:spPr>
        <p:txBody>
          <a:bodyPr>
            <a:noAutofit/>
          </a:bodyPr>
          <a:lstStyle/>
          <a:p>
            <a:r>
              <a:rPr lang="en-GB" sz="3600" b="1" dirty="0" err="1">
                <a:solidFill>
                  <a:srgbClr val="4461A3"/>
                </a:solidFill>
              </a:rPr>
              <a:t>Atık</a:t>
            </a:r>
            <a:r>
              <a:rPr lang="en-GB" sz="3600" b="1" dirty="0">
                <a:solidFill>
                  <a:srgbClr val="4461A3"/>
                </a:solidFill>
              </a:rPr>
              <a:t> </a:t>
            </a:r>
            <a:r>
              <a:rPr lang="en-GB" sz="3600" b="1" dirty="0" err="1">
                <a:solidFill>
                  <a:srgbClr val="4461A3"/>
                </a:solidFill>
              </a:rPr>
              <a:t>karakterizasyonu</a:t>
            </a:r>
            <a:r>
              <a:rPr lang="en-GB" sz="3600" b="1" dirty="0">
                <a:solidFill>
                  <a:srgbClr val="4461A3"/>
                </a:solidFill>
              </a:rPr>
              <a:t>: </a:t>
            </a:r>
            <a:r>
              <a:rPr lang="en-GB" sz="3600" b="1" dirty="0" err="1">
                <a:solidFill>
                  <a:srgbClr val="4461A3"/>
                </a:solidFill>
              </a:rPr>
              <a:t>Evdeki</a:t>
            </a:r>
            <a:r>
              <a:rPr lang="en-GB" sz="3600" b="1" dirty="0">
                <a:solidFill>
                  <a:srgbClr val="4461A3"/>
                </a:solidFill>
              </a:rPr>
              <a:t> </a:t>
            </a:r>
            <a:r>
              <a:rPr lang="en-GB" sz="3600" b="1" dirty="0" err="1">
                <a:solidFill>
                  <a:srgbClr val="4461A3"/>
                </a:solidFill>
              </a:rPr>
              <a:t>malzeme</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851936"/>
            <a:ext cx="10870326" cy="3993385"/>
          </a:xfrm>
        </p:spPr>
        <p:txBody>
          <a:bodyPr>
            <a:noAutofit/>
          </a:bodyPr>
          <a:lstStyle/>
          <a:p>
            <a:pPr algn="just"/>
            <a:r>
              <a:rPr lang="tr-TR" altLang="en-US" sz="2400" dirty="0">
                <a:solidFill>
                  <a:schemeClr val="accent3">
                    <a:lumMod val="50000"/>
                  </a:schemeClr>
                </a:solidFill>
              </a:rPr>
              <a:t>Atığın ne şekilde yönetilebileceğine dair senaryoların geliştirilmesine, planlamalar ve tasarımların yapılmasına ancak atıkla ilgili temel özellikler bilindikten sonra geçilmelidir. </a:t>
            </a:r>
            <a:endParaRPr lang="en-GB" altLang="en-US" sz="2400" dirty="0">
              <a:solidFill>
                <a:schemeClr val="accent3">
                  <a:lumMod val="50000"/>
                </a:schemeClr>
              </a:solidFill>
            </a:endParaRPr>
          </a:p>
          <a:p>
            <a:pPr marL="0" indent="0" algn="just">
              <a:buNone/>
            </a:pPr>
            <a:endParaRPr lang="tr-TR" altLang="en-US" sz="2400" dirty="0">
              <a:solidFill>
                <a:schemeClr val="accent3">
                  <a:lumMod val="50000"/>
                </a:schemeClr>
              </a:solidFill>
            </a:endParaRPr>
          </a:p>
          <a:p>
            <a:pPr algn="just"/>
            <a:r>
              <a:rPr lang="tr-TR" altLang="en-US" sz="2400" dirty="0">
                <a:solidFill>
                  <a:schemeClr val="accent3">
                    <a:lumMod val="50000"/>
                  </a:schemeClr>
                </a:solidFill>
              </a:rPr>
              <a:t>Kabullere ve varsayımlara dayalı planlama ve teknoloji seçimleri halkın memnuniyetsizliği ve uygulamada büyük ekonomik ve teknolojik problemlerle sonuçlanır . </a:t>
            </a: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5646591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795911"/>
            <a:ext cx="10515600" cy="788011"/>
          </a:xfrm>
        </p:spPr>
        <p:txBody>
          <a:bodyPr>
            <a:noAutofit/>
          </a:bodyPr>
          <a:lstStyle/>
          <a:p>
            <a:r>
              <a:rPr lang="en-GB" sz="3600" b="1" dirty="0" err="1">
                <a:solidFill>
                  <a:srgbClr val="4461A3"/>
                </a:solidFill>
              </a:rPr>
              <a:t>Nasıl</a:t>
            </a:r>
            <a:r>
              <a:rPr lang="en-GB" sz="3600" b="1" dirty="0">
                <a:solidFill>
                  <a:srgbClr val="4461A3"/>
                </a:solidFill>
              </a:rPr>
              <a:t> </a:t>
            </a:r>
            <a:r>
              <a:rPr lang="en-GB" sz="3600" b="1" dirty="0" err="1">
                <a:solidFill>
                  <a:srgbClr val="4461A3"/>
                </a:solidFill>
              </a:rPr>
              <a:t>bir</a:t>
            </a:r>
            <a:r>
              <a:rPr lang="en-GB" sz="3600" b="1" dirty="0">
                <a:solidFill>
                  <a:srgbClr val="4461A3"/>
                </a:solidFill>
              </a:rPr>
              <a:t> </a:t>
            </a:r>
            <a:r>
              <a:rPr lang="en-GB" sz="3600" b="1" dirty="0" err="1">
                <a:solidFill>
                  <a:srgbClr val="4461A3"/>
                </a:solidFill>
              </a:rPr>
              <a:t>atıkla</a:t>
            </a:r>
            <a:r>
              <a:rPr lang="en-GB" sz="3600" b="1" dirty="0">
                <a:solidFill>
                  <a:srgbClr val="4461A3"/>
                </a:solidFill>
              </a:rPr>
              <a:t> </a:t>
            </a:r>
            <a:r>
              <a:rPr lang="en-GB" sz="3600" b="1" dirty="0" err="1">
                <a:solidFill>
                  <a:srgbClr val="4461A3"/>
                </a:solidFill>
              </a:rPr>
              <a:t>uğraşıyoruz</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670120"/>
            <a:ext cx="10870326" cy="3993385"/>
          </a:xfrm>
        </p:spPr>
        <p:txBody>
          <a:bodyPr>
            <a:noAutofit/>
          </a:bodyPr>
          <a:lstStyle/>
          <a:p>
            <a:pPr lvl="1" algn="just"/>
            <a:r>
              <a:rPr lang="tr-TR" altLang="en-US" sz="2800" dirty="0">
                <a:solidFill>
                  <a:schemeClr val="accent3">
                    <a:lumMod val="50000"/>
                  </a:schemeClr>
                </a:solidFill>
              </a:rPr>
              <a:t>Atığa ait öncelikli olarak bilinmesi gereken üç temel kavram; </a:t>
            </a:r>
          </a:p>
          <a:p>
            <a:pPr lvl="2" algn="just"/>
            <a:r>
              <a:rPr lang="tr-TR" altLang="en-US" sz="2800" dirty="0">
                <a:solidFill>
                  <a:schemeClr val="accent3">
                    <a:lumMod val="50000"/>
                  </a:schemeClr>
                </a:solidFill>
              </a:rPr>
              <a:t>Atığın miktarı, </a:t>
            </a:r>
          </a:p>
          <a:p>
            <a:pPr lvl="2" algn="just"/>
            <a:r>
              <a:rPr lang="tr-TR" altLang="en-US" sz="2800" dirty="0">
                <a:solidFill>
                  <a:schemeClr val="accent3">
                    <a:lumMod val="50000"/>
                  </a:schemeClr>
                </a:solidFill>
              </a:rPr>
              <a:t>Fiziksel ve Kimyasal özellikleri, </a:t>
            </a:r>
          </a:p>
          <a:p>
            <a:pPr lvl="2" algn="just"/>
            <a:r>
              <a:rPr lang="tr-TR" altLang="en-US" sz="2800" dirty="0">
                <a:solidFill>
                  <a:schemeClr val="accent3">
                    <a:lumMod val="50000"/>
                  </a:schemeClr>
                </a:solidFill>
              </a:rPr>
              <a:t>Bu iki kavramın zaman içinde ne ölçüde değiştiği</a:t>
            </a:r>
            <a:endParaRPr lang="en-GB" altLang="en-US" sz="2800" dirty="0">
              <a:solidFill>
                <a:schemeClr val="accent3">
                  <a:lumMod val="50000"/>
                </a:schemeClr>
              </a:solidFill>
            </a:endParaRPr>
          </a:p>
          <a:p>
            <a:pPr marL="457200" indent="-457200"/>
            <a:r>
              <a:rPr lang="tr-TR" altLang="en-US" dirty="0">
                <a:solidFill>
                  <a:schemeClr val="accent3">
                    <a:lumMod val="50000"/>
                  </a:schemeClr>
                </a:solidFill>
              </a:rPr>
              <a:t>Fiziksel Özellikler</a:t>
            </a:r>
          </a:p>
          <a:p>
            <a:pPr marL="914400" lvl="1" indent="-457200"/>
            <a:r>
              <a:rPr lang="tr-TR" altLang="en-US" sz="2800" dirty="0">
                <a:solidFill>
                  <a:schemeClr val="accent3">
                    <a:lumMod val="50000"/>
                  </a:schemeClr>
                </a:solidFill>
              </a:rPr>
              <a:t>Katı Atık Kompozisyonu</a:t>
            </a:r>
          </a:p>
          <a:p>
            <a:pPr marL="914400" lvl="1" indent="-457200"/>
            <a:r>
              <a:rPr lang="tr-TR" altLang="en-US" sz="2800" dirty="0">
                <a:solidFill>
                  <a:schemeClr val="accent3">
                    <a:lumMod val="50000"/>
                  </a:schemeClr>
                </a:solidFill>
              </a:rPr>
              <a:t>Fiziksel Parametreler</a:t>
            </a:r>
          </a:p>
          <a:p>
            <a:pPr marL="457200" indent="-457200"/>
            <a:r>
              <a:rPr lang="tr-TR" altLang="en-US" dirty="0">
                <a:solidFill>
                  <a:schemeClr val="accent3">
                    <a:lumMod val="50000"/>
                  </a:schemeClr>
                </a:solidFill>
              </a:rPr>
              <a:t>Kimyasal Özellikler</a:t>
            </a:r>
          </a:p>
          <a:p>
            <a:pPr lvl="2" algn="just"/>
            <a:endParaRPr lang="tr-TR" altLang="en-US" sz="2800" dirty="0">
              <a:solidFill>
                <a:schemeClr val="accent3">
                  <a:lumMod val="50000"/>
                </a:schemeClr>
              </a:solidFill>
            </a:endParaRP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8264847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795911"/>
            <a:ext cx="10515600" cy="788011"/>
          </a:xfrm>
        </p:spPr>
        <p:txBody>
          <a:bodyPr>
            <a:noAutofit/>
          </a:bodyPr>
          <a:lstStyle/>
          <a:p>
            <a:r>
              <a:rPr lang="en-GB" sz="3600" b="1" dirty="0">
                <a:solidFill>
                  <a:srgbClr val="4461A3"/>
                </a:solidFill>
              </a:rPr>
              <a:t>Katı </a:t>
            </a:r>
            <a:r>
              <a:rPr lang="en-GB" sz="3600" b="1" dirty="0" err="1">
                <a:solidFill>
                  <a:srgbClr val="4461A3"/>
                </a:solidFill>
              </a:rPr>
              <a:t>Atık</a:t>
            </a:r>
            <a:r>
              <a:rPr lang="en-GB" sz="3600" b="1" dirty="0">
                <a:solidFill>
                  <a:srgbClr val="4461A3"/>
                </a:solidFill>
              </a:rPr>
              <a:t> </a:t>
            </a:r>
            <a:r>
              <a:rPr lang="en-GB" sz="3600" b="1" dirty="0" err="1">
                <a:solidFill>
                  <a:srgbClr val="4461A3"/>
                </a:solidFill>
              </a:rPr>
              <a:t>Kompozisyonu</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670120"/>
            <a:ext cx="10870326" cy="3993385"/>
          </a:xfrm>
        </p:spPr>
        <p:txBody>
          <a:bodyPr>
            <a:noAutofit/>
          </a:bodyPr>
          <a:lstStyle/>
          <a:p>
            <a:pPr lvl="1" algn="just">
              <a:lnSpc>
                <a:spcPct val="80000"/>
              </a:lnSpc>
            </a:pPr>
            <a:r>
              <a:rPr lang="tr-TR" altLang="en-US" dirty="0">
                <a:solidFill>
                  <a:schemeClr val="accent3">
                    <a:lumMod val="50000"/>
                  </a:schemeClr>
                </a:solidFill>
              </a:rPr>
              <a:t>Evler, işyerleri, sanayi kuruluşları veya hastanelerde oluşan atıklar kompozisyon olarak birbirlerinden çok farklıdır. </a:t>
            </a:r>
          </a:p>
          <a:p>
            <a:pPr lvl="1" algn="just">
              <a:lnSpc>
                <a:spcPct val="80000"/>
              </a:lnSpc>
            </a:pPr>
            <a:r>
              <a:rPr lang="tr-TR" altLang="en-US" dirty="0">
                <a:solidFill>
                  <a:schemeClr val="accent3">
                    <a:lumMod val="50000"/>
                  </a:schemeClr>
                </a:solidFill>
              </a:rPr>
              <a:t>Her evde ve işyerinde oluşan atık, aynı sanayi kuruluşunun farklı proseslerinde oluşan atıklar veya hastanelerin farklı departmanlarında oluşan atıklar da kendi aralarında az yada çok farklılıklar göstermektedir.</a:t>
            </a:r>
          </a:p>
          <a:p>
            <a:pPr lvl="1" algn="just">
              <a:lnSpc>
                <a:spcPct val="80000"/>
              </a:lnSpc>
            </a:pPr>
            <a:r>
              <a:rPr lang="tr-TR" altLang="en-US" dirty="0">
                <a:solidFill>
                  <a:schemeClr val="accent3">
                    <a:lumMod val="50000"/>
                  </a:schemeClr>
                </a:solidFill>
              </a:rPr>
              <a:t>Bu farklılıklar şehirden şehre ve ülkeden ülkeye daha da belirgin hale gelmektedir.  </a:t>
            </a:r>
          </a:p>
          <a:p>
            <a:pPr lvl="1" algn="just">
              <a:lnSpc>
                <a:spcPct val="80000"/>
              </a:lnSpc>
            </a:pPr>
            <a:r>
              <a:rPr lang="tr-TR" altLang="en-US" dirty="0">
                <a:solidFill>
                  <a:schemeClr val="accent3">
                    <a:lumMod val="50000"/>
                  </a:schemeClr>
                </a:solidFill>
              </a:rPr>
              <a:t>Ele alınan katı atık üretim sahası ne olursa olsun mühendis genel durumu temsil eden atık kompozisyonunu ortaya koymak zorundadır. </a:t>
            </a:r>
          </a:p>
          <a:p>
            <a:pPr algn="just">
              <a:lnSpc>
                <a:spcPct val="80000"/>
              </a:lnSpc>
              <a:buFont typeface="Wingdings" panose="05000000000000000000" pitchFamily="2" charset="2"/>
              <a:buNone/>
            </a:pPr>
            <a:r>
              <a:rPr lang="tr-TR" altLang="en-US" dirty="0">
                <a:solidFill>
                  <a:schemeClr val="accent3">
                    <a:lumMod val="50000"/>
                  </a:schemeClr>
                </a:solidFill>
              </a:rPr>
              <a:t>   </a:t>
            </a:r>
            <a:r>
              <a:rPr lang="tr-TR" altLang="en-US" dirty="0">
                <a:solidFill>
                  <a:srgbClr val="4461A3"/>
                </a:solidFill>
              </a:rPr>
              <a:t>Atık kompozisyonu, atığın yönetimine karar vermede etkin tüm parametreleri belirleyen bir karışımdır. </a:t>
            </a:r>
          </a:p>
          <a:p>
            <a:pPr lvl="2" algn="just"/>
            <a:endParaRPr lang="tr-TR" altLang="en-US" sz="2800" dirty="0">
              <a:solidFill>
                <a:schemeClr val="accent3">
                  <a:lumMod val="50000"/>
                </a:schemeClr>
              </a:solidFill>
            </a:endParaRPr>
          </a:p>
          <a:p>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9574846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9" y="1213946"/>
            <a:ext cx="10870326" cy="4449560"/>
          </a:xfrm>
        </p:spPr>
        <p:txBody>
          <a:bodyPr>
            <a:noAutofit/>
          </a:bodyPr>
          <a:lstStyle/>
          <a:p>
            <a:pPr algn="just"/>
            <a:r>
              <a:rPr lang="tr-TR" altLang="en-US" sz="2400" dirty="0">
                <a:solidFill>
                  <a:schemeClr val="accent3">
                    <a:lumMod val="50000"/>
                  </a:schemeClr>
                </a:solidFill>
              </a:rPr>
              <a:t>Evsel katı atığın genel kompozisyonunda yer alan bileşenler;</a:t>
            </a:r>
          </a:p>
          <a:p>
            <a:pPr lvl="1" algn="just"/>
            <a:r>
              <a:rPr lang="tr-TR" altLang="en-US" sz="2200" dirty="0">
                <a:solidFill>
                  <a:schemeClr val="accent3">
                    <a:lumMod val="50000"/>
                  </a:schemeClr>
                </a:solidFill>
              </a:rPr>
              <a:t> yiyecek artıkları, kağıt ve karton, plastikler, metaller, cam, tekstil, deri, odun, bahçe artıkları ve kül olarak sıralanabilir.  </a:t>
            </a:r>
          </a:p>
          <a:p>
            <a:pPr algn="just"/>
            <a:r>
              <a:rPr lang="tr-TR" altLang="en-US" sz="2400" dirty="0">
                <a:solidFill>
                  <a:srgbClr val="4461A3"/>
                </a:solidFill>
              </a:rPr>
              <a:t>Sanayiden bir örnek olarak domates salçası üreten bir işletme söz konusu olduğunda ise karşımıza fabrikanın çeşitli birimlerinde farklı kompozisyonlar çıkacaktır; </a:t>
            </a:r>
          </a:p>
          <a:p>
            <a:pPr lvl="1" algn="just"/>
            <a:r>
              <a:rPr lang="tr-TR" altLang="en-US" sz="2200" dirty="0">
                <a:solidFill>
                  <a:schemeClr val="accent3">
                    <a:lumMod val="50000"/>
                  </a:schemeClr>
                </a:solidFill>
              </a:rPr>
              <a:t>ön işlem bölümünde posa ve ayıklama artıkları, </a:t>
            </a:r>
          </a:p>
          <a:p>
            <a:pPr lvl="1" algn="just"/>
            <a:r>
              <a:rPr lang="tr-TR" altLang="en-US" sz="2200" dirty="0">
                <a:solidFill>
                  <a:schemeClr val="accent3">
                    <a:lumMod val="50000"/>
                  </a:schemeClr>
                </a:solidFill>
              </a:rPr>
              <a:t>paketleme bölümünde plastik, cam, metal ve kağıt artıkları gibi. </a:t>
            </a:r>
          </a:p>
          <a:p>
            <a:pPr algn="just"/>
            <a:r>
              <a:rPr lang="tr-TR" altLang="en-US" sz="2400" dirty="0">
                <a:solidFill>
                  <a:schemeClr val="accent3">
                    <a:lumMod val="50000"/>
                  </a:schemeClr>
                </a:solidFill>
              </a:rPr>
              <a:t>Atık kompozisyonunu, miktarını ve bunların değişimini etkileyen faktörler çok çeşitlidir. Bunları sırasıyla açıklayalım:</a:t>
            </a:r>
          </a:p>
          <a:p>
            <a:pPr lvl="2" algn="just"/>
            <a:endParaRPr lang="tr-TR" altLang="en-US" sz="28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6066052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Atık</a:t>
            </a:r>
            <a:r>
              <a:rPr lang="en-GB" sz="3600" b="1" dirty="0">
                <a:solidFill>
                  <a:srgbClr val="4461A3"/>
                </a:solidFill>
              </a:rPr>
              <a:t> </a:t>
            </a:r>
            <a:r>
              <a:rPr lang="en-GB" sz="3600" b="1" dirty="0" err="1">
                <a:solidFill>
                  <a:srgbClr val="4461A3"/>
                </a:solidFill>
              </a:rPr>
              <a:t>kompozisyonunu</a:t>
            </a:r>
            <a:r>
              <a:rPr lang="en-GB" sz="3600" b="1" dirty="0">
                <a:solidFill>
                  <a:srgbClr val="4461A3"/>
                </a:solidFill>
              </a:rPr>
              <a:t>, </a:t>
            </a:r>
            <a:r>
              <a:rPr lang="en-GB" sz="3600" b="1" dirty="0" err="1">
                <a:solidFill>
                  <a:srgbClr val="4461A3"/>
                </a:solidFill>
              </a:rPr>
              <a:t>miktarını</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bunların</a:t>
            </a:r>
            <a:r>
              <a:rPr lang="en-GB" sz="3600" b="1" dirty="0">
                <a:solidFill>
                  <a:srgbClr val="4461A3"/>
                </a:solidFill>
              </a:rPr>
              <a:t> </a:t>
            </a:r>
            <a:r>
              <a:rPr lang="en-GB" sz="3600" b="1" dirty="0" err="1">
                <a:solidFill>
                  <a:srgbClr val="4461A3"/>
                </a:solidFill>
              </a:rPr>
              <a:t>değişimini</a:t>
            </a:r>
            <a:r>
              <a:rPr lang="en-GB" sz="3600" b="1" dirty="0">
                <a:solidFill>
                  <a:srgbClr val="4461A3"/>
                </a:solidFill>
              </a:rPr>
              <a:t> </a:t>
            </a:r>
            <a:r>
              <a:rPr lang="en-GB" sz="3600" b="1" dirty="0" err="1">
                <a:solidFill>
                  <a:srgbClr val="4461A3"/>
                </a:solidFill>
              </a:rPr>
              <a:t>etkileyen</a:t>
            </a:r>
            <a:r>
              <a:rPr lang="en-GB" sz="3600" b="1" dirty="0">
                <a:solidFill>
                  <a:srgbClr val="4461A3"/>
                </a:solidFill>
              </a:rPr>
              <a:t> </a:t>
            </a:r>
            <a:r>
              <a:rPr lang="en-GB" sz="3600" b="1" dirty="0" err="1">
                <a:solidFill>
                  <a:srgbClr val="4461A3"/>
                </a:solidFill>
              </a:rPr>
              <a:t>faktörler</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851936"/>
            <a:ext cx="10870326" cy="4509963"/>
          </a:xfrm>
        </p:spPr>
        <p:txBody>
          <a:bodyPr>
            <a:noAutofit/>
          </a:bodyPr>
          <a:lstStyle/>
          <a:p>
            <a:pPr algn="just">
              <a:lnSpc>
                <a:spcPct val="80000"/>
              </a:lnSpc>
            </a:pPr>
            <a:r>
              <a:rPr lang="tr-TR" altLang="en-US" sz="2000" b="1" dirty="0">
                <a:solidFill>
                  <a:schemeClr val="accent3">
                    <a:lumMod val="50000"/>
                  </a:schemeClr>
                </a:solidFill>
              </a:rPr>
              <a:t>Nüfus:</a:t>
            </a:r>
            <a:r>
              <a:rPr lang="tr-TR" altLang="en-US" sz="2000" dirty="0">
                <a:solidFill>
                  <a:schemeClr val="accent3">
                    <a:lumMod val="50000"/>
                  </a:schemeClr>
                </a:solidFill>
              </a:rPr>
              <a:t> Bilhassa kentsel ve evsel katı atık bileşimini etkileyen bir faktördür. </a:t>
            </a:r>
          </a:p>
          <a:p>
            <a:pPr lvl="1" algn="just">
              <a:lnSpc>
                <a:spcPct val="80000"/>
              </a:lnSpc>
            </a:pPr>
            <a:r>
              <a:rPr lang="tr-TR" altLang="en-US" sz="2000" dirty="0">
                <a:solidFill>
                  <a:schemeClr val="accent3">
                    <a:lumMod val="50000"/>
                  </a:schemeClr>
                </a:solidFill>
              </a:rPr>
              <a:t>Nüfus genellikle geçim kaynaklarının elverişli olduğu bölgelerde yoğun ve yüksektir. Bu durumda civarda sanayi kuruluşlarının varlığı söz konusudur. </a:t>
            </a:r>
          </a:p>
          <a:p>
            <a:pPr lvl="1" algn="just">
              <a:lnSpc>
                <a:spcPct val="80000"/>
              </a:lnSpc>
            </a:pPr>
            <a:r>
              <a:rPr lang="tr-TR" altLang="en-US" sz="2000" dirty="0">
                <a:solidFill>
                  <a:schemeClr val="accent3">
                    <a:lumMod val="50000"/>
                  </a:schemeClr>
                </a:solidFill>
              </a:rPr>
              <a:t>Sanayi kuruluşlarının varlığı ise domino taşları gibi birbirini tetikleyen şekilde  pazarda ürün çeşitliliğini ve tüketime yönelik itkide bir yükselmeyi beraberinde getirir. </a:t>
            </a:r>
          </a:p>
          <a:p>
            <a:pPr lvl="1" algn="just">
              <a:lnSpc>
                <a:spcPct val="80000"/>
              </a:lnSpc>
            </a:pPr>
            <a:r>
              <a:rPr lang="tr-TR" altLang="en-US" sz="2000" dirty="0">
                <a:solidFill>
                  <a:schemeClr val="accent3">
                    <a:lumMod val="50000"/>
                  </a:schemeClr>
                </a:solidFill>
              </a:rPr>
              <a:t>Atık kompozisyonu zenginleşir. Buna ilaveten yerleşimdeki nüfusa hizmet eden sektörlerde de sayı ve çeşitlilik artışı olur. Bu iki durum bir araya geldiğinde hem evsel katı atık miktarı hem de kentsel katı atık miktarında bir artış söz konusu olacaktır.</a:t>
            </a:r>
          </a:p>
          <a:p>
            <a:pPr algn="just">
              <a:lnSpc>
                <a:spcPct val="80000"/>
              </a:lnSpc>
            </a:pPr>
            <a:r>
              <a:rPr lang="tr-TR" altLang="en-US" sz="2000" b="1" dirty="0">
                <a:solidFill>
                  <a:schemeClr val="accent3">
                    <a:lumMod val="50000"/>
                  </a:schemeClr>
                </a:solidFill>
              </a:rPr>
              <a:t>Ekonomik durum ve Gelir seviyesi:</a:t>
            </a:r>
            <a:r>
              <a:rPr lang="tr-TR" altLang="en-US" sz="2000" dirty="0">
                <a:solidFill>
                  <a:schemeClr val="accent3">
                    <a:lumMod val="50000"/>
                  </a:schemeClr>
                </a:solidFill>
              </a:rPr>
              <a:t> Ekonomik durum yerleşimin imkanlarına bağlı olarak değişir. </a:t>
            </a:r>
          </a:p>
          <a:p>
            <a:pPr lvl="1" algn="just">
              <a:lnSpc>
                <a:spcPct val="80000"/>
              </a:lnSpc>
            </a:pPr>
            <a:r>
              <a:rPr lang="tr-TR" altLang="en-US" sz="2000" dirty="0">
                <a:solidFill>
                  <a:schemeClr val="accent3">
                    <a:lumMod val="50000"/>
                  </a:schemeClr>
                </a:solidFill>
              </a:rPr>
              <a:t>Ülkenin ekonomik durumu iyileştikçe geri kazanılabilir atıklarda bir artma, yeşil çöpte ise bir azalma görülür. </a:t>
            </a:r>
          </a:p>
          <a:p>
            <a:pPr lvl="1" algn="just">
              <a:lnSpc>
                <a:spcPct val="80000"/>
              </a:lnSpc>
            </a:pPr>
            <a:r>
              <a:rPr lang="tr-TR" altLang="en-US" sz="2000" dirty="0">
                <a:solidFill>
                  <a:schemeClr val="accent3">
                    <a:lumMod val="50000"/>
                  </a:schemeClr>
                </a:solidFill>
              </a:rPr>
              <a:t>Hane halkının gelir durumu ise atık kompozisyonunu belirleyen en önemli etmenlerden biridir. Kişi başına üretilen çöp miktarının ve ambalajlı ürün tüketiminin gelir seviyesine bağlı olarak artması beklenir.</a:t>
            </a:r>
          </a:p>
          <a:p>
            <a:pPr lvl="2" algn="just"/>
            <a:endParaRPr lang="tr-TR" altLang="en-US" sz="28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5846439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087822"/>
            <a:ext cx="10870326" cy="5274078"/>
          </a:xfrm>
        </p:spPr>
        <p:txBody>
          <a:bodyPr>
            <a:noAutofit/>
          </a:bodyPr>
          <a:lstStyle/>
          <a:p>
            <a:pPr algn="just">
              <a:spcBef>
                <a:spcPts val="600"/>
              </a:spcBef>
            </a:pPr>
            <a:r>
              <a:rPr lang="tr-TR" altLang="en-US" sz="2400" b="1" dirty="0">
                <a:solidFill>
                  <a:schemeClr val="accent3">
                    <a:lumMod val="50000"/>
                  </a:schemeClr>
                </a:solidFill>
              </a:rPr>
              <a:t>Coğrafi konum ve İklimsel özellikler:</a:t>
            </a:r>
            <a:r>
              <a:rPr lang="tr-TR" altLang="en-US" sz="2400" dirty="0">
                <a:solidFill>
                  <a:schemeClr val="accent3">
                    <a:lumMod val="50000"/>
                  </a:schemeClr>
                </a:solidFill>
              </a:rPr>
              <a:t> Coğrafi konum geçim kaynaklarının belirlenmesini etkilediği için atık tür ve miktarını da etkilemektedir. </a:t>
            </a:r>
          </a:p>
          <a:p>
            <a:pPr lvl="1" algn="just">
              <a:spcBef>
                <a:spcPts val="600"/>
              </a:spcBef>
            </a:pPr>
            <a:r>
              <a:rPr lang="tr-TR" altLang="en-US" dirty="0">
                <a:solidFill>
                  <a:schemeClr val="accent3">
                    <a:lumMod val="50000"/>
                  </a:schemeClr>
                </a:solidFill>
              </a:rPr>
              <a:t>Örneğin kıyı kasabalarında balıkçılık yapılırken daha iç bölgelerde tarım veya hayvancılık yapılır. İklim de coğrafi konum kadar etkindir. </a:t>
            </a:r>
          </a:p>
          <a:p>
            <a:pPr lvl="1" algn="just">
              <a:spcBef>
                <a:spcPts val="600"/>
              </a:spcBef>
            </a:pPr>
            <a:r>
              <a:rPr lang="tr-TR" altLang="en-US" dirty="0">
                <a:solidFill>
                  <a:schemeClr val="accent3">
                    <a:lumMod val="50000"/>
                  </a:schemeClr>
                </a:solidFill>
              </a:rPr>
              <a:t>Soğuk veya yağışsız iklimlerde daha çok hayvancılık yapılırken aynı coğrafi koşullardaki ılıman ve yağışlı bölgelerde tarım ekonomisi söz konusudur. </a:t>
            </a:r>
          </a:p>
          <a:p>
            <a:pPr algn="just">
              <a:spcBef>
                <a:spcPts val="600"/>
              </a:spcBef>
            </a:pPr>
            <a:r>
              <a:rPr lang="tr-TR" altLang="en-US" sz="2400" b="1" dirty="0">
                <a:solidFill>
                  <a:schemeClr val="accent3">
                    <a:lumMod val="50000"/>
                  </a:schemeClr>
                </a:solidFill>
              </a:rPr>
              <a:t>Sosyal Etmenler:</a:t>
            </a:r>
            <a:r>
              <a:rPr lang="tr-TR" altLang="en-US" sz="2400" dirty="0">
                <a:solidFill>
                  <a:schemeClr val="accent3">
                    <a:lumMod val="50000"/>
                  </a:schemeClr>
                </a:solidFill>
              </a:rPr>
              <a:t> Eğitim durumu, kültürel altyapı, gelenekler, inançlar, tatil ve bayram günleri evsel katı atık kompozisyonunu etkileyen unsurlardandır. </a:t>
            </a: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7801061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087822"/>
            <a:ext cx="10870326" cy="5274078"/>
          </a:xfrm>
        </p:spPr>
        <p:txBody>
          <a:bodyPr>
            <a:noAutofit/>
          </a:bodyPr>
          <a:lstStyle/>
          <a:p>
            <a:pPr algn="just">
              <a:spcBef>
                <a:spcPts val="600"/>
              </a:spcBef>
            </a:pPr>
            <a:r>
              <a:rPr lang="tr-TR" altLang="en-US" sz="2400" b="1" dirty="0">
                <a:solidFill>
                  <a:schemeClr val="accent3">
                    <a:lumMod val="50000"/>
                  </a:schemeClr>
                </a:solidFill>
              </a:rPr>
              <a:t>Mevsimsellik:</a:t>
            </a:r>
            <a:r>
              <a:rPr lang="tr-TR" altLang="en-US" sz="2400" dirty="0">
                <a:solidFill>
                  <a:schemeClr val="accent3">
                    <a:lumMod val="50000"/>
                  </a:schemeClr>
                </a:solidFill>
              </a:rPr>
              <a:t> Gerek evsel gerek sanayi için katı atık miktar ve kompozisyonunun zaman içinde değişimini belirleyen en önemli faktör mevsimlerdir. </a:t>
            </a:r>
          </a:p>
          <a:p>
            <a:pPr lvl="1" algn="just">
              <a:spcBef>
                <a:spcPts val="600"/>
              </a:spcBef>
            </a:pPr>
            <a:r>
              <a:rPr lang="tr-TR" altLang="en-US" dirty="0">
                <a:solidFill>
                  <a:schemeClr val="accent3">
                    <a:lumMod val="50000"/>
                  </a:schemeClr>
                </a:solidFill>
              </a:rPr>
              <a:t>Süt, tekstil, makina ve benzeri ürünleri üreten işletmeler mevsimsel değişimlerden fazla etkilenmezler. Ancak tütün, zeytinyağı, pamuk gibi tarım ürünlerini işleyen fabrikalarda hasat mevsimini takiben yoğun sezon yaşanır ve sonrasında durgun bir döneme girilir. </a:t>
            </a:r>
          </a:p>
          <a:p>
            <a:pPr lvl="1" algn="just">
              <a:spcBef>
                <a:spcPts val="600"/>
              </a:spcBef>
            </a:pPr>
            <a:r>
              <a:rPr lang="tr-TR" altLang="en-US" dirty="0">
                <a:solidFill>
                  <a:schemeClr val="accent3">
                    <a:lumMod val="50000"/>
                  </a:schemeClr>
                </a:solidFill>
              </a:rPr>
              <a:t>Evsel katı atık söz konusu olduğunda durum biraz daha karışıktır. Yerleşim halkının yaşamında etkin tüm parametrelere ilaveten kış ve yaz gibi ana mevsimlerde ve geçiş mevsimlerinde kompozisyon sürekli değişiklik göstermektedir. Örneğin yaz aylarında çöp kompozisyonunda yer almayan küller sonbahar itibari ile atık içinde görülmeye başlamakta, kış aylarında iyice artarak pik yapmakta ve ardından bahar aylarında azalmaktadır. </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8188804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1"/>
            <a:ext cx="10870326" cy="5415969"/>
          </a:xfrm>
        </p:spPr>
        <p:txBody>
          <a:bodyPr>
            <a:noAutofit/>
          </a:bodyPr>
          <a:lstStyle/>
          <a:p>
            <a:pPr marL="0" indent="0" algn="just">
              <a:spcBef>
                <a:spcPts val="600"/>
              </a:spcBef>
              <a:buNone/>
            </a:pPr>
            <a:r>
              <a:rPr lang="en-GB" altLang="en-US" sz="2400" b="1" dirty="0" err="1">
                <a:solidFill>
                  <a:schemeClr val="accent3">
                    <a:lumMod val="50000"/>
                  </a:schemeClr>
                </a:solidFill>
              </a:rPr>
              <a:t>Fiziksel</a:t>
            </a:r>
            <a:r>
              <a:rPr lang="en-GB" altLang="en-US" sz="2400" b="1" dirty="0">
                <a:solidFill>
                  <a:schemeClr val="accent3">
                    <a:lumMod val="50000"/>
                  </a:schemeClr>
                </a:solidFill>
              </a:rPr>
              <a:t> </a:t>
            </a:r>
            <a:r>
              <a:rPr lang="en-GB" altLang="en-US" sz="2400" b="1" dirty="0" err="1">
                <a:solidFill>
                  <a:schemeClr val="accent3">
                    <a:lumMod val="50000"/>
                  </a:schemeClr>
                </a:solidFill>
              </a:rPr>
              <a:t>Parametreler</a:t>
            </a:r>
            <a:endParaRPr lang="en-GB" altLang="en-US" sz="2400" b="1" dirty="0">
              <a:solidFill>
                <a:schemeClr val="accent3">
                  <a:lumMod val="50000"/>
                </a:schemeClr>
              </a:solidFill>
            </a:endParaRPr>
          </a:p>
          <a:p>
            <a:pPr algn="just">
              <a:lnSpc>
                <a:spcPct val="80000"/>
              </a:lnSpc>
            </a:pPr>
            <a:r>
              <a:rPr lang="tr-TR" altLang="en-US" sz="2000" b="1" dirty="0">
                <a:solidFill>
                  <a:schemeClr val="accent3">
                    <a:lumMod val="50000"/>
                  </a:schemeClr>
                </a:solidFill>
              </a:rPr>
              <a:t>Birim hacim ağırlığı:</a:t>
            </a:r>
            <a:r>
              <a:rPr lang="tr-TR" altLang="en-US" sz="2000" dirty="0">
                <a:solidFill>
                  <a:schemeClr val="accent3">
                    <a:lumMod val="50000"/>
                  </a:schemeClr>
                </a:solidFill>
              </a:rPr>
              <a:t> Atığın birim hacminin ağırlığı (yoğunluğu) biriktirme, taşıma ve toplama sistemlerinin planlanmasında etkin rol oynar. </a:t>
            </a:r>
          </a:p>
          <a:p>
            <a:pPr lvl="1" algn="just">
              <a:lnSpc>
                <a:spcPct val="80000"/>
              </a:lnSpc>
            </a:pPr>
            <a:r>
              <a:rPr lang="tr-TR" altLang="en-US" sz="2000" dirty="0">
                <a:solidFill>
                  <a:schemeClr val="accent3">
                    <a:lumMod val="50000"/>
                  </a:schemeClr>
                </a:solidFill>
              </a:rPr>
              <a:t>Toplama aracı sayısı ve türünün belirlenmesinde kullanılır. Ayrıca </a:t>
            </a:r>
            <a:r>
              <a:rPr lang="tr-TR" altLang="en-US" sz="2000" dirty="0" err="1">
                <a:solidFill>
                  <a:schemeClr val="accent3">
                    <a:lumMod val="50000"/>
                  </a:schemeClr>
                </a:solidFill>
              </a:rPr>
              <a:t>bertarafın</a:t>
            </a:r>
            <a:r>
              <a:rPr lang="tr-TR" altLang="en-US" sz="2000" dirty="0">
                <a:solidFill>
                  <a:schemeClr val="accent3">
                    <a:lumMod val="50000"/>
                  </a:schemeClr>
                </a:solidFill>
              </a:rPr>
              <a:t> çeşitli aşamalarında ne şekilde değiştiği de sistemlerin etkinliği açısından önemlidir.</a:t>
            </a:r>
            <a:endParaRPr lang="tr-TR" altLang="en-US" sz="2000" b="1" dirty="0">
              <a:solidFill>
                <a:schemeClr val="accent3">
                  <a:lumMod val="50000"/>
                </a:schemeClr>
              </a:solidFill>
            </a:endParaRPr>
          </a:p>
          <a:p>
            <a:pPr algn="just">
              <a:lnSpc>
                <a:spcPct val="80000"/>
              </a:lnSpc>
            </a:pPr>
            <a:r>
              <a:rPr lang="tr-TR" altLang="en-US" sz="2000" b="1" dirty="0">
                <a:solidFill>
                  <a:schemeClr val="accent3">
                    <a:lumMod val="50000"/>
                  </a:schemeClr>
                </a:solidFill>
              </a:rPr>
              <a:t>Tane büyüklük dağılımı:</a:t>
            </a:r>
            <a:r>
              <a:rPr lang="tr-TR" altLang="en-US" sz="2000" dirty="0">
                <a:solidFill>
                  <a:schemeClr val="accent3">
                    <a:lumMod val="50000"/>
                  </a:schemeClr>
                </a:solidFill>
              </a:rPr>
              <a:t> Atık içindeki parçaların çaplarına göre dağılımı atık yönetimi açısından önemlidir. </a:t>
            </a:r>
          </a:p>
          <a:p>
            <a:pPr lvl="1" algn="just">
              <a:lnSpc>
                <a:spcPct val="80000"/>
              </a:lnSpc>
            </a:pPr>
            <a:r>
              <a:rPr lang="tr-TR" altLang="en-US" sz="2000" dirty="0">
                <a:solidFill>
                  <a:schemeClr val="accent3">
                    <a:lumMod val="50000"/>
                  </a:schemeClr>
                </a:solidFill>
              </a:rPr>
              <a:t>Tane büyüklüğü, boşluk oranı ve </a:t>
            </a:r>
            <a:r>
              <a:rPr lang="tr-TR" altLang="en-US" sz="2000" dirty="0" err="1">
                <a:solidFill>
                  <a:schemeClr val="accent3">
                    <a:lumMod val="50000"/>
                  </a:schemeClr>
                </a:solidFill>
              </a:rPr>
              <a:t>sıkışabilirlik</a:t>
            </a:r>
            <a:r>
              <a:rPr lang="tr-TR" altLang="en-US" sz="2000" dirty="0">
                <a:solidFill>
                  <a:schemeClr val="accent3">
                    <a:lumMod val="50000"/>
                  </a:schemeClr>
                </a:solidFill>
              </a:rPr>
              <a:t> gibi diğer fiziksel faktörleri etkilemektedir. </a:t>
            </a:r>
          </a:p>
          <a:p>
            <a:pPr lvl="1" algn="just">
              <a:lnSpc>
                <a:spcPct val="80000"/>
              </a:lnSpc>
            </a:pPr>
            <a:r>
              <a:rPr lang="tr-TR" altLang="en-US" sz="2000" dirty="0" err="1">
                <a:solidFill>
                  <a:schemeClr val="accent3">
                    <a:lumMod val="50000"/>
                  </a:schemeClr>
                </a:solidFill>
              </a:rPr>
              <a:t>Kompostlama</a:t>
            </a:r>
            <a:r>
              <a:rPr lang="tr-TR" altLang="en-US" sz="2000" dirty="0">
                <a:solidFill>
                  <a:schemeClr val="accent3">
                    <a:lumMod val="50000"/>
                  </a:schemeClr>
                </a:solidFill>
              </a:rPr>
              <a:t> ve anaerobik depolama gibi proseslerde etkindir. </a:t>
            </a:r>
          </a:p>
          <a:p>
            <a:pPr lvl="1" algn="just">
              <a:lnSpc>
                <a:spcPct val="80000"/>
              </a:lnSpc>
            </a:pPr>
            <a:r>
              <a:rPr lang="tr-TR" altLang="en-US" sz="2000" dirty="0">
                <a:solidFill>
                  <a:schemeClr val="accent3">
                    <a:lumMod val="50000"/>
                  </a:schemeClr>
                </a:solidFill>
              </a:rPr>
              <a:t>Çöpün diğer özellikleri </a:t>
            </a:r>
            <a:r>
              <a:rPr lang="tr-TR" altLang="en-US" sz="2000" dirty="0" err="1">
                <a:solidFill>
                  <a:schemeClr val="accent3">
                    <a:lumMod val="50000"/>
                  </a:schemeClr>
                </a:solidFill>
              </a:rPr>
              <a:t>kompostlama</a:t>
            </a:r>
            <a:r>
              <a:rPr lang="tr-TR" altLang="en-US" sz="2000" dirty="0">
                <a:solidFill>
                  <a:schemeClr val="accent3">
                    <a:lumMod val="50000"/>
                  </a:schemeClr>
                </a:solidFill>
              </a:rPr>
              <a:t> için uygunluk gösteriyorsa ön hazırlık aşamasında ne kadarının elenerek uzaklaştırılacağına ve çöpün ne ölçüde parçalanması gerektiğine dair fikir verir. </a:t>
            </a:r>
          </a:p>
          <a:p>
            <a:pPr lvl="1" algn="just">
              <a:lnSpc>
                <a:spcPct val="80000"/>
              </a:lnSpc>
            </a:pPr>
            <a:r>
              <a:rPr lang="tr-TR" altLang="en-US" sz="2000" dirty="0">
                <a:solidFill>
                  <a:schemeClr val="accent3">
                    <a:lumMod val="50000"/>
                  </a:schemeClr>
                </a:solidFill>
              </a:rPr>
              <a:t>Ayrıca </a:t>
            </a:r>
            <a:r>
              <a:rPr lang="tr-TR" altLang="en-US" sz="2000" dirty="0" err="1">
                <a:solidFill>
                  <a:schemeClr val="accent3">
                    <a:lumMod val="50000"/>
                  </a:schemeClr>
                </a:solidFill>
              </a:rPr>
              <a:t>kompostlamaya</a:t>
            </a:r>
            <a:r>
              <a:rPr lang="tr-TR" altLang="en-US" sz="2000" dirty="0">
                <a:solidFill>
                  <a:schemeClr val="accent3">
                    <a:lumMod val="50000"/>
                  </a:schemeClr>
                </a:solidFill>
              </a:rPr>
              <a:t> uygun olmayan fazla küçük partiküllerin oranı da önem taşımaktadır. </a:t>
            </a:r>
          </a:p>
          <a:p>
            <a:pPr lvl="1" algn="just">
              <a:lnSpc>
                <a:spcPct val="80000"/>
              </a:lnSpc>
            </a:pPr>
            <a:r>
              <a:rPr lang="tr-TR" altLang="en-US" sz="2000" dirty="0">
                <a:solidFill>
                  <a:schemeClr val="accent3">
                    <a:lumMod val="50000"/>
                  </a:schemeClr>
                </a:solidFill>
              </a:rPr>
              <a:t>Eğer bir ön parçalama söz konusu değilse çok büyük parçalar anaerobik depolamada sıkıntılara sebep olur. Organik içerikli atıkların parçalanması yavaş gerçekleşir. Çünkü atığın su ve mikroorganizmalarla temas yüzeyi azdır.</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4583634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1"/>
            <a:ext cx="10870326" cy="5415969"/>
          </a:xfrm>
        </p:spPr>
        <p:txBody>
          <a:bodyPr>
            <a:noAutofit/>
          </a:bodyPr>
          <a:lstStyle/>
          <a:p>
            <a:pPr algn="just">
              <a:lnSpc>
                <a:spcPct val="80000"/>
              </a:lnSpc>
            </a:pPr>
            <a:r>
              <a:rPr lang="tr-TR" altLang="en-US" sz="2400" b="1" dirty="0">
                <a:solidFill>
                  <a:schemeClr val="accent3">
                    <a:lumMod val="50000"/>
                  </a:schemeClr>
                </a:solidFill>
              </a:rPr>
              <a:t>Boşluk oranı:</a:t>
            </a:r>
            <a:r>
              <a:rPr lang="tr-TR" altLang="en-US" sz="2400" dirty="0">
                <a:solidFill>
                  <a:schemeClr val="accent3">
                    <a:lumMod val="50000"/>
                  </a:schemeClr>
                </a:solidFill>
              </a:rPr>
              <a:t> Boşluk oranı atığın su tutma özelliğini etkiler.  </a:t>
            </a:r>
          </a:p>
          <a:p>
            <a:pPr lvl="1" algn="just">
              <a:lnSpc>
                <a:spcPct val="80000"/>
              </a:lnSpc>
            </a:pPr>
            <a:r>
              <a:rPr lang="tr-TR" altLang="en-US" dirty="0">
                <a:solidFill>
                  <a:schemeClr val="accent3">
                    <a:lumMod val="50000"/>
                  </a:schemeClr>
                </a:solidFill>
              </a:rPr>
              <a:t>Boşluk oranı tane büyüklük dağılımına bağlı bir faktör olarak ortaya çıkar ve bu iki özellik birlikte birim hacmin ağırlığını ve </a:t>
            </a:r>
            <a:r>
              <a:rPr lang="tr-TR" altLang="en-US" dirty="0" err="1">
                <a:solidFill>
                  <a:schemeClr val="accent3">
                    <a:lumMod val="50000"/>
                  </a:schemeClr>
                </a:solidFill>
              </a:rPr>
              <a:t>sıkışabilirliği</a:t>
            </a:r>
            <a:r>
              <a:rPr lang="tr-TR" altLang="en-US" dirty="0">
                <a:solidFill>
                  <a:schemeClr val="accent3">
                    <a:lumMod val="50000"/>
                  </a:schemeClr>
                </a:solidFill>
              </a:rPr>
              <a:t> belirlerler.</a:t>
            </a:r>
            <a:endParaRPr lang="tr-TR" altLang="en-US" b="1" dirty="0">
              <a:solidFill>
                <a:schemeClr val="accent3">
                  <a:lumMod val="50000"/>
                </a:schemeClr>
              </a:solidFill>
            </a:endParaRPr>
          </a:p>
          <a:p>
            <a:pPr algn="just">
              <a:lnSpc>
                <a:spcPct val="80000"/>
              </a:lnSpc>
            </a:pPr>
            <a:r>
              <a:rPr lang="tr-TR" altLang="en-US" sz="2400" b="1" dirty="0" err="1">
                <a:solidFill>
                  <a:schemeClr val="accent3">
                    <a:lumMod val="50000"/>
                  </a:schemeClr>
                </a:solidFill>
              </a:rPr>
              <a:t>Sıkışabilirlik</a:t>
            </a:r>
            <a:r>
              <a:rPr lang="tr-TR" altLang="en-US" sz="2400" b="1" dirty="0">
                <a:solidFill>
                  <a:schemeClr val="accent3">
                    <a:lumMod val="50000"/>
                  </a:schemeClr>
                </a:solidFill>
              </a:rPr>
              <a:t>:</a:t>
            </a:r>
            <a:r>
              <a:rPr lang="tr-TR" altLang="en-US" sz="2400" dirty="0">
                <a:solidFill>
                  <a:schemeClr val="accent3">
                    <a:lumMod val="50000"/>
                  </a:schemeClr>
                </a:solidFill>
              </a:rPr>
              <a:t> Atık bileşenlerinin tür ve miktarlarına bağlı olarak değişen bir faktördür. </a:t>
            </a:r>
          </a:p>
          <a:p>
            <a:pPr lvl="1" algn="just">
              <a:lnSpc>
                <a:spcPct val="80000"/>
              </a:lnSpc>
            </a:pPr>
            <a:r>
              <a:rPr lang="tr-TR" altLang="en-US" dirty="0">
                <a:solidFill>
                  <a:schemeClr val="accent3">
                    <a:lumMod val="50000"/>
                  </a:schemeClr>
                </a:solidFill>
              </a:rPr>
              <a:t>Genellikle cam dışındaki tüm ambalaj atıkları iyi sıkışırlar. Camın buruşabilme özelliği olmadığından en az sıkışabilen geri kazanılabilirdir. </a:t>
            </a:r>
          </a:p>
          <a:p>
            <a:pPr lvl="1" algn="just">
              <a:lnSpc>
                <a:spcPct val="80000"/>
              </a:lnSpc>
            </a:pPr>
            <a:r>
              <a:rPr lang="tr-TR" altLang="en-US" dirty="0">
                <a:solidFill>
                  <a:schemeClr val="accent3">
                    <a:lumMod val="50000"/>
                  </a:schemeClr>
                </a:solidFill>
              </a:rPr>
              <a:t>Camı sırası ile metal ve kağıt izler. Plastikler ise en iyi derecede sıkışma özelliği gösterirler. </a:t>
            </a:r>
          </a:p>
          <a:p>
            <a:pPr lvl="1" algn="just">
              <a:lnSpc>
                <a:spcPct val="80000"/>
              </a:lnSpc>
            </a:pPr>
            <a:r>
              <a:rPr lang="tr-TR" altLang="en-US" dirty="0">
                <a:solidFill>
                  <a:schemeClr val="accent3">
                    <a:lumMod val="50000"/>
                  </a:schemeClr>
                </a:solidFill>
              </a:rPr>
              <a:t>Yeşil çöpler ise içerdikleri su ve kuru maddeye bağlı olarak farklı seviyelerde sıkışırlar. </a:t>
            </a:r>
          </a:p>
          <a:p>
            <a:pPr lvl="1" algn="just">
              <a:lnSpc>
                <a:spcPct val="80000"/>
              </a:lnSpc>
            </a:pPr>
            <a:r>
              <a:rPr lang="tr-TR" altLang="en-US" dirty="0">
                <a:solidFill>
                  <a:schemeClr val="accent3">
                    <a:lumMod val="50000"/>
                  </a:schemeClr>
                </a:solidFill>
              </a:rPr>
              <a:t>Su içeriği fazla olan yeşil atıklar iyi sıkışırlar, ancak sıkışınca suyu salıverdiklerinden biriktirme, toplama ve taşıma sırasında sorun yaratırlar. </a:t>
            </a:r>
          </a:p>
          <a:p>
            <a:pPr lvl="1" algn="just">
              <a:lnSpc>
                <a:spcPct val="80000"/>
              </a:lnSpc>
            </a:pPr>
            <a:r>
              <a:rPr lang="tr-TR" altLang="en-US" dirty="0">
                <a:solidFill>
                  <a:schemeClr val="accent3">
                    <a:lumMod val="50000"/>
                  </a:schemeClr>
                </a:solidFill>
              </a:rPr>
              <a:t>Bahçe atıkları gibi kuru maddece zengin  yeşil atıklar ise daha az sıkışırlar, bu durumda da biriktirme, taşıma, toplama sistemlerinde fazla hacim kaplarlar. </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7301500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1"/>
            <a:ext cx="10870326" cy="5415969"/>
          </a:xfrm>
        </p:spPr>
        <p:txBody>
          <a:bodyPr>
            <a:noAutofit/>
          </a:bodyPr>
          <a:lstStyle/>
          <a:p>
            <a:pPr algn="just">
              <a:lnSpc>
                <a:spcPct val="80000"/>
              </a:lnSpc>
            </a:pPr>
            <a:r>
              <a:rPr lang="tr-TR" altLang="en-US" sz="2000" b="1" dirty="0">
                <a:solidFill>
                  <a:schemeClr val="accent3">
                    <a:lumMod val="50000"/>
                  </a:schemeClr>
                </a:solidFill>
              </a:rPr>
              <a:t>Su İçeriği:</a:t>
            </a:r>
            <a:r>
              <a:rPr lang="tr-TR" altLang="en-US" sz="2000" dirty="0">
                <a:solidFill>
                  <a:schemeClr val="accent3">
                    <a:lumMod val="50000"/>
                  </a:schemeClr>
                </a:solidFill>
              </a:rPr>
              <a:t> Atığın su içeriğinin bilinmesi </a:t>
            </a:r>
            <a:r>
              <a:rPr lang="tr-TR" altLang="en-US" sz="2000" dirty="0" err="1">
                <a:solidFill>
                  <a:schemeClr val="accent3">
                    <a:lumMod val="50000"/>
                  </a:schemeClr>
                </a:solidFill>
              </a:rPr>
              <a:t>sıkışabilirliği</a:t>
            </a:r>
            <a:r>
              <a:rPr lang="tr-TR" altLang="en-US" sz="2000" dirty="0">
                <a:solidFill>
                  <a:schemeClr val="accent3">
                    <a:lumMod val="50000"/>
                  </a:schemeClr>
                </a:solidFill>
              </a:rPr>
              <a:t> hakkında bir fikir vereceği gibi bertaraf sistemlerine karar vermede de çok önemlidir.</a:t>
            </a:r>
          </a:p>
          <a:p>
            <a:pPr lvl="1" algn="just">
              <a:lnSpc>
                <a:spcPct val="80000"/>
              </a:lnSpc>
            </a:pPr>
            <a:r>
              <a:rPr lang="tr-TR" altLang="en-US" sz="2000" dirty="0">
                <a:solidFill>
                  <a:schemeClr val="accent3">
                    <a:lumMod val="50000"/>
                  </a:schemeClr>
                </a:solidFill>
              </a:rPr>
              <a:t> Su içeriği düşük olan inorganik atıklar daha kolay yönetilebilirlerken su içeriği yüksek olan organik atıkların yönetimi zordur. </a:t>
            </a:r>
          </a:p>
          <a:p>
            <a:pPr lvl="1" algn="just">
              <a:lnSpc>
                <a:spcPct val="80000"/>
              </a:lnSpc>
            </a:pPr>
            <a:r>
              <a:rPr lang="tr-TR" altLang="en-US" sz="2000" dirty="0">
                <a:solidFill>
                  <a:schemeClr val="accent3">
                    <a:lumMod val="50000"/>
                  </a:schemeClr>
                </a:solidFill>
              </a:rPr>
              <a:t>Bunun sebebi suyun iyi bir </a:t>
            </a:r>
            <a:r>
              <a:rPr lang="tr-TR" altLang="en-US" sz="2000" dirty="0" err="1">
                <a:solidFill>
                  <a:schemeClr val="accent3">
                    <a:lumMod val="50000"/>
                  </a:schemeClr>
                </a:solidFill>
              </a:rPr>
              <a:t>solvent</a:t>
            </a:r>
            <a:r>
              <a:rPr lang="tr-TR" altLang="en-US" sz="2000" dirty="0">
                <a:solidFill>
                  <a:schemeClr val="accent3">
                    <a:lumMod val="50000"/>
                  </a:schemeClr>
                </a:solidFill>
              </a:rPr>
              <a:t> olmasıdır. İnorganik atıkların içinde suyun az olması çözülmesi muhtemel kimyasallara bir engel teşkil edecek, buna ilaveten başa çıkılması gereken sızıntı suyu miktarı az olacaktır. </a:t>
            </a:r>
          </a:p>
          <a:p>
            <a:pPr lvl="1" algn="just">
              <a:lnSpc>
                <a:spcPct val="80000"/>
              </a:lnSpc>
            </a:pPr>
            <a:r>
              <a:rPr lang="tr-TR" altLang="en-US" sz="2000" dirty="0">
                <a:solidFill>
                  <a:schemeClr val="accent3">
                    <a:lumMod val="50000"/>
                  </a:schemeClr>
                </a:solidFill>
              </a:rPr>
              <a:t>Organik atıklar içinde suyun çok olması yakma sistemleri için uygun bir durum değildir. </a:t>
            </a:r>
          </a:p>
          <a:p>
            <a:pPr lvl="1" algn="just">
              <a:lnSpc>
                <a:spcPct val="80000"/>
              </a:lnSpc>
            </a:pPr>
            <a:r>
              <a:rPr lang="tr-TR" altLang="en-US" sz="2000" dirty="0">
                <a:solidFill>
                  <a:schemeClr val="accent3">
                    <a:lumMod val="50000"/>
                  </a:schemeClr>
                </a:solidFill>
              </a:rPr>
              <a:t>Gene suyun çözücü özelliği sebebi ile çözünebilir organiklerin suya geçmesi arıtılması gereken sızıntı suyu miktarını artıracaktır. </a:t>
            </a:r>
          </a:p>
          <a:p>
            <a:pPr lvl="1" algn="just">
              <a:lnSpc>
                <a:spcPct val="80000"/>
              </a:lnSpc>
            </a:pPr>
            <a:r>
              <a:rPr lang="tr-TR" altLang="en-US" sz="2000" dirty="0">
                <a:solidFill>
                  <a:schemeClr val="accent3">
                    <a:lumMod val="50000"/>
                  </a:schemeClr>
                </a:solidFill>
              </a:rPr>
              <a:t>Öte yandan </a:t>
            </a:r>
            <a:r>
              <a:rPr lang="tr-TR" altLang="en-US" sz="2000" dirty="0" err="1">
                <a:solidFill>
                  <a:schemeClr val="accent3">
                    <a:lumMod val="50000"/>
                  </a:schemeClr>
                </a:solidFill>
              </a:rPr>
              <a:t>kompostlama</a:t>
            </a:r>
            <a:r>
              <a:rPr lang="tr-TR" altLang="en-US" sz="2000" dirty="0">
                <a:solidFill>
                  <a:schemeClr val="accent3">
                    <a:lumMod val="50000"/>
                  </a:schemeClr>
                </a:solidFill>
              </a:rPr>
              <a:t> sistemlerinde suyun az olması mikroorganizma faaliyetlerini durdurmakta, fazla olması ise boşlukların su ile dolması ve atık kütlesinin hava alamamasına sebebiyet verecektir. </a:t>
            </a:r>
          </a:p>
          <a:p>
            <a:pPr lvl="1" algn="just">
              <a:lnSpc>
                <a:spcPct val="80000"/>
              </a:lnSpc>
            </a:pPr>
            <a:r>
              <a:rPr lang="tr-TR" altLang="en-US" sz="2000" dirty="0">
                <a:solidFill>
                  <a:schemeClr val="accent3">
                    <a:lumMod val="50000"/>
                  </a:schemeClr>
                </a:solidFill>
              </a:rPr>
              <a:t>Depolama alanlarında ise yüksek su içeriği sızıntı suyu sorununun yanı sıra hızlı </a:t>
            </a:r>
            <a:r>
              <a:rPr lang="tr-TR" altLang="en-US" sz="2000" dirty="0" err="1">
                <a:solidFill>
                  <a:schemeClr val="accent3">
                    <a:lumMod val="50000"/>
                  </a:schemeClr>
                </a:solidFill>
              </a:rPr>
              <a:t>egzotermik</a:t>
            </a:r>
            <a:r>
              <a:rPr lang="tr-TR" altLang="en-US" sz="2000" dirty="0">
                <a:solidFill>
                  <a:schemeClr val="accent3">
                    <a:lumMod val="50000"/>
                  </a:schemeClr>
                </a:solidFill>
              </a:rPr>
              <a:t> parçalanma nedeni ile alanda yangınlara sebebiyet vermekte, ayrıca depolama zeminindeki atığın kaygan bir balçık haline gelmesi sebebi ile </a:t>
            </a:r>
            <a:r>
              <a:rPr lang="tr-TR" altLang="en-US" sz="2000" dirty="0" err="1">
                <a:solidFill>
                  <a:schemeClr val="accent3">
                    <a:lumMod val="50000"/>
                  </a:schemeClr>
                </a:solidFill>
              </a:rPr>
              <a:t>deponi</a:t>
            </a:r>
            <a:r>
              <a:rPr lang="tr-TR" altLang="en-US" sz="2000" dirty="0">
                <a:solidFill>
                  <a:schemeClr val="accent3">
                    <a:lumMod val="50000"/>
                  </a:schemeClr>
                </a:solidFill>
              </a:rPr>
              <a:t> </a:t>
            </a:r>
            <a:r>
              <a:rPr lang="tr-TR" altLang="en-US" sz="2000" dirty="0" err="1">
                <a:solidFill>
                  <a:schemeClr val="accent3">
                    <a:lumMod val="50000"/>
                  </a:schemeClr>
                </a:solidFill>
              </a:rPr>
              <a:t>stabilitesini</a:t>
            </a:r>
            <a:r>
              <a:rPr lang="tr-TR" altLang="en-US" sz="2000" dirty="0">
                <a:solidFill>
                  <a:schemeClr val="accent3">
                    <a:lumMod val="50000"/>
                  </a:schemeClr>
                </a:solidFill>
              </a:rPr>
              <a:t> bozmaktadır. Bahsedilen sistemler için uygun su içeriği değerleri diğer sunumlar sırasında anlatılacaktır.</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9502436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1"/>
            <a:ext cx="10870326" cy="5415969"/>
          </a:xfrm>
        </p:spPr>
        <p:txBody>
          <a:bodyPr>
            <a:noAutofit/>
          </a:bodyPr>
          <a:lstStyle/>
          <a:p>
            <a:pPr marL="0" indent="0" algn="just">
              <a:spcBef>
                <a:spcPts val="600"/>
              </a:spcBef>
              <a:buNone/>
            </a:pPr>
            <a:r>
              <a:rPr lang="en-GB" altLang="en-US" sz="2400" b="1" dirty="0" err="1">
                <a:solidFill>
                  <a:schemeClr val="accent3">
                    <a:lumMod val="50000"/>
                  </a:schemeClr>
                </a:solidFill>
              </a:rPr>
              <a:t>Kimyasal</a:t>
            </a:r>
            <a:r>
              <a:rPr lang="en-GB" altLang="en-US" sz="2400" b="1" dirty="0">
                <a:solidFill>
                  <a:schemeClr val="accent3">
                    <a:lumMod val="50000"/>
                  </a:schemeClr>
                </a:solidFill>
              </a:rPr>
              <a:t> </a:t>
            </a:r>
            <a:r>
              <a:rPr lang="en-GB" altLang="en-US" sz="2400" b="1" dirty="0" err="1">
                <a:solidFill>
                  <a:schemeClr val="accent3">
                    <a:lumMod val="50000"/>
                  </a:schemeClr>
                </a:solidFill>
              </a:rPr>
              <a:t>Özellikler</a:t>
            </a:r>
            <a:endParaRPr lang="en-GB" altLang="en-US" sz="2400" b="1" dirty="0">
              <a:solidFill>
                <a:schemeClr val="accent3">
                  <a:lumMod val="50000"/>
                </a:schemeClr>
              </a:solidFill>
            </a:endParaRPr>
          </a:p>
          <a:p>
            <a:pPr algn="just">
              <a:lnSpc>
                <a:spcPct val="80000"/>
              </a:lnSpc>
            </a:pPr>
            <a:r>
              <a:rPr lang="tr-TR" altLang="en-US" sz="2000" b="1" dirty="0">
                <a:solidFill>
                  <a:schemeClr val="accent3">
                    <a:lumMod val="50000"/>
                  </a:schemeClr>
                </a:solidFill>
              </a:rPr>
              <a:t>Organik madde içeriği:</a:t>
            </a:r>
            <a:r>
              <a:rPr lang="tr-TR" altLang="en-US" sz="2000" dirty="0">
                <a:solidFill>
                  <a:schemeClr val="accent3">
                    <a:lumMod val="50000"/>
                  </a:schemeClr>
                </a:solidFill>
              </a:rPr>
              <a:t> Atık karışımı iki ana bileşenden meydana gelir. Su ve kuru madde. Kuru madde ise yanabilen kısım (organik madde veya yanma kaybı) ve külden (</a:t>
            </a:r>
            <a:r>
              <a:rPr lang="tr-TR" altLang="en-US" sz="2000" dirty="0" err="1">
                <a:solidFill>
                  <a:schemeClr val="accent3">
                    <a:lumMod val="50000"/>
                  </a:schemeClr>
                </a:solidFill>
              </a:rPr>
              <a:t>inert</a:t>
            </a:r>
            <a:r>
              <a:rPr lang="tr-TR" altLang="en-US" sz="2000" dirty="0">
                <a:solidFill>
                  <a:schemeClr val="accent3">
                    <a:lumMod val="50000"/>
                  </a:schemeClr>
                </a:solidFill>
              </a:rPr>
              <a:t> madde) oluşur. </a:t>
            </a:r>
          </a:p>
          <a:p>
            <a:pPr lvl="1" algn="just">
              <a:lnSpc>
                <a:spcPct val="80000"/>
              </a:lnSpc>
            </a:pPr>
            <a:r>
              <a:rPr lang="tr-TR" altLang="en-US" sz="2000" dirty="0">
                <a:solidFill>
                  <a:schemeClr val="accent3">
                    <a:lumMod val="50000"/>
                  </a:schemeClr>
                </a:solidFill>
              </a:rPr>
              <a:t>Organik madde yanma sistemlerinde atığın enerji kaynağı olan kısmı olması açısından önemlidir. Biyolojik sistemlerde ise ürünün ham maddesi organik maddedir. </a:t>
            </a:r>
          </a:p>
          <a:p>
            <a:pPr lvl="1" algn="just">
              <a:lnSpc>
                <a:spcPct val="80000"/>
              </a:lnSpc>
            </a:pPr>
            <a:r>
              <a:rPr lang="tr-TR" altLang="en-US" sz="2000" dirty="0" err="1">
                <a:solidFill>
                  <a:schemeClr val="accent3">
                    <a:lumMod val="50000"/>
                  </a:schemeClr>
                </a:solidFill>
              </a:rPr>
              <a:t>Kompostlamada</a:t>
            </a:r>
            <a:r>
              <a:rPr lang="tr-TR" altLang="en-US" sz="2000" dirty="0">
                <a:solidFill>
                  <a:schemeClr val="accent3">
                    <a:lumMod val="50000"/>
                  </a:schemeClr>
                </a:solidFill>
              </a:rPr>
              <a:t> son ürünün toprağa yarayışlı olabilmesi için belli bir oranının organik madde olması gerekmektedir, bu sebeple başlangıç değeri önem arz eder. </a:t>
            </a:r>
          </a:p>
          <a:p>
            <a:pPr lvl="1" algn="just">
              <a:lnSpc>
                <a:spcPct val="80000"/>
              </a:lnSpc>
            </a:pPr>
            <a:r>
              <a:rPr lang="tr-TR" altLang="en-US" sz="2000" dirty="0">
                <a:solidFill>
                  <a:schemeClr val="accent3">
                    <a:lumMod val="50000"/>
                  </a:schemeClr>
                </a:solidFill>
              </a:rPr>
              <a:t>Anaerobik depolamada ise biyolojik olarak parçalanarak, içerdiği metan gazı sebebi enerji kaynağı olan biyogazı oluşturan kısım gene organik fraksiyondur.</a:t>
            </a:r>
            <a:endParaRPr lang="tr-TR" altLang="en-US" sz="2000" b="1" dirty="0">
              <a:solidFill>
                <a:schemeClr val="accent3">
                  <a:lumMod val="50000"/>
                </a:schemeClr>
              </a:solidFill>
            </a:endParaRPr>
          </a:p>
          <a:p>
            <a:pPr algn="just">
              <a:lnSpc>
                <a:spcPct val="80000"/>
              </a:lnSpc>
            </a:pPr>
            <a:r>
              <a:rPr lang="tr-TR" altLang="en-US" sz="2000" b="1" dirty="0">
                <a:solidFill>
                  <a:schemeClr val="accent3">
                    <a:lumMod val="50000"/>
                  </a:schemeClr>
                </a:solidFill>
              </a:rPr>
              <a:t>Kül (kalıntı) miktarı:</a:t>
            </a:r>
            <a:r>
              <a:rPr lang="tr-TR" altLang="en-US" sz="2000" dirty="0">
                <a:solidFill>
                  <a:schemeClr val="accent3">
                    <a:lumMod val="50000"/>
                  </a:schemeClr>
                </a:solidFill>
              </a:rPr>
              <a:t> Atığın toplam kütlesinin ne kadarının kül olduğu bilhassa yakma sistemleri söz konusu olduğunda önemlidir.</a:t>
            </a:r>
          </a:p>
          <a:p>
            <a:pPr lvl="1" algn="just">
              <a:lnSpc>
                <a:spcPct val="80000"/>
              </a:lnSpc>
            </a:pPr>
            <a:r>
              <a:rPr lang="tr-TR" altLang="en-US" sz="2000" dirty="0">
                <a:solidFill>
                  <a:schemeClr val="accent3">
                    <a:lumMod val="50000"/>
                  </a:schemeClr>
                </a:solidFill>
              </a:rPr>
              <a:t> Zira yakma işlemi sırasında atık kütlesindeki su ve organik madde uzaklaştırılmakta ve geriye işletmeden uzaklaştırılması ve </a:t>
            </a:r>
            <a:r>
              <a:rPr lang="tr-TR" altLang="en-US" sz="2000" dirty="0" err="1">
                <a:solidFill>
                  <a:schemeClr val="accent3">
                    <a:lumMod val="50000"/>
                  </a:schemeClr>
                </a:solidFill>
              </a:rPr>
              <a:t>bertarafı</a:t>
            </a:r>
            <a:r>
              <a:rPr lang="tr-TR" altLang="en-US" sz="2000" dirty="0">
                <a:solidFill>
                  <a:schemeClr val="accent3">
                    <a:lumMod val="50000"/>
                  </a:schemeClr>
                </a:solidFill>
              </a:rPr>
              <a:t> gereken kül kalmaktadır. </a:t>
            </a:r>
          </a:p>
          <a:p>
            <a:pPr lvl="1" algn="just">
              <a:lnSpc>
                <a:spcPct val="80000"/>
              </a:lnSpc>
            </a:pPr>
            <a:r>
              <a:rPr lang="tr-TR" altLang="en-US" sz="2000" dirty="0">
                <a:solidFill>
                  <a:schemeClr val="accent3">
                    <a:lumMod val="50000"/>
                  </a:schemeClr>
                </a:solidFill>
              </a:rPr>
              <a:t>Organik madde yüksek karbon içeriyor fakat kuru madde kütlesinde düşük bir oranda bulunuyorsa bertaraf edilecek yüksek miktarda kül sebebi ile yakma sistemine karar vermek sakıncalar doğurabilir.</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4556981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664777" y="1851936"/>
            <a:ext cx="10870326" cy="3066905"/>
          </a:xfrm>
        </p:spPr>
        <p:txBody>
          <a:bodyPr>
            <a:noAutofit/>
          </a:bodyPr>
          <a:lstStyle/>
          <a:p>
            <a:pPr algn="just">
              <a:lnSpc>
                <a:spcPct val="80000"/>
              </a:lnSpc>
            </a:pPr>
            <a:r>
              <a:rPr lang="tr-TR" altLang="en-US" sz="2400" b="1" dirty="0" err="1">
                <a:solidFill>
                  <a:schemeClr val="accent3">
                    <a:lumMod val="50000"/>
                  </a:schemeClr>
                </a:solidFill>
              </a:rPr>
              <a:t>pH</a:t>
            </a:r>
            <a:r>
              <a:rPr lang="tr-TR" altLang="en-US" sz="2400" b="1" dirty="0">
                <a:solidFill>
                  <a:schemeClr val="accent3">
                    <a:lumMod val="50000"/>
                  </a:schemeClr>
                </a:solidFill>
              </a:rPr>
              <a:t>:</a:t>
            </a:r>
            <a:r>
              <a:rPr lang="tr-TR" altLang="en-US" sz="2400" dirty="0">
                <a:solidFill>
                  <a:schemeClr val="accent3">
                    <a:lumMod val="50000"/>
                  </a:schemeClr>
                </a:solidFill>
              </a:rPr>
              <a:t> </a:t>
            </a:r>
            <a:r>
              <a:rPr lang="tr-TR" altLang="en-US" sz="2400" dirty="0" err="1">
                <a:solidFill>
                  <a:schemeClr val="accent3">
                    <a:lumMod val="50000"/>
                  </a:schemeClr>
                </a:solidFill>
              </a:rPr>
              <a:t>pH</a:t>
            </a:r>
            <a:r>
              <a:rPr lang="tr-TR" altLang="en-US" sz="2400" dirty="0">
                <a:solidFill>
                  <a:schemeClr val="accent3">
                    <a:lumMod val="50000"/>
                  </a:schemeClr>
                </a:solidFill>
              </a:rPr>
              <a:t> değeri atığın asitlik bazlık düzeyini ifade eder ve bilhassa sanayi atıklarının yönetiminde etkin bir parametredir. </a:t>
            </a:r>
          </a:p>
          <a:p>
            <a:pPr lvl="1" algn="just">
              <a:lnSpc>
                <a:spcPct val="80000"/>
              </a:lnSpc>
            </a:pPr>
            <a:r>
              <a:rPr lang="tr-TR" altLang="en-US" dirty="0">
                <a:solidFill>
                  <a:schemeClr val="accent3">
                    <a:lumMod val="50000"/>
                  </a:schemeClr>
                </a:solidFill>
              </a:rPr>
              <a:t>Örneğin ağır metal içeren bir katı atığın </a:t>
            </a:r>
            <a:r>
              <a:rPr lang="tr-TR" altLang="en-US" dirty="0" err="1">
                <a:solidFill>
                  <a:schemeClr val="accent3">
                    <a:lumMod val="50000"/>
                  </a:schemeClr>
                </a:solidFill>
              </a:rPr>
              <a:t>pH</a:t>
            </a:r>
            <a:r>
              <a:rPr lang="tr-TR" altLang="en-US" dirty="0">
                <a:solidFill>
                  <a:schemeClr val="accent3">
                    <a:lumMod val="50000"/>
                  </a:schemeClr>
                </a:solidFill>
              </a:rPr>
              <a:t> değeri yüksekse metallerin atık kütlesinden taşınması söz konusu olmaz. Ancak düşük </a:t>
            </a:r>
            <a:r>
              <a:rPr lang="tr-TR" altLang="en-US" dirty="0" err="1">
                <a:solidFill>
                  <a:schemeClr val="accent3">
                    <a:lumMod val="50000"/>
                  </a:schemeClr>
                </a:solidFill>
              </a:rPr>
              <a:t>pH</a:t>
            </a:r>
            <a:r>
              <a:rPr lang="tr-TR" altLang="en-US" dirty="0">
                <a:solidFill>
                  <a:schemeClr val="accent3">
                    <a:lumMod val="50000"/>
                  </a:schemeClr>
                </a:solidFill>
              </a:rPr>
              <a:t> değerlerinde metaller mobilize olabilir ve alıcı ortamlara ulaşabilirler. </a:t>
            </a:r>
          </a:p>
          <a:p>
            <a:pPr lvl="1" algn="just">
              <a:lnSpc>
                <a:spcPct val="80000"/>
              </a:lnSpc>
            </a:pPr>
            <a:r>
              <a:rPr lang="tr-TR" altLang="en-US" dirty="0">
                <a:solidFill>
                  <a:schemeClr val="accent3">
                    <a:lumMod val="50000"/>
                  </a:schemeClr>
                </a:solidFill>
              </a:rPr>
              <a:t>Ayrıca fazla düşük ya da  yüksek </a:t>
            </a:r>
            <a:r>
              <a:rPr lang="tr-TR" altLang="en-US" dirty="0" err="1">
                <a:solidFill>
                  <a:schemeClr val="accent3">
                    <a:lumMod val="50000"/>
                  </a:schemeClr>
                </a:solidFill>
              </a:rPr>
              <a:t>pH'a</a:t>
            </a:r>
            <a:r>
              <a:rPr lang="tr-TR" altLang="en-US" dirty="0">
                <a:solidFill>
                  <a:schemeClr val="accent3">
                    <a:lumMod val="50000"/>
                  </a:schemeClr>
                </a:solidFill>
              </a:rPr>
              <a:t> sahip atıkların biyolojik proseslerle başarılı olarak işlenebilmeleri mümkün olamaz. Eğer biyolojik prosesler uygulanacaksa </a:t>
            </a:r>
            <a:r>
              <a:rPr lang="tr-TR" altLang="en-US" dirty="0" err="1">
                <a:solidFill>
                  <a:schemeClr val="accent3">
                    <a:lumMod val="50000"/>
                  </a:schemeClr>
                </a:solidFill>
              </a:rPr>
              <a:t>pH</a:t>
            </a:r>
            <a:r>
              <a:rPr lang="tr-TR" altLang="en-US" dirty="0">
                <a:solidFill>
                  <a:schemeClr val="accent3">
                    <a:lumMod val="50000"/>
                  </a:schemeClr>
                </a:solidFill>
              </a:rPr>
              <a:t> düzenlemesi yapılmalı ve atık </a:t>
            </a:r>
            <a:r>
              <a:rPr lang="tr-TR" altLang="en-US" dirty="0" err="1">
                <a:solidFill>
                  <a:schemeClr val="accent3">
                    <a:lumMod val="50000"/>
                  </a:schemeClr>
                </a:solidFill>
              </a:rPr>
              <a:t>nötrale</a:t>
            </a:r>
            <a:r>
              <a:rPr lang="tr-TR" altLang="en-US" dirty="0">
                <a:solidFill>
                  <a:schemeClr val="accent3">
                    <a:lumMod val="50000"/>
                  </a:schemeClr>
                </a:solidFill>
              </a:rPr>
              <a:t> yakın bir </a:t>
            </a:r>
            <a:r>
              <a:rPr lang="tr-TR" altLang="en-US" dirty="0" err="1">
                <a:solidFill>
                  <a:schemeClr val="accent3">
                    <a:lumMod val="50000"/>
                  </a:schemeClr>
                </a:solidFill>
              </a:rPr>
              <a:t>pH</a:t>
            </a:r>
            <a:r>
              <a:rPr lang="tr-TR" altLang="en-US" dirty="0">
                <a:solidFill>
                  <a:schemeClr val="accent3">
                    <a:lumMod val="50000"/>
                  </a:schemeClr>
                </a:solidFill>
              </a:rPr>
              <a:t> değerine getirilmelidir. </a:t>
            </a: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6909960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2"/>
            <a:ext cx="10870326" cy="5234152"/>
          </a:xfrm>
        </p:spPr>
        <p:txBody>
          <a:bodyPr>
            <a:noAutofit/>
          </a:bodyPr>
          <a:lstStyle/>
          <a:p>
            <a:pPr algn="just">
              <a:lnSpc>
                <a:spcPct val="80000"/>
              </a:lnSpc>
            </a:pPr>
            <a:r>
              <a:rPr lang="tr-TR" altLang="en-US" sz="2400" b="1" dirty="0">
                <a:solidFill>
                  <a:schemeClr val="accent3">
                    <a:lumMod val="50000"/>
                  </a:schemeClr>
                </a:solidFill>
              </a:rPr>
              <a:t>Toplam Karbon (TC):</a:t>
            </a:r>
            <a:r>
              <a:rPr lang="tr-TR" altLang="en-US" sz="2400" dirty="0">
                <a:solidFill>
                  <a:schemeClr val="accent3">
                    <a:lumMod val="50000"/>
                  </a:schemeClr>
                </a:solidFill>
              </a:rPr>
              <a:t> Atık kuru maddesi içinde bulunan karbon yakma sistemlerine karar vermede önemli bir parametredir.</a:t>
            </a:r>
            <a:endParaRPr lang="tr-TR" altLang="en-US" sz="2400" i="1" u="sng" dirty="0">
              <a:solidFill>
                <a:schemeClr val="accent3">
                  <a:lumMod val="50000"/>
                </a:schemeClr>
              </a:solidFill>
            </a:endParaRPr>
          </a:p>
          <a:p>
            <a:pPr lvl="1" algn="just">
              <a:lnSpc>
                <a:spcPct val="80000"/>
              </a:lnSpc>
            </a:pPr>
            <a:r>
              <a:rPr lang="tr-TR" altLang="en-US" i="1" u="sng" dirty="0">
                <a:solidFill>
                  <a:schemeClr val="accent3">
                    <a:lumMod val="50000"/>
                  </a:schemeClr>
                </a:solidFill>
              </a:rPr>
              <a:t>Yakma:</a:t>
            </a:r>
            <a:r>
              <a:rPr lang="tr-TR" altLang="en-US" dirty="0">
                <a:solidFill>
                  <a:schemeClr val="accent3">
                    <a:lumMod val="50000"/>
                  </a:schemeClr>
                </a:solidFill>
              </a:rPr>
              <a:t> Yakma sistemlerinde atık kütlesinde bulunan suyun buharlaşarak uzaklaşabilmesi için öncelikle tüm atığın suyun buharlaşma sıcaklığına getirilmesi gerekir. Suyun buharlaşıp uzaklaşması için gerekli enerjinin verilmesini takiben kalan kuru madde tutuşma sıcaklığına dek yükseltilir. Tutuşma temin edildikten sonra kuru maddenin organik fraksiyonu yanarak enerji açığa çıkartır. Bu proses sırasında sistemin </a:t>
            </a:r>
            <a:r>
              <a:rPr lang="tr-TR" altLang="en-US" dirty="0" err="1">
                <a:solidFill>
                  <a:schemeClr val="accent3">
                    <a:lumMod val="50000"/>
                  </a:schemeClr>
                </a:solidFill>
              </a:rPr>
              <a:t>adyabatik</a:t>
            </a:r>
            <a:r>
              <a:rPr lang="tr-TR" altLang="en-US" dirty="0">
                <a:solidFill>
                  <a:schemeClr val="accent3">
                    <a:lumMod val="50000"/>
                  </a:schemeClr>
                </a:solidFill>
              </a:rPr>
              <a:t> olamaması sebebi ile </a:t>
            </a:r>
            <a:r>
              <a:rPr lang="tr-TR" altLang="en-US" dirty="0" err="1">
                <a:solidFill>
                  <a:schemeClr val="accent3">
                    <a:lumMod val="50000"/>
                  </a:schemeClr>
                </a:solidFill>
              </a:rPr>
              <a:t>elbetteki</a:t>
            </a:r>
            <a:r>
              <a:rPr lang="tr-TR" altLang="en-US" dirty="0">
                <a:solidFill>
                  <a:schemeClr val="accent3">
                    <a:lumMod val="50000"/>
                  </a:schemeClr>
                </a:solidFill>
              </a:rPr>
              <a:t>  enerji kayıpları da olmaktadır. </a:t>
            </a:r>
          </a:p>
          <a:p>
            <a:pPr lvl="1" algn="just">
              <a:lnSpc>
                <a:spcPct val="80000"/>
              </a:lnSpc>
            </a:pPr>
            <a:r>
              <a:rPr lang="tr-TR" altLang="en-US" dirty="0">
                <a:solidFill>
                  <a:schemeClr val="accent3">
                    <a:lumMod val="50000"/>
                  </a:schemeClr>
                </a:solidFill>
              </a:rPr>
              <a:t>Yakma sistemlerinin işletim maliyeti açısından akılcı olabilmesi kuru maddedeki organik fraksiyonun </a:t>
            </a:r>
            <a:r>
              <a:rPr lang="tr-TR" altLang="en-US" dirty="0" err="1">
                <a:solidFill>
                  <a:schemeClr val="accent3">
                    <a:lumMod val="50000"/>
                  </a:schemeClr>
                </a:solidFill>
              </a:rPr>
              <a:t>kalorifik</a:t>
            </a:r>
            <a:r>
              <a:rPr lang="tr-TR" altLang="en-US" dirty="0">
                <a:solidFill>
                  <a:schemeClr val="accent3">
                    <a:lumMod val="50000"/>
                  </a:schemeClr>
                </a:solidFill>
              </a:rPr>
              <a:t> değerinin tüm sistemin enerji harcamalarının üstünde enerji üretebilmesi durumunda mümkündür. </a:t>
            </a:r>
          </a:p>
          <a:p>
            <a:pPr lvl="1" algn="just">
              <a:lnSpc>
                <a:spcPct val="80000"/>
              </a:lnSpc>
            </a:pPr>
            <a:r>
              <a:rPr lang="tr-TR" altLang="en-US" dirty="0">
                <a:solidFill>
                  <a:schemeClr val="accent3">
                    <a:lumMod val="50000"/>
                  </a:schemeClr>
                </a:solidFill>
              </a:rPr>
              <a:t>Organik maddenin </a:t>
            </a:r>
            <a:r>
              <a:rPr lang="tr-TR" altLang="en-US" dirty="0" err="1">
                <a:solidFill>
                  <a:schemeClr val="accent3">
                    <a:lumMod val="50000"/>
                  </a:schemeClr>
                </a:solidFill>
              </a:rPr>
              <a:t>kalorifik</a:t>
            </a:r>
            <a:r>
              <a:rPr lang="tr-TR" altLang="en-US" dirty="0">
                <a:solidFill>
                  <a:schemeClr val="accent3">
                    <a:lumMod val="50000"/>
                  </a:schemeClr>
                </a:solidFill>
              </a:rPr>
              <a:t> değeri bünyesindeki karbon miktarına bağlıdır. Karbonca zengin organik maddeler </a:t>
            </a:r>
            <a:r>
              <a:rPr lang="tr-TR" altLang="en-US" dirty="0" err="1">
                <a:solidFill>
                  <a:schemeClr val="accent3">
                    <a:lumMod val="50000"/>
                  </a:schemeClr>
                </a:solidFill>
              </a:rPr>
              <a:t>egzotermik</a:t>
            </a:r>
            <a:r>
              <a:rPr lang="tr-TR" altLang="en-US" dirty="0">
                <a:solidFill>
                  <a:schemeClr val="accent3">
                    <a:lumMod val="50000"/>
                  </a:schemeClr>
                </a:solidFill>
              </a:rPr>
              <a:t> bir reaksiyon olan oksijenli yanma ile enerji açığa çıkarırlar. Bu bakımdan kuru maddenin karbon içeriğinin bilinmesi önem </a:t>
            </a:r>
            <a:r>
              <a:rPr lang="tr-TR" altLang="en-US" dirty="0" err="1">
                <a:solidFill>
                  <a:schemeClr val="accent3">
                    <a:lumMod val="50000"/>
                  </a:schemeClr>
                </a:solidFill>
              </a:rPr>
              <a:t>arzetmektedir</a:t>
            </a:r>
            <a:r>
              <a:rPr lang="tr-TR" altLang="en-US" dirty="0">
                <a:solidFill>
                  <a:schemeClr val="accent3">
                    <a:lumMod val="50000"/>
                  </a:schemeClr>
                </a:solidFill>
              </a:rPr>
              <a:t>.</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8257645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2"/>
            <a:ext cx="10870326" cy="5234152"/>
          </a:xfrm>
        </p:spPr>
        <p:txBody>
          <a:bodyPr>
            <a:noAutofit/>
          </a:bodyPr>
          <a:lstStyle/>
          <a:p>
            <a:pPr algn="just">
              <a:lnSpc>
                <a:spcPct val="80000"/>
              </a:lnSpc>
            </a:pPr>
            <a:r>
              <a:rPr lang="tr-TR" altLang="en-US" sz="2000" b="1" dirty="0">
                <a:solidFill>
                  <a:schemeClr val="accent3">
                    <a:lumMod val="50000"/>
                  </a:schemeClr>
                </a:solidFill>
              </a:rPr>
              <a:t>Toplam Organik Karbon (TOC) ve Çözünebilir Organik Karbon (</a:t>
            </a:r>
            <a:r>
              <a:rPr lang="tr-TR" altLang="en-US" sz="2000" b="1" dirty="0" err="1">
                <a:solidFill>
                  <a:schemeClr val="accent3">
                    <a:lumMod val="50000"/>
                  </a:schemeClr>
                </a:solidFill>
              </a:rPr>
              <a:t>TOCd</a:t>
            </a:r>
            <a:r>
              <a:rPr lang="tr-TR" altLang="en-US" sz="2000" b="1" dirty="0">
                <a:solidFill>
                  <a:schemeClr val="accent3">
                    <a:lumMod val="50000"/>
                  </a:schemeClr>
                </a:solidFill>
              </a:rPr>
              <a:t>):</a:t>
            </a:r>
            <a:r>
              <a:rPr lang="tr-TR" altLang="en-US" sz="2000" dirty="0">
                <a:solidFill>
                  <a:schemeClr val="accent3">
                    <a:lumMod val="50000"/>
                  </a:schemeClr>
                </a:solidFill>
              </a:rPr>
              <a:t> Toplam Organik Karbon aerobik ve anaerobik biyolojik stabilizasyon sistemlerine karar vermede kullanılan bir parametredir.</a:t>
            </a:r>
            <a:endParaRPr lang="tr-TR" altLang="en-US" sz="2000" i="1" u="sng" dirty="0">
              <a:solidFill>
                <a:schemeClr val="accent3">
                  <a:lumMod val="50000"/>
                </a:schemeClr>
              </a:solidFill>
            </a:endParaRPr>
          </a:p>
          <a:p>
            <a:pPr lvl="1" algn="just">
              <a:lnSpc>
                <a:spcPct val="80000"/>
              </a:lnSpc>
            </a:pPr>
            <a:r>
              <a:rPr lang="tr-TR" altLang="en-US" sz="2000" i="1" u="sng" dirty="0" err="1">
                <a:solidFill>
                  <a:schemeClr val="accent3">
                    <a:lumMod val="50000"/>
                  </a:schemeClr>
                </a:solidFill>
              </a:rPr>
              <a:t>Kompostlama</a:t>
            </a:r>
            <a:r>
              <a:rPr lang="tr-TR" altLang="en-US" sz="2000" i="1" u="sng" dirty="0">
                <a:solidFill>
                  <a:schemeClr val="accent3">
                    <a:lumMod val="50000"/>
                  </a:schemeClr>
                </a:solidFill>
              </a:rPr>
              <a:t> ve </a:t>
            </a:r>
            <a:r>
              <a:rPr lang="tr-TR" altLang="en-US" sz="2000" i="1" u="sng" dirty="0" err="1">
                <a:solidFill>
                  <a:schemeClr val="accent3">
                    <a:lumMod val="50000"/>
                  </a:schemeClr>
                </a:solidFill>
              </a:rPr>
              <a:t>Deponi</a:t>
            </a:r>
            <a:r>
              <a:rPr lang="tr-TR" altLang="en-US" sz="2000" i="1" u="sng" dirty="0">
                <a:solidFill>
                  <a:schemeClr val="accent3">
                    <a:lumMod val="50000"/>
                  </a:schemeClr>
                </a:solidFill>
              </a:rPr>
              <a:t>:</a:t>
            </a:r>
            <a:r>
              <a:rPr lang="tr-TR" altLang="en-US" sz="2000" dirty="0">
                <a:solidFill>
                  <a:schemeClr val="accent3">
                    <a:lumMod val="50000"/>
                  </a:schemeClr>
                </a:solidFill>
              </a:rPr>
              <a:t> Mikroorganizmalar karbonu hem yaşamsal enerji kaynağı hem de yeni hücre materyali (</a:t>
            </a:r>
            <a:r>
              <a:rPr lang="tr-TR" altLang="en-US" sz="2000" dirty="0" err="1">
                <a:solidFill>
                  <a:schemeClr val="accent3">
                    <a:lumMod val="50000"/>
                  </a:schemeClr>
                </a:solidFill>
              </a:rPr>
              <a:t>substrat</a:t>
            </a:r>
            <a:r>
              <a:rPr lang="tr-TR" altLang="en-US" sz="2000" dirty="0">
                <a:solidFill>
                  <a:schemeClr val="accent3">
                    <a:lumMod val="50000"/>
                  </a:schemeClr>
                </a:solidFill>
              </a:rPr>
              <a:t>) olarak kullanırlar ve bu süreç boyunca atığın stabilizasyonu sağlanır. Ancak mikroorganizmalar ancak suda çözünebilir formda olan besin maddelerini kullanabildiklerinden sadece TOC değeri mühendise yeterince bilgi veremez. Toplam Organik Karbonun ne kadarının suda çözünebilir formda olduğunun da bilinmesi gerekmektedir. </a:t>
            </a:r>
          </a:p>
          <a:p>
            <a:pPr lvl="1" algn="just">
              <a:lnSpc>
                <a:spcPct val="80000"/>
              </a:lnSpc>
            </a:pPr>
            <a:r>
              <a:rPr lang="tr-TR" altLang="en-US" sz="2000" dirty="0">
                <a:solidFill>
                  <a:schemeClr val="accent3">
                    <a:lumMod val="50000"/>
                  </a:schemeClr>
                </a:solidFill>
              </a:rPr>
              <a:t>TOC bakımından yüksek değerler gösteren bir atığın </a:t>
            </a:r>
            <a:r>
              <a:rPr lang="tr-TR" altLang="en-US" sz="2000" dirty="0" err="1">
                <a:solidFill>
                  <a:schemeClr val="accent3">
                    <a:lumMod val="50000"/>
                  </a:schemeClr>
                </a:solidFill>
              </a:rPr>
              <a:t>TOCd</a:t>
            </a:r>
            <a:r>
              <a:rPr lang="tr-TR" altLang="en-US" sz="2000" dirty="0">
                <a:solidFill>
                  <a:schemeClr val="accent3">
                    <a:lumMod val="50000"/>
                  </a:schemeClr>
                </a:solidFill>
              </a:rPr>
              <a:t> değeri düşük olabilir ve bu durumda </a:t>
            </a:r>
            <a:r>
              <a:rPr lang="tr-TR" altLang="en-US" sz="2000" dirty="0" err="1">
                <a:solidFill>
                  <a:schemeClr val="accent3">
                    <a:lumMod val="50000"/>
                  </a:schemeClr>
                </a:solidFill>
              </a:rPr>
              <a:t>kompostlama</a:t>
            </a:r>
            <a:r>
              <a:rPr lang="tr-TR" altLang="en-US" sz="2000" dirty="0">
                <a:solidFill>
                  <a:schemeClr val="accent3">
                    <a:lumMod val="50000"/>
                  </a:schemeClr>
                </a:solidFill>
              </a:rPr>
              <a:t> sistemlerinde iyi bir stabilizasyon ve son ürün kalitesi ya da </a:t>
            </a:r>
            <a:r>
              <a:rPr lang="tr-TR" altLang="en-US" sz="2000" dirty="0" err="1">
                <a:solidFill>
                  <a:schemeClr val="accent3">
                    <a:lumMod val="50000"/>
                  </a:schemeClr>
                </a:solidFill>
              </a:rPr>
              <a:t>deponi</a:t>
            </a:r>
            <a:r>
              <a:rPr lang="tr-TR" altLang="en-US" sz="2000" dirty="0">
                <a:solidFill>
                  <a:schemeClr val="accent3">
                    <a:lumMod val="50000"/>
                  </a:schemeClr>
                </a:solidFill>
              </a:rPr>
              <a:t> sistemlerinde yüksek düzeyde biyogaz üretimi ve depolama kütlesinde hızlı bir oturma beklenemez. </a:t>
            </a:r>
            <a:r>
              <a:rPr lang="tr-TR" altLang="en-US" sz="2000" dirty="0" err="1">
                <a:solidFill>
                  <a:schemeClr val="accent3">
                    <a:lumMod val="50000"/>
                  </a:schemeClr>
                </a:solidFill>
              </a:rPr>
              <a:t>Deponi</a:t>
            </a:r>
            <a:r>
              <a:rPr lang="tr-TR" altLang="en-US" sz="2000" dirty="0">
                <a:solidFill>
                  <a:schemeClr val="accent3">
                    <a:lumMod val="50000"/>
                  </a:schemeClr>
                </a:solidFill>
              </a:rPr>
              <a:t> tesislerinin çoğunlukla kaçınılmaz olduğu düşünülecek olursa gaz uzaklaştırma ve değerlendirme sistemlerinin tasarımında </a:t>
            </a:r>
            <a:r>
              <a:rPr lang="tr-TR" altLang="en-US" sz="2000" dirty="0" err="1">
                <a:solidFill>
                  <a:schemeClr val="accent3">
                    <a:lumMod val="50000"/>
                  </a:schemeClr>
                </a:solidFill>
              </a:rPr>
              <a:t>TOCd</a:t>
            </a:r>
            <a:r>
              <a:rPr lang="tr-TR" altLang="en-US" sz="2000" dirty="0">
                <a:solidFill>
                  <a:schemeClr val="accent3">
                    <a:lumMod val="50000"/>
                  </a:schemeClr>
                </a:solidFill>
              </a:rPr>
              <a:t> değeri mutlaka dikkate alınmalıdır. </a:t>
            </a:r>
            <a:endParaRPr lang="tr-TR" altLang="en-US" sz="2000" b="1" dirty="0">
              <a:solidFill>
                <a:schemeClr val="accent3">
                  <a:lumMod val="50000"/>
                </a:schemeClr>
              </a:solidFill>
            </a:endParaRPr>
          </a:p>
          <a:p>
            <a:pPr algn="just">
              <a:lnSpc>
                <a:spcPct val="80000"/>
              </a:lnSpc>
            </a:pPr>
            <a:r>
              <a:rPr lang="tr-TR" altLang="en-US" sz="2000" b="1" dirty="0">
                <a:solidFill>
                  <a:schemeClr val="accent3">
                    <a:lumMod val="50000"/>
                  </a:schemeClr>
                </a:solidFill>
              </a:rPr>
              <a:t>Toplam Azot (TN) ve Çözünebilir Azot (</a:t>
            </a:r>
            <a:r>
              <a:rPr lang="tr-TR" altLang="en-US" sz="2000" b="1" dirty="0" err="1">
                <a:solidFill>
                  <a:schemeClr val="accent3">
                    <a:lumMod val="50000"/>
                  </a:schemeClr>
                </a:solidFill>
              </a:rPr>
              <a:t>TNd</a:t>
            </a:r>
            <a:r>
              <a:rPr lang="tr-TR" altLang="en-US" sz="2000" b="1" dirty="0">
                <a:solidFill>
                  <a:schemeClr val="accent3">
                    <a:lumMod val="50000"/>
                  </a:schemeClr>
                </a:solidFill>
              </a:rPr>
              <a:t>):</a:t>
            </a:r>
            <a:r>
              <a:rPr lang="tr-TR" altLang="en-US" sz="2000" dirty="0">
                <a:solidFill>
                  <a:schemeClr val="accent3">
                    <a:lumMod val="50000"/>
                  </a:schemeClr>
                </a:solidFill>
              </a:rPr>
              <a:t> Azot biyolojik stabilizasyon sistemlerinde mikroorganizmalar tarafından yeni hücrelerin yapımında kullanılmaktadır. Ancak mikroorganizmalar azotu da ancak çözünmüş formda kullanabilecekleri için TN ve </a:t>
            </a:r>
            <a:r>
              <a:rPr lang="tr-TR" altLang="en-US" sz="2000" dirty="0" err="1">
                <a:solidFill>
                  <a:schemeClr val="accent3">
                    <a:lumMod val="50000"/>
                  </a:schemeClr>
                </a:solidFill>
              </a:rPr>
              <a:t>TNd</a:t>
            </a:r>
            <a:r>
              <a:rPr lang="tr-TR" altLang="en-US" sz="2000" dirty="0">
                <a:solidFill>
                  <a:schemeClr val="accent3">
                    <a:lumMod val="50000"/>
                  </a:schemeClr>
                </a:solidFill>
              </a:rPr>
              <a:t> değerlerinin bilinmesi gerekmektedir.</a:t>
            </a: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90816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2"/>
            <a:ext cx="10870326" cy="5234152"/>
          </a:xfrm>
        </p:spPr>
        <p:txBody>
          <a:bodyPr>
            <a:noAutofit/>
          </a:bodyPr>
          <a:lstStyle/>
          <a:p>
            <a:pPr algn="just">
              <a:lnSpc>
                <a:spcPct val="80000"/>
              </a:lnSpc>
            </a:pPr>
            <a:r>
              <a:rPr lang="tr-TR" altLang="en-US" sz="2000" b="1" dirty="0">
                <a:solidFill>
                  <a:schemeClr val="accent3">
                    <a:lumMod val="50000"/>
                  </a:schemeClr>
                </a:solidFill>
              </a:rPr>
              <a:t>C/N oranı:</a:t>
            </a:r>
            <a:r>
              <a:rPr lang="tr-TR" altLang="en-US" sz="2000" dirty="0">
                <a:solidFill>
                  <a:schemeClr val="accent3">
                    <a:lumMod val="50000"/>
                  </a:schemeClr>
                </a:solidFill>
              </a:rPr>
              <a:t> Karbon azot oranı çözünmüş formdaki değerler kullanılarak hesaplanabilir. </a:t>
            </a:r>
          </a:p>
          <a:p>
            <a:pPr lvl="1" algn="just">
              <a:lnSpc>
                <a:spcPct val="80000"/>
              </a:lnSpc>
            </a:pPr>
            <a:r>
              <a:rPr lang="tr-TR" altLang="en-US" sz="2000" dirty="0">
                <a:solidFill>
                  <a:schemeClr val="accent3">
                    <a:lumMod val="50000"/>
                  </a:schemeClr>
                </a:solidFill>
              </a:rPr>
              <a:t>Mikroorganizmalar karbonu azottan çok daha fazla tüketirler. Bunun iki nedeni vardır.</a:t>
            </a:r>
          </a:p>
          <a:p>
            <a:pPr lvl="2" algn="just">
              <a:lnSpc>
                <a:spcPct val="80000"/>
              </a:lnSpc>
            </a:pPr>
            <a:r>
              <a:rPr lang="tr-TR" altLang="en-US" dirty="0">
                <a:solidFill>
                  <a:schemeClr val="accent3">
                    <a:lumMod val="50000"/>
                  </a:schemeClr>
                </a:solidFill>
              </a:rPr>
              <a:t>Bunlardan ilki karbonun azottan farklı olarak sadece yeni hücre yapısında değil aynı zamanda yaşamsal enerji kaynağı olarak kullanılmasıdır. </a:t>
            </a:r>
          </a:p>
          <a:p>
            <a:pPr lvl="2" algn="just">
              <a:lnSpc>
                <a:spcPct val="80000"/>
              </a:lnSpc>
            </a:pPr>
            <a:r>
              <a:rPr lang="tr-TR" altLang="en-US" dirty="0">
                <a:solidFill>
                  <a:schemeClr val="accent3">
                    <a:lumMod val="50000"/>
                  </a:schemeClr>
                </a:solidFill>
              </a:rPr>
              <a:t>İkinci neden ise organizma hücresinin kimyasal formülünde karbon sayısının azotun yaklaşık 20 katı kadar olmasıdır. Dolayısıyla C/N değerinde karbonun azota göre oldukça fazla olması gerekmektedir.</a:t>
            </a:r>
          </a:p>
          <a:p>
            <a:pPr lvl="1" algn="just">
              <a:lnSpc>
                <a:spcPct val="80000"/>
              </a:lnSpc>
            </a:pPr>
            <a:r>
              <a:rPr lang="tr-TR" altLang="en-US" sz="2000" dirty="0">
                <a:solidFill>
                  <a:schemeClr val="accent3">
                    <a:lumMod val="50000"/>
                  </a:schemeClr>
                </a:solidFill>
              </a:rPr>
              <a:t>Bu değerin </a:t>
            </a:r>
            <a:r>
              <a:rPr lang="tr-TR" altLang="en-US" sz="2000" dirty="0" err="1">
                <a:solidFill>
                  <a:schemeClr val="accent3">
                    <a:lumMod val="50000"/>
                  </a:schemeClr>
                </a:solidFill>
              </a:rPr>
              <a:t>kompostlama</a:t>
            </a:r>
            <a:r>
              <a:rPr lang="tr-TR" altLang="en-US" sz="2000" dirty="0">
                <a:solidFill>
                  <a:schemeClr val="accent3">
                    <a:lumMod val="50000"/>
                  </a:schemeClr>
                </a:solidFill>
              </a:rPr>
              <a:t> sistemlerinde başlangıçta 30 civarında olması stabilizasyonun başarısı ve nihai ürün kalitesi açısından önemlidir. </a:t>
            </a:r>
            <a:r>
              <a:rPr lang="tr-TR" altLang="en-US" sz="2000" dirty="0" err="1">
                <a:solidFill>
                  <a:schemeClr val="accent3">
                    <a:lumMod val="50000"/>
                  </a:schemeClr>
                </a:solidFill>
              </a:rPr>
              <a:t>Kompostlaştırma</a:t>
            </a:r>
            <a:r>
              <a:rPr lang="tr-TR" altLang="en-US" sz="2000" dirty="0">
                <a:solidFill>
                  <a:schemeClr val="accent3">
                    <a:lumMod val="50000"/>
                  </a:schemeClr>
                </a:solidFill>
              </a:rPr>
              <a:t> yapmak isteniyorsa karbonca fakir atıklara karbonca zengin materyaller (saman, bahçe atıkları) azotça fakir atıklara ise azotça zengin malzemeler (stabilize olmamış arıtma çamuru, tezek) karıştırılmalıdır. Ancak karar aşamasında takviye malzemelerin tesis yakınlarından temin edilip edilemeyeceği mutlaka araştırılmalıdır. </a:t>
            </a:r>
            <a:endParaRPr lang="tr-TR" altLang="en-US" sz="2000" b="1" dirty="0">
              <a:solidFill>
                <a:schemeClr val="accent3">
                  <a:lumMod val="50000"/>
                </a:schemeClr>
              </a:solidFill>
            </a:endParaRPr>
          </a:p>
          <a:p>
            <a:pPr algn="just">
              <a:lnSpc>
                <a:spcPct val="80000"/>
              </a:lnSpc>
            </a:pPr>
            <a:r>
              <a:rPr lang="tr-TR" altLang="en-US" sz="2000" b="1" dirty="0" err="1">
                <a:solidFill>
                  <a:schemeClr val="accent3">
                    <a:lumMod val="50000"/>
                  </a:schemeClr>
                </a:solidFill>
              </a:rPr>
              <a:t>Kalorifik</a:t>
            </a:r>
            <a:r>
              <a:rPr lang="tr-TR" altLang="en-US" sz="2000" b="1" dirty="0">
                <a:solidFill>
                  <a:schemeClr val="accent3">
                    <a:lumMod val="50000"/>
                  </a:schemeClr>
                </a:solidFill>
              </a:rPr>
              <a:t> değer:</a:t>
            </a:r>
            <a:r>
              <a:rPr lang="tr-TR" altLang="en-US" sz="2000" dirty="0">
                <a:solidFill>
                  <a:schemeClr val="accent3">
                    <a:lumMod val="50000"/>
                  </a:schemeClr>
                </a:solidFill>
              </a:rPr>
              <a:t> </a:t>
            </a:r>
            <a:r>
              <a:rPr lang="tr-TR" altLang="en-US" sz="2000" dirty="0" err="1">
                <a:solidFill>
                  <a:schemeClr val="accent3">
                    <a:lumMod val="50000"/>
                  </a:schemeClr>
                </a:solidFill>
              </a:rPr>
              <a:t>Kalorifik</a:t>
            </a:r>
            <a:r>
              <a:rPr lang="tr-TR" altLang="en-US" sz="2000" dirty="0">
                <a:solidFill>
                  <a:schemeClr val="accent3">
                    <a:lumMod val="50000"/>
                  </a:schemeClr>
                </a:solidFill>
              </a:rPr>
              <a:t> değer çöpün yakılması sonucu ortaya çıkacak enerji miktarını ifade eden bir parametredir. </a:t>
            </a:r>
          </a:p>
          <a:p>
            <a:pPr lvl="1" algn="just">
              <a:lnSpc>
                <a:spcPct val="80000"/>
              </a:lnSpc>
            </a:pPr>
            <a:r>
              <a:rPr lang="tr-TR" altLang="en-US" sz="2000" dirty="0">
                <a:solidFill>
                  <a:schemeClr val="accent3">
                    <a:lumMod val="50000"/>
                  </a:schemeClr>
                </a:solidFill>
              </a:rPr>
              <a:t>Bu değer iki şekilde ifade edilebilir; üst ısıl değer ve alt ısıl değer. Üst ısıl değer atığın kuru maddesinin vereceği enerji miktarıdır. Analiz kolaylığı açısından genellikle üst ısıl değer ile çalışılır ve daha sonra atığın su içeriğinden yararlanılarak hesaplama yolu ile alt ısıl değer bulunur.  </a:t>
            </a:r>
            <a:r>
              <a:rPr lang="tr-TR" altLang="en-US" sz="2000" dirty="0" err="1">
                <a:solidFill>
                  <a:schemeClr val="accent3">
                    <a:lumMod val="50000"/>
                  </a:schemeClr>
                </a:solidFill>
              </a:rPr>
              <a:t>Kalorifik</a:t>
            </a:r>
            <a:r>
              <a:rPr lang="tr-TR" altLang="en-US" sz="2000" dirty="0">
                <a:solidFill>
                  <a:schemeClr val="accent3">
                    <a:lumMod val="50000"/>
                  </a:schemeClr>
                </a:solidFill>
              </a:rPr>
              <a:t> değeri belirleyen kuru maddede bulunan karbon miktarıdır. </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2784044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945932"/>
            <a:ext cx="10870326" cy="5234152"/>
          </a:xfrm>
        </p:spPr>
        <p:txBody>
          <a:bodyPr>
            <a:noAutofit/>
          </a:bodyPr>
          <a:lstStyle/>
          <a:p>
            <a:pPr algn="just">
              <a:lnSpc>
                <a:spcPct val="80000"/>
              </a:lnSpc>
            </a:pPr>
            <a:r>
              <a:rPr lang="tr-TR" altLang="en-US" sz="2000" b="1" dirty="0">
                <a:solidFill>
                  <a:schemeClr val="accent3">
                    <a:lumMod val="50000"/>
                  </a:schemeClr>
                </a:solidFill>
              </a:rPr>
              <a:t>Hidrojen, oksijen ve kükürt miktarı:</a:t>
            </a:r>
            <a:r>
              <a:rPr lang="tr-TR" altLang="en-US" sz="2000" dirty="0">
                <a:solidFill>
                  <a:schemeClr val="accent3">
                    <a:lumMod val="50000"/>
                  </a:schemeClr>
                </a:solidFill>
              </a:rPr>
              <a:t> Bu elementlerin varlığı tam yanmanın gerçekleşmesi için temin edilmesi gereken hava ve oksijen miktarının tespitinde kullanılır. Kükürt miktarı ayrıca yanma sırasında oluşacak baca gazlarındaki SO2 miktarının tespitinde kullanılır.</a:t>
            </a:r>
            <a:endParaRPr lang="tr-TR" altLang="en-US" sz="2000" b="1" dirty="0">
              <a:solidFill>
                <a:schemeClr val="accent3">
                  <a:lumMod val="50000"/>
                </a:schemeClr>
              </a:solidFill>
            </a:endParaRPr>
          </a:p>
          <a:p>
            <a:pPr algn="just">
              <a:lnSpc>
                <a:spcPct val="80000"/>
              </a:lnSpc>
            </a:pPr>
            <a:r>
              <a:rPr lang="tr-TR" altLang="en-US" sz="2000" b="1" dirty="0">
                <a:solidFill>
                  <a:schemeClr val="accent3">
                    <a:lumMod val="50000"/>
                  </a:schemeClr>
                </a:solidFill>
              </a:rPr>
              <a:t>Ağır Metaller:</a:t>
            </a:r>
            <a:r>
              <a:rPr lang="tr-TR" altLang="en-US" sz="2000" dirty="0">
                <a:solidFill>
                  <a:schemeClr val="accent3">
                    <a:lumMod val="50000"/>
                  </a:schemeClr>
                </a:solidFill>
              </a:rPr>
              <a:t> Eğer kaynakta iyi bir ayırım yapılmıyorsa evlerde oluşan katı atıklar içinde Kadmiyum (</a:t>
            </a:r>
            <a:r>
              <a:rPr lang="tr-TR" altLang="en-US" sz="2000" dirty="0" err="1">
                <a:solidFill>
                  <a:schemeClr val="accent3">
                    <a:lumMod val="50000"/>
                  </a:schemeClr>
                </a:solidFill>
              </a:rPr>
              <a:t>Cd</a:t>
            </a:r>
            <a:r>
              <a:rPr lang="tr-TR" altLang="en-US" sz="2000" dirty="0">
                <a:solidFill>
                  <a:schemeClr val="accent3">
                    <a:lumMod val="50000"/>
                  </a:schemeClr>
                </a:solidFill>
              </a:rPr>
              <a:t>), </a:t>
            </a:r>
            <a:r>
              <a:rPr lang="tr-TR" altLang="en-US" sz="2000" dirty="0" err="1">
                <a:solidFill>
                  <a:schemeClr val="accent3">
                    <a:lumMod val="50000"/>
                  </a:schemeClr>
                </a:solidFill>
              </a:rPr>
              <a:t>Civa</a:t>
            </a:r>
            <a:r>
              <a:rPr lang="tr-TR" altLang="en-US" sz="2000" dirty="0">
                <a:solidFill>
                  <a:schemeClr val="accent3">
                    <a:lumMod val="50000"/>
                  </a:schemeClr>
                </a:solidFill>
              </a:rPr>
              <a:t> (Hg), Nikel (</a:t>
            </a:r>
            <a:r>
              <a:rPr lang="tr-TR" altLang="en-US" sz="2000" dirty="0" err="1">
                <a:solidFill>
                  <a:schemeClr val="accent3">
                    <a:lumMod val="50000"/>
                  </a:schemeClr>
                </a:solidFill>
              </a:rPr>
              <a:t>Ni</a:t>
            </a:r>
            <a:r>
              <a:rPr lang="tr-TR" altLang="en-US" sz="2000" dirty="0">
                <a:solidFill>
                  <a:schemeClr val="accent3">
                    <a:lumMod val="50000"/>
                  </a:schemeClr>
                </a:solidFill>
              </a:rPr>
              <a:t>), Kurşun (Pb) gibi ağır metallerin bulunması söz konusu olabilir. Bu metallerin kaynağı genellikle piller, bataryalar ve bazı metal aksamdır. Ağır metaller sanayi kaynaklı katı atıkların bünyesinde de sıklıkla rastlanan kirleticilerdendir. </a:t>
            </a:r>
          </a:p>
          <a:p>
            <a:pPr lvl="1" algn="just">
              <a:lnSpc>
                <a:spcPct val="80000"/>
              </a:lnSpc>
            </a:pPr>
            <a:r>
              <a:rPr lang="tr-TR" altLang="en-US" sz="2000" dirty="0">
                <a:solidFill>
                  <a:schemeClr val="accent3">
                    <a:lumMod val="50000"/>
                  </a:schemeClr>
                </a:solidFill>
              </a:rPr>
              <a:t>Belli bir konsantrasyonun üzerindeki ağır metaller biyolojik faaliyetleri </a:t>
            </a:r>
            <a:r>
              <a:rPr lang="tr-TR" altLang="en-US" sz="2000" dirty="0" err="1">
                <a:solidFill>
                  <a:schemeClr val="accent3">
                    <a:lumMod val="50000"/>
                  </a:schemeClr>
                </a:solidFill>
              </a:rPr>
              <a:t>inhibe</a:t>
            </a:r>
            <a:r>
              <a:rPr lang="tr-TR" altLang="en-US" sz="2000" dirty="0">
                <a:solidFill>
                  <a:schemeClr val="accent3">
                    <a:lumMod val="50000"/>
                  </a:schemeClr>
                </a:solidFill>
              </a:rPr>
              <a:t> edici etkiler gösterebilirler ve </a:t>
            </a:r>
            <a:r>
              <a:rPr lang="tr-TR" altLang="en-US" sz="2000" dirty="0" err="1">
                <a:solidFill>
                  <a:schemeClr val="accent3">
                    <a:lumMod val="50000"/>
                  </a:schemeClr>
                </a:solidFill>
              </a:rPr>
              <a:t>kompostlama</a:t>
            </a:r>
            <a:r>
              <a:rPr lang="tr-TR" altLang="en-US" sz="2000" dirty="0">
                <a:solidFill>
                  <a:schemeClr val="accent3">
                    <a:lumMod val="50000"/>
                  </a:schemeClr>
                </a:solidFill>
              </a:rPr>
              <a:t> gibi proseslerde başarısızlığa yol açarlar. Ayrıca nihai ürün kalitesinin de düşmesine sebebiyet verirler. </a:t>
            </a:r>
          </a:p>
          <a:p>
            <a:pPr lvl="1" algn="just">
              <a:lnSpc>
                <a:spcPct val="80000"/>
              </a:lnSpc>
            </a:pPr>
            <a:r>
              <a:rPr lang="tr-TR" altLang="en-US" sz="2000" dirty="0" err="1">
                <a:solidFill>
                  <a:schemeClr val="accent3">
                    <a:lumMod val="50000"/>
                  </a:schemeClr>
                </a:solidFill>
              </a:rPr>
              <a:t>Kompostlama</a:t>
            </a:r>
            <a:r>
              <a:rPr lang="tr-TR" altLang="en-US" sz="2000" dirty="0">
                <a:solidFill>
                  <a:schemeClr val="accent3">
                    <a:lumMod val="50000"/>
                  </a:schemeClr>
                </a:solidFill>
              </a:rPr>
              <a:t> sırasında aerobik ayrışma ürünleri (CO2 ve su) atık kütlesinden ayrılacak ve bu yüzden toplam atık kütlesinde oluşacak azalma ile ağır metal konsantrasyonlarında bir artış söz konusu olacaktır. Bu artış ürün ağır metal konsantrasyonlarının standartlarda belirtilen sınırları aşmasına yol açabilir. </a:t>
            </a:r>
          </a:p>
          <a:p>
            <a:pPr lvl="1" algn="just">
              <a:lnSpc>
                <a:spcPct val="80000"/>
              </a:lnSpc>
            </a:pPr>
            <a:r>
              <a:rPr lang="tr-TR" altLang="en-US" sz="2000" dirty="0">
                <a:solidFill>
                  <a:schemeClr val="accent3">
                    <a:lumMod val="50000"/>
                  </a:schemeClr>
                </a:solidFill>
              </a:rPr>
              <a:t>Ağır metallerin bir başka sakıncası da yüksek sıcaklıkta  yakma sonucu bazılarının buharlaşabilmeleri, buharlaşmayanlarının da yanma kalıntısı (kül) içinde kalmasıdır. Bu durum ileri baca gazı arıtma teknikleri ve atık olarak oluşan külün özel yöntemlerle </a:t>
            </a:r>
            <a:r>
              <a:rPr lang="tr-TR" altLang="en-US" sz="2000" dirty="0" err="1">
                <a:solidFill>
                  <a:schemeClr val="accent3">
                    <a:lumMod val="50000"/>
                  </a:schemeClr>
                </a:solidFill>
              </a:rPr>
              <a:t>bertarafını</a:t>
            </a:r>
            <a:r>
              <a:rPr lang="tr-TR" altLang="en-US" sz="2000" dirty="0">
                <a:solidFill>
                  <a:schemeClr val="accent3">
                    <a:lumMod val="50000"/>
                  </a:schemeClr>
                </a:solidFill>
              </a:rPr>
              <a:t> gerektirir.</a:t>
            </a:r>
            <a:endParaRPr lang="tr-TR" altLang="en-US" sz="2000" b="1"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8327805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2207172"/>
            <a:ext cx="10870326" cy="3972912"/>
          </a:xfrm>
        </p:spPr>
        <p:txBody>
          <a:bodyPr>
            <a:noAutofit/>
          </a:bodyPr>
          <a:lstStyle/>
          <a:p>
            <a:pPr algn="just">
              <a:lnSpc>
                <a:spcPct val="80000"/>
              </a:lnSpc>
            </a:pPr>
            <a:r>
              <a:rPr lang="tr-TR" altLang="en-US" sz="2000" b="1" dirty="0">
                <a:solidFill>
                  <a:schemeClr val="accent3">
                    <a:lumMod val="50000"/>
                  </a:schemeClr>
                </a:solidFill>
              </a:rPr>
              <a:t>Klorür:</a:t>
            </a:r>
            <a:r>
              <a:rPr lang="tr-TR" altLang="en-US" sz="2000" dirty="0">
                <a:solidFill>
                  <a:schemeClr val="accent3">
                    <a:lumMod val="50000"/>
                  </a:schemeClr>
                </a:solidFill>
              </a:rPr>
              <a:t> Klorür katı atıktaki tuzların miktarını ifade eden bir parametredir. Yüksek konsantrasyonlarda tuzun varlığı </a:t>
            </a:r>
            <a:r>
              <a:rPr lang="tr-TR" altLang="en-US" sz="2000" dirty="0" err="1">
                <a:solidFill>
                  <a:schemeClr val="accent3">
                    <a:lumMod val="50000"/>
                  </a:schemeClr>
                </a:solidFill>
              </a:rPr>
              <a:t>inhibisyon</a:t>
            </a:r>
            <a:r>
              <a:rPr lang="tr-TR" altLang="en-US" sz="2000" dirty="0">
                <a:solidFill>
                  <a:schemeClr val="accent3">
                    <a:lumMod val="50000"/>
                  </a:schemeClr>
                </a:solidFill>
              </a:rPr>
              <a:t> sebebi ile biyolojik proseslerde atığın stabilize olmasını engelleyeceği gibi, sızıntı suyunun arıtımını da zorlaştıracaktır. Öte yandan </a:t>
            </a:r>
            <a:r>
              <a:rPr lang="tr-TR" altLang="en-US" sz="2000" dirty="0" err="1">
                <a:solidFill>
                  <a:schemeClr val="accent3">
                    <a:lumMod val="50000"/>
                  </a:schemeClr>
                </a:solidFill>
              </a:rPr>
              <a:t>kompostlamada</a:t>
            </a:r>
            <a:r>
              <a:rPr lang="tr-TR" altLang="en-US" sz="2000" dirty="0">
                <a:solidFill>
                  <a:schemeClr val="accent3">
                    <a:lumMod val="50000"/>
                  </a:schemeClr>
                </a:solidFill>
              </a:rPr>
              <a:t> son ürünün kalitesini düşürecektir. Zira zirai topraklarda tuzluluk hiç istenmeyen bir özelliktir. </a:t>
            </a:r>
            <a:endParaRPr lang="en-GB" altLang="en-US" sz="2000" dirty="0">
              <a:solidFill>
                <a:schemeClr val="accent3">
                  <a:lumMod val="50000"/>
                </a:schemeClr>
              </a:solidFill>
            </a:endParaRPr>
          </a:p>
          <a:p>
            <a:pPr marL="0" indent="0" algn="just">
              <a:lnSpc>
                <a:spcPct val="80000"/>
              </a:lnSpc>
              <a:buNone/>
            </a:pPr>
            <a:endParaRPr lang="tr-TR" altLang="en-US" sz="2000" b="1" dirty="0">
              <a:solidFill>
                <a:schemeClr val="accent3">
                  <a:lumMod val="50000"/>
                </a:schemeClr>
              </a:solidFill>
            </a:endParaRPr>
          </a:p>
          <a:p>
            <a:pPr algn="just">
              <a:lnSpc>
                <a:spcPct val="80000"/>
              </a:lnSpc>
            </a:pPr>
            <a:r>
              <a:rPr lang="tr-TR" altLang="en-US" sz="2000" b="1" dirty="0">
                <a:solidFill>
                  <a:schemeClr val="accent3">
                    <a:lumMod val="50000"/>
                  </a:schemeClr>
                </a:solidFill>
              </a:rPr>
              <a:t>Diğer </a:t>
            </a:r>
            <a:r>
              <a:rPr lang="tr-TR" altLang="en-US" sz="2000" b="1" dirty="0" err="1">
                <a:solidFill>
                  <a:schemeClr val="accent3">
                    <a:lumMod val="50000"/>
                  </a:schemeClr>
                </a:solidFill>
              </a:rPr>
              <a:t>Toksik</a:t>
            </a:r>
            <a:r>
              <a:rPr lang="tr-TR" altLang="en-US" sz="2000" b="1" dirty="0">
                <a:solidFill>
                  <a:schemeClr val="accent3">
                    <a:lumMod val="50000"/>
                  </a:schemeClr>
                </a:solidFill>
              </a:rPr>
              <a:t> Maddeler:</a:t>
            </a:r>
            <a:r>
              <a:rPr lang="tr-TR" altLang="en-US" sz="2000" dirty="0">
                <a:solidFill>
                  <a:schemeClr val="accent3">
                    <a:lumMod val="50000"/>
                  </a:schemeClr>
                </a:solidFill>
              </a:rPr>
              <a:t> Atığa kaynağında organik ya da inorganik kirleticilerin karıştığı düşünülüyorsa bu maddelerin analizleri mutlaka yapılmalıdır. </a:t>
            </a:r>
          </a:p>
          <a:p>
            <a:pPr algn="just">
              <a:spcBef>
                <a:spcPts val="600"/>
              </a:spcBef>
            </a:pPr>
            <a:endParaRPr lang="tr-TR" alt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2686134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a:solidFill>
                  <a:srgbClr val="4461A3"/>
                </a:solidFill>
              </a:rPr>
              <a:t>Katı </a:t>
            </a:r>
            <a:r>
              <a:rPr lang="en-GB" sz="3600" b="1" dirty="0" err="1">
                <a:solidFill>
                  <a:srgbClr val="4461A3"/>
                </a:solidFill>
              </a:rPr>
              <a:t>Atıkların</a:t>
            </a:r>
            <a:r>
              <a:rPr lang="en-GB" sz="3600" b="1" dirty="0">
                <a:solidFill>
                  <a:srgbClr val="4461A3"/>
                </a:solidFill>
              </a:rPr>
              <a:t> </a:t>
            </a:r>
            <a:r>
              <a:rPr lang="en-GB" sz="3600" b="1" dirty="0" err="1">
                <a:solidFill>
                  <a:srgbClr val="4461A3"/>
                </a:solidFill>
              </a:rPr>
              <a:t>Örneklenmesi</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Örnek</a:t>
            </a:r>
            <a:r>
              <a:rPr lang="en-GB" sz="3600" b="1" dirty="0">
                <a:solidFill>
                  <a:srgbClr val="4461A3"/>
                </a:solidFill>
              </a:rPr>
              <a:t> </a:t>
            </a:r>
            <a:r>
              <a:rPr lang="en-GB" sz="3600" b="1" dirty="0" err="1">
                <a:solidFill>
                  <a:srgbClr val="4461A3"/>
                </a:solidFill>
              </a:rPr>
              <a:t>Hazırlama</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851936"/>
            <a:ext cx="10870326" cy="4509963"/>
          </a:xfrm>
        </p:spPr>
        <p:txBody>
          <a:bodyPr>
            <a:noAutofit/>
          </a:bodyPr>
          <a:lstStyle/>
          <a:p>
            <a:r>
              <a:rPr lang="tr-TR" altLang="en-US" dirty="0">
                <a:solidFill>
                  <a:schemeClr val="accent3">
                    <a:lumMod val="50000"/>
                  </a:schemeClr>
                </a:solidFill>
              </a:rPr>
              <a:t>Yöntem her ne olursa olsun katı atık örneklemesinde iki amaç vardır:</a:t>
            </a:r>
          </a:p>
          <a:p>
            <a:pPr lvl="1"/>
            <a:r>
              <a:rPr lang="tr-TR" altLang="en-US" dirty="0">
                <a:solidFill>
                  <a:schemeClr val="accent3">
                    <a:lumMod val="50000"/>
                  </a:schemeClr>
                </a:solidFill>
              </a:rPr>
              <a:t>Ana örnek nüfusu temsil etmelidir.</a:t>
            </a:r>
          </a:p>
          <a:p>
            <a:pPr lvl="1"/>
            <a:r>
              <a:rPr lang="tr-TR" altLang="en-US" dirty="0">
                <a:solidFill>
                  <a:schemeClr val="accent3">
                    <a:lumMod val="50000"/>
                  </a:schemeClr>
                </a:solidFill>
              </a:rPr>
              <a:t>Analizler için ayrılan </a:t>
            </a:r>
            <a:r>
              <a:rPr lang="tr-TR" altLang="en-US" dirty="0" err="1">
                <a:solidFill>
                  <a:schemeClr val="accent3">
                    <a:lumMod val="50000"/>
                  </a:schemeClr>
                </a:solidFill>
              </a:rPr>
              <a:t>laboratuar</a:t>
            </a:r>
            <a:r>
              <a:rPr lang="tr-TR" altLang="en-US" dirty="0">
                <a:solidFill>
                  <a:schemeClr val="accent3">
                    <a:lumMod val="50000"/>
                  </a:schemeClr>
                </a:solidFill>
              </a:rPr>
              <a:t> örneği ana örneği temsil etmelidir.</a:t>
            </a:r>
          </a:p>
          <a:p>
            <a:r>
              <a:rPr lang="tr-TR" altLang="en-US" dirty="0">
                <a:solidFill>
                  <a:schemeClr val="accent3">
                    <a:lumMod val="50000"/>
                  </a:schemeClr>
                </a:solidFill>
              </a:rPr>
              <a:t>Temel </a:t>
            </a:r>
            <a:r>
              <a:rPr lang="tr-TR" altLang="en-US" dirty="0" err="1">
                <a:solidFill>
                  <a:schemeClr val="accent3">
                    <a:lumMod val="50000"/>
                  </a:schemeClr>
                </a:solidFill>
              </a:rPr>
              <a:t>Metod</a:t>
            </a:r>
            <a:r>
              <a:rPr lang="tr-TR" altLang="en-US" dirty="0">
                <a:solidFill>
                  <a:schemeClr val="accent3">
                    <a:lumMod val="50000"/>
                  </a:schemeClr>
                </a:solidFill>
              </a:rPr>
              <a:t> Bakanlık tarafından tanımlanmıştır</a:t>
            </a:r>
          </a:p>
          <a:p>
            <a:r>
              <a:rPr lang="tr-TR" altLang="en-US" dirty="0">
                <a:solidFill>
                  <a:schemeClr val="accent3">
                    <a:lumMod val="50000"/>
                  </a:schemeClr>
                </a:solidFill>
              </a:rPr>
              <a:t>16 farklı tür atık ayrılacak, tartılacak</a:t>
            </a:r>
          </a:p>
          <a:p>
            <a:pPr lvl="2" algn="just"/>
            <a:endParaRPr lang="tr-TR" altLang="en-US" sz="28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8623060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Örnek</a:t>
            </a:r>
            <a:r>
              <a:rPr lang="en-GB" sz="3600" b="1" dirty="0">
                <a:solidFill>
                  <a:srgbClr val="4461A3"/>
                </a:solidFill>
              </a:rPr>
              <a:t> </a:t>
            </a:r>
            <a:r>
              <a:rPr lang="en-GB" sz="3600" b="1" dirty="0" err="1">
                <a:solidFill>
                  <a:srgbClr val="4461A3"/>
                </a:solidFill>
              </a:rPr>
              <a:t>Almada</a:t>
            </a:r>
            <a:r>
              <a:rPr lang="en-GB" sz="3600" b="1" dirty="0">
                <a:solidFill>
                  <a:srgbClr val="4461A3"/>
                </a:solidFill>
              </a:rPr>
              <a:t> </a:t>
            </a:r>
            <a:r>
              <a:rPr lang="en-GB" sz="3600" b="1" dirty="0" err="1">
                <a:solidFill>
                  <a:srgbClr val="4461A3"/>
                </a:solidFill>
              </a:rPr>
              <a:t>Önemli</a:t>
            </a:r>
            <a:r>
              <a:rPr lang="en-GB" sz="3600" b="1" dirty="0">
                <a:solidFill>
                  <a:srgbClr val="4461A3"/>
                </a:solidFill>
              </a:rPr>
              <a:t> </a:t>
            </a:r>
            <a:r>
              <a:rPr lang="en-GB" sz="3600" b="1" dirty="0" err="1">
                <a:solidFill>
                  <a:srgbClr val="4461A3"/>
                </a:solidFill>
              </a:rPr>
              <a:t>Hususlar</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57200" y="1543995"/>
            <a:ext cx="11251325" cy="4509963"/>
          </a:xfrm>
        </p:spPr>
        <p:txBody>
          <a:bodyPr>
            <a:noAutofit/>
          </a:bodyPr>
          <a:lstStyle/>
          <a:p>
            <a:r>
              <a:rPr lang="tr-TR" sz="1800" dirty="0">
                <a:solidFill>
                  <a:schemeClr val="accent3">
                    <a:lumMod val="50000"/>
                  </a:schemeClr>
                </a:solidFill>
              </a:rPr>
              <a:t>Farklı gelir gruplarını temsil eden bölgelerden (düşük, orta, yüksek gelir) ve çarşı bölgesinden </a:t>
            </a:r>
          </a:p>
          <a:p>
            <a:pPr lvl="1"/>
            <a:r>
              <a:rPr lang="tr-TR" sz="1800" dirty="0">
                <a:solidFill>
                  <a:schemeClr val="accent3">
                    <a:lumMod val="50000"/>
                  </a:schemeClr>
                </a:solidFill>
              </a:rPr>
              <a:t>Hafta içi ve hafta sonu (tatil) günlerinde</a:t>
            </a:r>
          </a:p>
          <a:p>
            <a:pPr lvl="1"/>
            <a:r>
              <a:rPr lang="tr-TR" sz="1800" dirty="0">
                <a:solidFill>
                  <a:schemeClr val="accent3">
                    <a:lumMod val="50000"/>
                  </a:schemeClr>
                </a:solidFill>
              </a:rPr>
              <a:t>En az 2 mevsim (kış ve yaz), tercih</a:t>
            </a:r>
            <a:r>
              <a:rPr lang="en-US" sz="1800" dirty="0">
                <a:solidFill>
                  <a:schemeClr val="accent3">
                    <a:lumMod val="50000"/>
                  </a:schemeClr>
                </a:solidFill>
              </a:rPr>
              <a:t>e</a:t>
            </a:r>
            <a:r>
              <a:rPr lang="tr-TR" sz="1800" dirty="0">
                <a:solidFill>
                  <a:schemeClr val="accent3">
                    <a:lumMod val="50000"/>
                  </a:schemeClr>
                </a:solidFill>
              </a:rPr>
              <a:t>n 4 mevsim</a:t>
            </a:r>
          </a:p>
          <a:p>
            <a:pPr lvl="1"/>
            <a:r>
              <a:rPr lang="tr-TR" sz="1800" dirty="0">
                <a:solidFill>
                  <a:schemeClr val="accent3">
                    <a:lumMod val="50000"/>
                  </a:schemeClr>
                </a:solidFill>
              </a:rPr>
              <a:t>Sokak toplayıcılarının etkisini minimize ederek</a:t>
            </a:r>
          </a:p>
          <a:p>
            <a:pPr lvl="1"/>
            <a:r>
              <a:rPr lang="tr-TR" sz="1800" dirty="0">
                <a:solidFill>
                  <a:schemeClr val="accent3">
                    <a:lumMod val="50000"/>
                  </a:schemeClr>
                </a:solidFill>
              </a:rPr>
              <a:t>Tercih</a:t>
            </a:r>
            <a:r>
              <a:rPr lang="en-US" sz="1800" dirty="0">
                <a:solidFill>
                  <a:schemeClr val="accent3">
                    <a:lumMod val="50000"/>
                  </a:schemeClr>
                </a:solidFill>
              </a:rPr>
              <a:t>e</a:t>
            </a:r>
            <a:r>
              <a:rPr lang="tr-TR" sz="1800" dirty="0">
                <a:solidFill>
                  <a:schemeClr val="accent3">
                    <a:lumMod val="50000"/>
                  </a:schemeClr>
                </a:solidFill>
              </a:rPr>
              <a:t>n sıkıştırma uygulamadan</a:t>
            </a:r>
          </a:p>
          <a:p>
            <a:pPr lvl="1"/>
            <a:r>
              <a:rPr lang="tr-TR" sz="1800" dirty="0">
                <a:solidFill>
                  <a:schemeClr val="accent3">
                    <a:lumMod val="50000"/>
                  </a:schemeClr>
                </a:solidFill>
              </a:rPr>
              <a:t>Bir defada yaklaşık 2 ton olmak üzere</a:t>
            </a:r>
          </a:p>
          <a:p>
            <a:pPr lvl="1"/>
            <a:r>
              <a:rPr lang="tr-TR" sz="1800" dirty="0">
                <a:solidFill>
                  <a:schemeClr val="accent3">
                    <a:lumMod val="50000"/>
                  </a:schemeClr>
                </a:solidFill>
              </a:rPr>
              <a:t>Aynı gelir grubundan en az 2 adet olmak üzere</a:t>
            </a:r>
          </a:p>
          <a:p>
            <a:pPr marL="514350" indent="-457200"/>
            <a:r>
              <a:rPr lang="tr-TR" sz="1800" dirty="0">
                <a:solidFill>
                  <a:schemeClr val="accent3">
                    <a:lumMod val="50000"/>
                  </a:schemeClr>
                </a:solidFill>
              </a:rPr>
              <a:t>Örnek olarak:</a:t>
            </a:r>
          </a:p>
          <a:p>
            <a:pPr marL="914400" lvl="1" indent="-457200"/>
            <a:r>
              <a:rPr lang="tr-TR" sz="1800" dirty="0">
                <a:solidFill>
                  <a:schemeClr val="accent3">
                    <a:lumMod val="50000"/>
                  </a:schemeClr>
                </a:solidFill>
              </a:rPr>
              <a:t>Orta gelir seviyesindeki A mahallesinden ve B mahallesinden</a:t>
            </a:r>
          </a:p>
          <a:p>
            <a:pPr marL="914400" lvl="1" indent="-457200"/>
            <a:r>
              <a:rPr lang="tr-TR" sz="1800" dirty="0">
                <a:solidFill>
                  <a:schemeClr val="accent3">
                    <a:lumMod val="50000"/>
                  </a:schemeClr>
                </a:solidFill>
              </a:rPr>
              <a:t>A mahallesinden ve  B mahallesinden kışın ve yazın 2’şer  örnek</a:t>
            </a:r>
          </a:p>
          <a:p>
            <a:pPr marL="1314450" lvl="2" indent="-457200"/>
            <a:r>
              <a:rPr lang="tr-TR" sz="1800" dirty="0">
                <a:solidFill>
                  <a:schemeClr val="accent3">
                    <a:lumMod val="50000"/>
                  </a:schemeClr>
                </a:solidFill>
              </a:rPr>
              <a:t>Yani orta gelir seviyesi kış </a:t>
            </a:r>
            <a:r>
              <a:rPr lang="tr-TR" sz="1800" dirty="0" err="1">
                <a:solidFill>
                  <a:schemeClr val="accent3">
                    <a:lumMod val="50000"/>
                  </a:schemeClr>
                </a:solidFill>
              </a:rPr>
              <a:t>karakterizasyonu</a:t>
            </a:r>
            <a:r>
              <a:rPr lang="tr-TR" sz="1800" dirty="0">
                <a:solidFill>
                  <a:schemeClr val="accent3">
                    <a:lumMod val="50000"/>
                  </a:schemeClr>
                </a:solidFill>
              </a:rPr>
              <a:t> için toplam 4 örnek ve yaz </a:t>
            </a:r>
            <a:r>
              <a:rPr lang="tr-TR" sz="1800" dirty="0" err="1">
                <a:solidFill>
                  <a:schemeClr val="accent3">
                    <a:lumMod val="50000"/>
                  </a:schemeClr>
                </a:solidFill>
              </a:rPr>
              <a:t>karakterizasyonu</a:t>
            </a:r>
            <a:r>
              <a:rPr lang="tr-TR" sz="1800" dirty="0">
                <a:solidFill>
                  <a:schemeClr val="accent3">
                    <a:lumMod val="50000"/>
                  </a:schemeClr>
                </a:solidFill>
              </a:rPr>
              <a:t> için toplam 4 örnek</a:t>
            </a:r>
          </a:p>
          <a:p>
            <a:pPr marL="914400" lvl="1" indent="-457200"/>
            <a:r>
              <a:rPr lang="tr-TR" sz="1800" dirty="0">
                <a:solidFill>
                  <a:schemeClr val="accent3">
                    <a:lumMod val="50000"/>
                  </a:schemeClr>
                </a:solidFill>
              </a:rPr>
              <a:t>Her örnek yaklaşık 2 ton alınacak</a:t>
            </a:r>
          </a:p>
          <a:p>
            <a:pPr marL="914400" lvl="1" indent="-457200"/>
            <a:r>
              <a:rPr lang="tr-TR" sz="1800" dirty="0">
                <a:solidFill>
                  <a:schemeClr val="accent3">
                    <a:lumMod val="50000"/>
                  </a:schemeClr>
                </a:solidFill>
              </a:rPr>
              <a:t>Sonuçlar yaz ve kış için ayrı hesaplanacak</a:t>
            </a: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4264232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05562" y="975315"/>
            <a:ext cx="11251325" cy="4509963"/>
          </a:xfrm>
        </p:spPr>
        <p:txBody>
          <a:bodyPr>
            <a:noAutofit/>
          </a:bodyPr>
          <a:lstStyle/>
          <a:p>
            <a:pPr algn="just"/>
            <a:r>
              <a:rPr lang="tr-TR" sz="2400" dirty="0">
                <a:solidFill>
                  <a:schemeClr val="accent3">
                    <a:lumMod val="50000"/>
                  </a:schemeClr>
                </a:solidFill>
              </a:rPr>
              <a:t>Yaklaşık 2 tonluk örnek </a:t>
            </a:r>
          </a:p>
          <a:p>
            <a:pPr lvl="1" algn="just"/>
            <a:r>
              <a:rPr lang="tr-TR" sz="2000" dirty="0">
                <a:solidFill>
                  <a:schemeClr val="accent3">
                    <a:lumMod val="50000"/>
                  </a:schemeClr>
                </a:solidFill>
              </a:rPr>
              <a:t>Araç do</a:t>
            </a:r>
            <a:r>
              <a:rPr lang="en-US" sz="2000" dirty="0">
                <a:solidFill>
                  <a:schemeClr val="accent3">
                    <a:lumMod val="50000"/>
                  </a:schemeClr>
                </a:solidFill>
              </a:rPr>
              <a:t>l</a:t>
            </a:r>
            <a:r>
              <a:rPr lang="tr-TR" sz="2000" dirty="0">
                <a:solidFill>
                  <a:schemeClr val="accent3">
                    <a:lumMod val="50000"/>
                  </a:schemeClr>
                </a:solidFill>
              </a:rPr>
              <a:t>u iken kantara alınarak boş ağırlığı arasındaki farktan alınan net örnek ağırlığı belirlenecek</a:t>
            </a:r>
          </a:p>
          <a:p>
            <a:pPr lvl="1" algn="just"/>
            <a:r>
              <a:rPr lang="tr-TR" sz="2000" dirty="0">
                <a:solidFill>
                  <a:schemeClr val="accent3">
                    <a:lumMod val="50000"/>
                  </a:schemeClr>
                </a:solidFill>
              </a:rPr>
              <a:t>İşçiler elle ayıklama sureti ile ayıklanabilir türleri ayıklayacak, bunlar tartılacak</a:t>
            </a:r>
          </a:p>
          <a:p>
            <a:pPr lvl="1" algn="just"/>
            <a:r>
              <a:rPr lang="tr-TR" sz="2000" dirty="0">
                <a:solidFill>
                  <a:schemeClr val="accent3">
                    <a:lumMod val="50000"/>
                  </a:schemeClr>
                </a:solidFill>
              </a:rPr>
              <a:t>Geriye kalan (yiyecek-park ve bahçe atıkları) kısım ayrıca kimyasal yönden incelenecek </a:t>
            </a:r>
          </a:p>
          <a:p>
            <a:pPr lvl="1" algn="just"/>
            <a:r>
              <a:rPr lang="tr-TR" sz="2000" dirty="0">
                <a:solidFill>
                  <a:schemeClr val="accent3">
                    <a:lumMod val="50000"/>
                  </a:schemeClr>
                </a:solidFill>
              </a:rPr>
              <a:t>Kimyasal inceleme için </a:t>
            </a:r>
            <a:r>
              <a:rPr lang="tr-TR" sz="2000" dirty="0" err="1">
                <a:solidFill>
                  <a:schemeClr val="accent3">
                    <a:lumMod val="50000"/>
                  </a:schemeClr>
                </a:solidFill>
              </a:rPr>
              <a:t>çeyrekleme</a:t>
            </a:r>
            <a:r>
              <a:rPr lang="tr-TR" sz="2000" dirty="0">
                <a:solidFill>
                  <a:schemeClr val="accent3">
                    <a:lumMod val="50000"/>
                  </a:schemeClr>
                </a:solidFill>
              </a:rPr>
              <a:t> metodu ile kütle 20 kg a indirilecek</a:t>
            </a:r>
            <a:endParaRPr lang="en-US" sz="2000" dirty="0">
              <a:solidFill>
                <a:schemeClr val="accent3">
                  <a:lumMod val="50000"/>
                </a:schemeClr>
              </a:solidFill>
            </a:endParaRP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grpSp>
        <p:nvGrpSpPr>
          <p:cNvPr id="7" name="Group 6"/>
          <p:cNvGrpSpPr/>
          <p:nvPr/>
        </p:nvGrpSpPr>
        <p:grpSpPr>
          <a:xfrm>
            <a:off x="1431469" y="2831119"/>
            <a:ext cx="8568952" cy="2952328"/>
            <a:chOff x="395536" y="3284984"/>
            <a:chExt cx="8568952" cy="2952328"/>
          </a:xfrm>
        </p:grpSpPr>
        <p:sp>
          <p:nvSpPr>
            <p:cNvPr id="8" name="Rectangle 7"/>
            <p:cNvSpPr/>
            <p:nvPr/>
          </p:nvSpPr>
          <p:spPr>
            <a:xfrm>
              <a:off x="395536" y="3284984"/>
              <a:ext cx="8568952" cy="2952328"/>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4"/>
            <p:cNvGrpSpPr>
              <a:grpSpLocks/>
            </p:cNvGrpSpPr>
            <p:nvPr/>
          </p:nvGrpSpPr>
          <p:grpSpPr bwMode="auto">
            <a:xfrm>
              <a:off x="477107" y="3356992"/>
              <a:ext cx="8423275" cy="2808288"/>
              <a:chOff x="2160" y="11364"/>
              <a:chExt cx="6768" cy="1585"/>
            </a:xfrm>
          </p:grpSpPr>
          <p:sp>
            <p:nvSpPr>
              <p:cNvPr id="10" name="Line 27"/>
              <p:cNvSpPr>
                <a:spLocks noChangeShapeType="1"/>
              </p:cNvSpPr>
              <p:nvPr/>
            </p:nvSpPr>
            <p:spPr bwMode="auto">
              <a:xfrm flipH="1" flipV="1">
                <a:off x="6192" y="11364"/>
                <a:ext cx="288" cy="2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11" name="Group 10"/>
              <p:cNvGrpSpPr>
                <a:grpSpLocks/>
              </p:cNvGrpSpPr>
              <p:nvPr/>
            </p:nvGrpSpPr>
            <p:grpSpPr bwMode="auto">
              <a:xfrm>
                <a:off x="2160" y="11364"/>
                <a:ext cx="6768" cy="1585"/>
                <a:chOff x="2160" y="11364"/>
                <a:chExt cx="6768" cy="1585"/>
              </a:xfrm>
            </p:grpSpPr>
            <p:grpSp>
              <p:nvGrpSpPr>
                <p:cNvPr id="12" name="Group 13"/>
                <p:cNvGrpSpPr>
                  <a:grpSpLocks/>
                </p:cNvGrpSpPr>
                <p:nvPr/>
              </p:nvGrpSpPr>
              <p:grpSpPr bwMode="auto">
                <a:xfrm>
                  <a:off x="2160" y="11364"/>
                  <a:ext cx="6768" cy="1585"/>
                  <a:chOff x="2160" y="11232"/>
                  <a:chExt cx="6768" cy="1585"/>
                </a:xfrm>
              </p:grpSpPr>
              <p:sp>
                <p:nvSpPr>
                  <p:cNvPr id="20" name="AutoShape 26"/>
                  <p:cNvSpPr>
                    <a:spLocks noChangeArrowheads="1"/>
                  </p:cNvSpPr>
                  <p:nvPr/>
                </p:nvSpPr>
                <p:spPr bwMode="auto">
                  <a:xfrm rot="-10800000">
                    <a:off x="2160" y="11520"/>
                    <a:ext cx="1008" cy="864"/>
                  </a:xfrm>
                  <a:custGeom>
                    <a:avLst/>
                    <a:gdLst>
                      <a:gd name="G0" fmla="+- 5014 0 0"/>
                      <a:gd name="G1" fmla="+- 21600 0 5014"/>
                      <a:gd name="G2" fmla="*/ 5014 1 2"/>
                      <a:gd name="G3" fmla="+- 21600 0 G2"/>
                      <a:gd name="G4" fmla="+/ 5014 21600 2"/>
                      <a:gd name="G5" fmla="+/ G1 0 2"/>
                      <a:gd name="G6" fmla="*/ 21600 21600 5014"/>
                      <a:gd name="G7" fmla="*/ G6 1 2"/>
                      <a:gd name="G8" fmla="+- 21600 0 G7"/>
                      <a:gd name="G9" fmla="*/ 21600 1 2"/>
                      <a:gd name="G10" fmla="+- 5014 0 G9"/>
                      <a:gd name="G11" fmla="?: G10 G8 0"/>
                      <a:gd name="G12" fmla="?: G10 G7 21600"/>
                      <a:gd name="T0" fmla="*/ 19093 w 21600"/>
                      <a:gd name="T1" fmla="*/ 10800 h 21600"/>
                      <a:gd name="T2" fmla="*/ 10800 w 21600"/>
                      <a:gd name="T3" fmla="*/ 21600 h 21600"/>
                      <a:gd name="T4" fmla="*/ 2507 w 21600"/>
                      <a:gd name="T5" fmla="*/ 10800 h 21600"/>
                      <a:gd name="T6" fmla="*/ 10800 w 21600"/>
                      <a:gd name="T7" fmla="*/ 0 h 21600"/>
                      <a:gd name="T8" fmla="*/ 4307 w 21600"/>
                      <a:gd name="T9" fmla="*/ 4307 h 21600"/>
                      <a:gd name="T10" fmla="*/ 17293 w 21600"/>
                      <a:gd name="T11" fmla="*/ 17293 h 21600"/>
                    </a:gdLst>
                    <a:ahLst/>
                    <a:cxnLst>
                      <a:cxn ang="0">
                        <a:pos x="T0" y="T1"/>
                      </a:cxn>
                      <a:cxn ang="0">
                        <a:pos x="T2" y="T3"/>
                      </a:cxn>
                      <a:cxn ang="0">
                        <a:pos x="T4" y="T5"/>
                      </a:cxn>
                      <a:cxn ang="0">
                        <a:pos x="T6" y="T7"/>
                      </a:cxn>
                    </a:cxnLst>
                    <a:rect l="T8" t="T9" r="T10" b="T11"/>
                    <a:pathLst>
                      <a:path w="21600" h="21600">
                        <a:moveTo>
                          <a:pt x="0" y="0"/>
                        </a:moveTo>
                        <a:lnTo>
                          <a:pt x="5014" y="21600"/>
                        </a:lnTo>
                        <a:lnTo>
                          <a:pt x="16586"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1" name="AutoShape 25"/>
                  <p:cNvSpPr>
                    <a:spLocks noChangeArrowheads="1"/>
                  </p:cNvSpPr>
                  <p:nvPr/>
                </p:nvSpPr>
                <p:spPr bwMode="auto">
                  <a:xfrm rot="10781616">
                    <a:off x="3744" y="11520"/>
                    <a:ext cx="432" cy="28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2" name="AutoShape 24" descr="5%"/>
                  <p:cNvSpPr>
                    <a:spLocks noChangeArrowheads="1"/>
                  </p:cNvSpPr>
                  <p:nvPr/>
                </p:nvSpPr>
                <p:spPr bwMode="auto">
                  <a:xfrm rot="10781616">
                    <a:off x="4464" y="11520"/>
                    <a:ext cx="432" cy="28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pattFill prst="pct5">
                    <a:fgClr>
                      <a:srgbClr val="000000"/>
                    </a:fgClr>
                    <a:bgClr>
                      <a:srgbClr val="FFFFFF"/>
                    </a:bgClr>
                  </a:pattFill>
                  <a:ln w="9525">
                    <a:solidFill>
                      <a:srgbClr val="000000"/>
                    </a:solidFill>
                    <a:miter lim="800000"/>
                    <a:headEnd/>
                    <a:tailEnd/>
                  </a:ln>
                </p:spPr>
                <p:txBody>
                  <a:bodyPr/>
                  <a:lstStyle/>
                  <a:p>
                    <a:endParaRPr lang="en-US"/>
                  </a:p>
                </p:txBody>
              </p:sp>
              <p:sp>
                <p:nvSpPr>
                  <p:cNvPr id="23" name="AutoShape 23"/>
                  <p:cNvSpPr>
                    <a:spLocks noChangeArrowheads="1"/>
                  </p:cNvSpPr>
                  <p:nvPr/>
                </p:nvSpPr>
                <p:spPr bwMode="auto">
                  <a:xfrm rot="10781616">
                    <a:off x="4464" y="12097"/>
                    <a:ext cx="432" cy="28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4" name="AutoShape 22" descr="5%"/>
                  <p:cNvSpPr>
                    <a:spLocks noChangeArrowheads="1"/>
                  </p:cNvSpPr>
                  <p:nvPr/>
                </p:nvSpPr>
                <p:spPr bwMode="auto">
                  <a:xfrm rot="10781616">
                    <a:off x="3744" y="12097"/>
                    <a:ext cx="432" cy="28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pattFill prst="pct5">
                    <a:fgClr>
                      <a:srgbClr val="000000"/>
                    </a:fgClr>
                    <a:bgClr>
                      <a:srgbClr val="FFFFFF"/>
                    </a:bgClr>
                  </a:pattFill>
                  <a:ln w="9525">
                    <a:solidFill>
                      <a:srgbClr val="000000"/>
                    </a:solidFill>
                    <a:miter lim="800000"/>
                    <a:headEnd/>
                    <a:tailEnd/>
                  </a:ln>
                </p:spPr>
                <p:txBody>
                  <a:bodyPr/>
                  <a:lstStyle/>
                  <a:p>
                    <a:endParaRPr lang="en-US"/>
                  </a:p>
                </p:txBody>
              </p:sp>
              <p:sp>
                <p:nvSpPr>
                  <p:cNvPr id="25" name="AutoShape 21"/>
                  <p:cNvSpPr>
                    <a:spLocks noChangeArrowheads="1"/>
                  </p:cNvSpPr>
                  <p:nvPr/>
                </p:nvSpPr>
                <p:spPr bwMode="auto">
                  <a:xfrm rot="-10800000">
                    <a:off x="5472" y="11809"/>
                    <a:ext cx="576" cy="432"/>
                  </a:xfrm>
                  <a:custGeom>
                    <a:avLst/>
                    <a:gdLst>
                      <a:gd name="G0" fmla="+- 5014 0 0"/>
                      <a:gd name="G1" fmla="+- 21600 0 5014"/>
                      <a:gd name="G2" fmla="*/ 5014 1 2"/>
                      <a:gd name="G3" fmla="+- 21600 0 G2"/>
                      <a:gd name="G4" fmla="+/ 5014 21600 2"/>
                      <a:gd name="G5" fmla="+/ G1 0 2"/>
                      <a:gd name="G6" fmla="*/ 21600 21600 5014"/>
                      <a:gd name="G7" fmla="*/ G6 1 2"/>
                      <a:gd name="G8" fmla="+- 21600 0 G7"/>
                      <a:gd name="G9" fmla="*/ 21600 1 2"/>
                      <a:gd name="G10" fmla="+- 5014 0 G9"/>
                      <a:gd name="G11" fmla="?: G10 G8 0"/>
                      <a:gd name="G12" fmla="?: G10 G7 21600"/>
                      <a:gd name="T0" fmla="*/ 19093 w 21600"/>
                      <a:gd name="T1" fmla="*/ 10800 h 21600"/>
                      <a:gd name="T2" fmla="*/ 10800 w 21600"/>
                      <a:gd name="T3" fmla="*/ 21600 h 21600"/>
                      <a:gd name="T4" fmla="*/ 2507 w 21600"/>
                      <a:gd name="T5" fmla="*/ 10800 h 21600"/>
                      <a:gd name="T6" fmla="*/ 10800 w 21600"/>
                      <a:gd name="T7" fmla="*/ 0 h 21600"/>
                      <a:gd name="T8" fmla="*/ 4307 w 21600"/>
                      <a:gd name="T9" fmla="*/ 4307 h 21600"/>
                      <a:gd name="T10" fmla="*/ 17293 w 21600"/>
                      <a:gd name="T11" fmla="*/ 17293 h 21600"/>
                    </a:gdLst>
                    <a:ahLst/>
                    <a:cxnLst>
                      <a:cxn ang="0">
                        <a:pos x="T0" y="T1"/>
                      </a:cxn>
                      <a:cxn ang="0">
                        <a:pos x="T2" y="T3"/>
                      </a:cxn>
                      <a:cxn ang="0">
                        <a:pos x="T4" y="T5"/>
                      </a:cxn>
                      <a:cxn ang="0">
                        <a:pos x="T6" y="T7"/>
                      </a:cxn>
                    </a:cxnLst>
                    <a:rect l="T8" t="T9" r="T10" b="T11"/>
                    <a:pathLst>
                      <a:path w="21600" h="21600">
                        <a:moveTo>
                          <a:pt x="0" y="0"/>
                        </a:moveTo>
                        <a:lnTo>
                          <a:pt x="5014" y="21600"/>
                        </a:lnTo>
                        <a:lnTo>
                          <a:pt x="16586"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6" name="AutoShape 20" descr="10%"/>
                  <p:cNvSpPr>
                    <a:spLocks noChangeArrowheads="1"/>
                  </p:cNvSpPr>
                  <p:nvPr/>
                </p:nvSpPr>
                <p:spPr bwMode="auto">
                  <a:xfrm rot="10781616">
                    <a:off x="6480" y="11520"/>
                    <a:ext cx="288" cy="1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pattFill prst="pct10">
                    <a:fgClr>
                      <a:srgbClr val="000000"/>
                    </a:fgClr>
                    <a:bgClr>
                      <a:srgbClr val="FFFFFF"/>
                    </a:bgClr>
                  </a:pattFill>
                  <a:ln w="9525">
                    <a:solidFill>
                      <a:srgbClr val="000000"/>
                    </a:solidFill>
                    <a:miter lim="800000"/>
                    <a:headEnd/>
                    <a:tailEnd/>
                  </a:ln>
                </p:spPr>
                <p:txBody>
                  <a:bodyPr/>
                  <a:lstStyle/>
                  <a:p>
                    <a:endParaRPr lang="en-US"/>
                  </a:p>
                </p:txBody>
              </p:sp>
              <p:sp>
                <p:nvSpPr>
                  <p:cNvPr id="27" name="AutoShape 19"/>
                  <p:cNvSpPr>
                    <a:spLocks noChangeArrowheads="1"/>
                  </p:cNvSpPr>
                  <p:nvPr/>
                </p:nvSpPr>
                <p:spPr bwMode="auto">
                  <a:xfrm rot="10781616">
                    <a:off x="7200" y="11520"/>
                    <a:ext cx="288" cy="1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8" name="AutoShape 18"/>
                  <p:cNvSpPr>
                    <a:spLocks noChangeArrowheads="1"/>
                  </p:cNvSpPr>
                  <p:nvPr/>
                </p:nvSpPr>
                <p:spPr bwMode="auto">
                  <a:xfrm rot="10781616">
                    <a:off x="6480" y="12241"/>
                    <a:ext cx="288" cy="1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29" name="AutoShape 17" descr="10%"/>
                  <p:cNvSpPr>
                    <a:spLocks noChangeArrowheads="1"/>
                  </p:cNvSpPr>
                  <p:nvPr/>
                </p:nvSpPr>
                <p:spPr bwMode="auto">
                  <a:xfrm rot="10781616">
                    <a:off x="7200" y="12241"/>
                    <a:ext cx="288" cy="1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pattFill prst="pct10">
                    <a:fgClr>
                      <a:srgbClr val="000000"/>
                    </a:fgClr>
                    <a:bgClr>
                      <a:srgbClr val="FFFFFF"/>
                    </a:bgClr>
                  </a:pattFill>
                  <a:ln w="9525">
                    <a:solidFill>
                      <a:srgbClr val="000000"/>
                    </a:solidFill>
                    <a:miter lim="800000"/>
                    <a:headEnd/>
                    <a:tailEnd/>
                  </a:ln>
                </p:spPr>
                <p:txBody>
                  <a:bodyPr/>
                  <a:lstStyle/>
                  <a:p>
                    <a:endParaRPr lang="en-US"/>
                  </a:p>
                </p:txBody>
              </p:sp>
              <p:sp>
                <p:nvSpPr>
                  <p:cNvPr id="30" name="AutoShape 16"/>
                  <p:cNvSpPr>
                    <a:spLocks noChangeArrowheads="1"/>
                  </p:cNvSpPr>
                  <p:nvPr/>
                </p:nvSpPr>
                <p:spPr bwMode="auto">
                  <a:xfrm rot="10781616">
                    <a:off x="8640" y="11953"/>
                    <a:ext cx="288" cy="144"/>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996633"/>
                  </a:solidFill>
                  <a:ln w="9525">
                    <a:solidFill>
                      <a:srgbClr val="000000"/>
                    </a:solidFill>
                    <a:miter lim="800000"/>
                    <a:headEnd/>
                    <a:tailEnd/>
                  </a:ln>
                </p:spPr>
                <p:txBody>
                  <a:bodyPr/>
                  <a:lstStyle/>
                  <a:p>
                    <a:endParaRPr lang="en-US"/>
                  </a:p>
                </p:txBody>
              </p:sp>
              <p:sp>
                <p:nvSpPr>
                  <p:cNvPr id="31" name="Line 15"/>
                  <p:cNvSpPr>
                    <a:spLocks noChangeShapeType="1"/>
                  </p:cNvSpPr>
                  <p:nvPr/>
                </p:nvSpPr>
                <p:spPr bwMode="auto">
                  <a:xfrm flipH="1">
                    <a:off x="3456" y="12529"/>
                    <a:ext cx="288" cy="2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 name="Line 14"/>
                  <p:cNvSpPr>
                    <a:spLocks noChangeShapeType="1"/>
                  </p:cNvSpPr>
                  <p:nvPr/>
                </p:nvSpPr>
                <p:spPr bwMode="auto">
                  <a:xfrm flipV="1">
                    <a:off x="4896" y="11232"/>
                    <a:ext cx="288" cy="2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3" name="Line 12"/>
                <p:cNvSpPr>
                  <a:spLocks noChangeShapeType="1"/>
                </p:cNvSpPr>
                <p:nvPr/>
              </p:nvSpPr>
              <p:spPr bwMode="auto">
                <a:xfrm>
                  <a:off x="4104" y="11940"/>
                  <a:ext cx="432" cy="374"/>
                </a:xfrm>
                <a:prstGeom prst="line">
                  <a:avLst/>
                </a:prstGeom>
                <a:noFill/>
                <a:ln w="57150">
                  <a:solidFill>
                    <a:srgbClr val="FF3300"/>
                  </a:solidFill>
                  <a:round/>
                  <a:headEnd type="triangle" w="med" len="sm"/>
                  <a:tailEnd type="triangle" w="med" len="sm"/>
                </a:ln>
                <a:extLst>
                  <a:ext uri="{909E8E84-426E-40DD-AFC4-6F175D3DCCD1}">
                    <a14:hiddenFill xmlns:a14="http://schemas.microsoft.com/office/drawing/2010/main">
                      <a:noFill/>
                    </a14:hiddenFill>
                  </a:ext>
                </a:extLst>
              </p:spPr>
              <p:txBody>
                <a:bodyPr/>
                <a:lstStyle/>
                <a:p>
                  <a:endParaRPr lang="en-US"/>
                </a:p>
              </p:txBody>
            </p:sp>
            <p:sp>
              <p:nvSpPr>
                <p:cNvPr id="14" name="Line 11"/>
                <p:cNvSpPr>
                  <a:spLocks noChangeShapeType="1"/>
                </p:cNvSpPr>
                <p:nvPr/>
              </p:nvSpPr>
              <p:spPr bwMode="auto">
                <a:xfrm rot="5953994">
                  <a:off x="6768" y="11897"/>
                  <a:ext cx="432" cy="374"/>
                </a:xfrm>
                <a:prstGeom prst="line">
                  <a:avLst/>
                </a:prstGeom>
                <a:noFill/>
                <a:ln w="57150">
                  <a:solidFill>
                    <a:srgbClr val="FF3300"/>
                  </a:solidFill>
                  <a:round/>
                  <a:headEnd type="triangle" w="med" len="sm"/>
                  <a:tailEnd type="triangle" w="med" len="sm"/>
                </a:ln>
                <a:extLst>
                  <a:ext uri="{909E8E84-426E-40DD-AFC4-6F175D3DCCD1}">
                    <a14:hiddenFill xmlns:a14="http://schemas.microsoft.com/office/drawing/2010/main">
                      <a:noFill/>
                    </a14:hiddenFill>
                  </a:ext>
                </a:extLst>
              </p:spPr>
              <p:txBody>
                <a:bodyPr/>
                <a:lstStyle/>
                <a:p>
                  <a:endParaRPr lang="en-US"/>
                </a:p>
              </p:txBody>
            </p:sp>
            <p:sp>
              <p:nvSpPr>
                <p:cNvPr id="15" name="Line 10"/>
                <p:cNvSpPr>
                  <a:spLocks noChangeShapeType="1"/>
                </p:cNvSpPr>
                <p:nvPr/>
              </p:nvSpPr>
              <p:spPr bwMode="auto">
                <a:xfrm>
                  <a:off x="7488" y="12618"/>
                  <a:ext cx="288" cy="288"/>
                </a:xfrm>
                <a:prstGeom prst="line">
                  <a:avLst/>
                </a:prstGeom>
                <a:noFill/>
                <a:ln w="5715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 name="AutoShape 9"/>
                <p:cNvSpPr>
                  <a:spLocks noChangeArrowheads="1"/>
                </p:cNvSpPr>
                <p:nvPr/>
              </p:nvSpPr>
              <p:spPr bwMode="auto">
                <a:xfrm>
                  <a:off x="7488" y="12084"/>
                  <a:ext cx="1008" cy="144"/>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FF"/>
                </a:solidFill>
                <a:ln w="9525">
                  <a:solidFill>
                    <a:srgbClr val="00FF00"/>
                  </a:solidFill>
                  <a:miter lim="800000"/>
                  <a:headEnd/>
                  <a:tailEnd/>
                </a:ln>
              </p:spPr>
              <p:txBody>
                <a:bodyPr/>
                <a:lstStyle/>
                <a:p>
                  <a:endParaRPr lang="en-US"/>
                </a:p>
              </p:txBody>
            </p:sp>
            <p:sp>
              <p:nvSpPr>
                <p:cNvPr id="17" name="AutoShape 8"/>
                <p:cNvSpPr>
                  <a:spLocks noChangeArrowheads="1"/>
                </p:cNvSpPr>
                <p:nvPr/>
              </p:nvSpPr>
              <p:spPr bwMode="auto">
                <a:xfrm>
                  <a:off x="3312" y="12084"/>
                  <a:ext cx="288" cy="144"/>
                </a:xfrm>
                <a:prstGeom prst="rightArrow">
                  <a:avLst>
                    <a:gd name="adj1" fmla="val 50000"/>
                    <a:gd name="adj2" fmla="val 50000"/>
                  </a:avLst>
                </a:prstGeom>
                <a:solidFill>
                  <a:srgbClr val="FFFFFF"/>
                </a:solidFill>
                <a:ln w="9525">
                  <a:solidFill>
                    <a:srgbClr val="00FF00"/>
                  </a:solidFill>
                  <a:miter lim="800000"/>
                  <a:headEnd/>
                  <a:tailEnd/>
                </a:ln>
              </p:spPr>
              <p:txBody>
                <a:bodyPr/>
                <a:lstStyle/>
                <a:p>
                  <a:endParaRPr lang="en-US"/>
                </a:p>
              </p:txBody>
            </p:sp>
            <p:sp>
              <p:nvSpPr>
                <p:cNvPr id="18" name="AutoShape 7"/>
                <p:cNvSpPr>
                  <a:spLocks noChangeArrowheads="1"/>
                </p:cNvSpPr>
                <p:nvPr/>
              </p:nvSpPr>
              <p:spPr bwMode="auto">
                <a:xfrm>
                  <a:off x="5040" y="12084"/>
                  <a:ext cx="288" cy="144"/>
                </a:xfrm>
                <a:prstGeom prst="rightArrow">
                  <a:avLst>
                    <a:gd name="adj1" fmla="val 50000"/>
                    <a:gd name="adj2" fmla="val 50000"/>
                  </a:avLst>
                </a:prstGeom>
                <a:solidFill>
                  <a:srgbClr val="FFFFFF"/>
                </a:solidFill>
                <a:ln w="9525">
                  <a:solidFill>
                    <a:srgbClr val="00FF00"/>
                  </a:solidFill>
                  <a:miter lim="800000"/>
                  <a:headEnd/>
                  <a:tailEnd/>
                </a:ln>
              </p:spPr>
              <p:txBody>
                <a:bodyPr/>
                <a:lstStyle/>
                <a:p>
                  <a:endParaRPr lang="en-US"/>
                </a:p>
              </p:txBody>
            </p:sp>
            <p:sp>
              <p:nvSpPr>
                <p:cNvPr id="19" name="AutoShape 6"/>
                <p:cNvSpPr>
                  <a:spLocks noChangeArrowheads="1"/>
                </p:cNvSpPr>
                <p:nvPr/>
              </p:nvSpPr>
              <p:spPr bwMode="auto">
                <a:xfrm>
                  <a:off x="6192" y="12084"/>
                  <a:ext cx="288" cy="144"/>
                </a:xfrm>
                <a:prstGeom prst="rightArrow">
                  <a:avLst>
                    <a:gd name="adj1" fmla="val 50000"/>
                    <a:gd name="adj2" fmla="val 50000"/>
                  </a:avLst>
                </a:prstGeom>
                <a:solidFill>
                  <a:srgbClr val="FFFFFF"/>
                </a:solidFill>
                <a:ln w="9525">
                  <a:solidFill>
                    <a:srgbClr val="00FF00"/>
                  </a:solidFill>
                  <a:miter lim="800000"/>
                  <a:headEnd/>
                  <a:tailEnd/>
                </a:ln>
              </p:spPr>
              <p:txBody>
                <a:bodyPr/>
                <a:lstStyle/>
                <a:p>
                  <a:endParaRPr lang="en-US"/>
                </a:p>
              </p:txBody>
            </p:sp>
          </p:grpSp>
        </p:grpSp>
      </p:grpSp>
    </p:spTree>
    <p:extLst>
      <p:ext uri="{BB962C8B-B14F-4D97-AF65-F5344CB8AC3E}">
        <p14:creationId xmlns:p14="http://schemas.microsoft.com/office/powerpoint/2010/main" val="9901792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05562" y="849188"/>
            <a:ext cx="11251325" cy="1531402"/>
          </a:xfrm>
        </p:spPr>
        <p:txBody>
          <a:bodyPr>
            <a:noAutofit/>
          </a:bodyPr>
          <a:lstStyle/>
          <a:p>
            <a:pPr algn="just"/>
            <a:r>
              <a:rPr lang="tr-TR" altLang="en-US" sz="2400" dirty="0">
                <a:solidFill>
                  <a:schemeClr val="accent3">
                    <a:lumMod val="50000"/>
                  </a:schemeClr>
                </a:solidFill>
              </a:rPr>
              <a:t>Atık miktarının ve kompozisyonunun belirlenmesi kadar doğru olarak yansıtılması da değerlendirme açısından önem arz etmektedir. </a:t>
            </a:r>
          </a:p>
          <a:p>
            <a:pPr algn="ctr">
              <a:buFont typeface="Wingdings" panose="05000000000000000000" pitchFamily="2" charset="2"/>
              <a:buNone/>
            </a:pPr>
            <a:r>
              <a:rPr lang="tr-TR" altLang="en-US" sz="2400" dirty="0">
                <a:solidFill>
                  <a:schemeClr val="accent1"/>
                </a:solidFill>
              </a:rPr>
              <a:t>Ankara'da Katı Atık Türlerinin Mevsimsel Değişimi (%)</a:t>
            </a: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pic>
        <p:nvPicPr>
          <p:cNvPr id="33" name="Picture 32"/>
          <p:cNvPicPr>
            <a:picLocks noChangeAspect="1"/>
          </p:cNvPicPr>
          <p:nvPr/>
        </p:nvPicPr>
        <p:blipFill>
          <a:blip r:embed="rId2"/>
          <a:stretch>
            <a:fillRect/>
          </a:stretch>
        </p:blipFill>
        <p:spPr>
          <a:xfrm>
            <a:off x="3781234" y="2016248"/>
            <a:ext cx="4929675" cy="2018189"/>
          </a:xfrm>
          <a:prstGeom prst="rect">
            <a:avLst/>
          </a:prstGeom>
        </p:spPr>
      </p:pic>
      <p:sp>
        <p:nvSpPr>
          <p:cNvPr id="34" name="Content Placeholder 2">
            <a:extLst>
              <a:ext uri="{FF2B5EF4-FFF2-40B4-BE49-F238E27FC236}">
                <a16:creationId xmlns:a16="http://schemas.microsoft.com/office/drawing/2014/main" id="{08F5F4CB-9AD0-E846-A191-D46D6B0FA016}"/>
              </a:ext>
            </a:extLst>
          </p:cNvPr>
          <p:cNvSpPr txBox="1">
            <a:spLocks/>
          </p:cNvSpPr>
          <p:nvPr/>
        </p:nvSpPr>
        <p:spPr>
          <a:xfrm>
            <a:off x="505561" y="4103541"/>
            <a:ext cx="11251325" cy="153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0000"/>
              </a:lnSpc>
            </a:pPr>
            <a:r>
              <a:rPr lang="tr-TR" altLang="en-US" sz="2400" dirty="0">
                <a:solidFill>
                  <a:schemeClr val="accent3">
                    <a:lumMod val="50000"/>
                  </a:schemeClr>
                </a:solidFill>
              </a:rPr>
              <a:t>Belediyelerin öncelikle bilmesi gereken şey ne kadar atıkla karşı karşıya olduğudur. Karar vereceği ve tasarlayacağı tüm sistemleri hangi atık grubu ele alındıysa o grubun yıl içinde göstermekte olduğu en yüksek değeri ve nüfus projeksiyonunu göze alarak gerçekleştirmesi gerekmektedir. Depolama alanında elde edilen günlük atık miktarı bilgileri ve halihazırdaki nüfus göze alınarak her gelir grubu ve mevsim için  </a:t>
            </a:r>
            <a:r>
              <a:rPr lang="tr-TR" altLang="en-US" sz="2400" b="1" dirty="0">
                <a:solidFill>
                  <a:schemeClr val="accent3">
                    <a:lumMod val="50000"/>
                  </a:schemeClr>
                </a:solidFill>
              </a:rPr>
              <a:t>kişisel atık üretimi </a:t>
            </a:r>
            <a:r>
              <a:rPr lang="tr-TR" altLang="en-US" sz="2400" dirty="0">
                <a:solidFill>
                  <a:schemeClr val="accent3">
                    <a:lumMod val="50000"/>
                  </a:schemeClr>
                </a:solidFill>
              </a:rPr>
              <a:t>hesaplanabilir.  </a:t>
            </a:r>
          </a:p>
          <a:p>
            <a:pPr lvl="2" algn="just"/>
            <a:endParaRPr lang="tr-TR" altLang="en-US" dirty="0">
              <a:solidFill>
                <a:schemeClr val="accent3">
                  <a:lumMod val="50000"/>
                </a:schemeClr>
              </a:solidFill>
            </a:endParaRPr>
          </a:p>
          <a:p>
            <a:pPr algn="just"/>
            <a:endParaRPr lang="tr-TR" sz="2000" dirty="0">
              <a:solidFill>
                <a:schemeClr val="accent3">
                  <a:lumMod val="50000"/>
                </a:schemeClr>
              </a:solidFill>
            </a:endParaRPr>
          </a:p>
        </p:txBody>
      </p:sp>
    </p:spTree>
    <p:extLst>
      <p:ext uri="{BB962C8B-B14F-4D97-AF65-F5344CB8AC3E}">
        <p14:creationId xmlns:p14="http://schemas.microsoft.com/office/powerpoint/2010/main" val="9755903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Teknolojik</a:t>
            </a:r>
            <a:r>
              <a:rPr lang="en-GB" sz="3600" b="1" dirty="0">
                <a:solidFill>
                  <a:srgbClr val="4461A3"/>
                </a:solidFill>
              </a:rPr>
              <a:t> </a:t>
            </a:r>
            <a:r>
              <a:rPr lang="en-GB" sz="3600" b="1" dirty="0" err="1">
                <a:solidFill>
                  <a:srgbClr val="4461A3"/>
                </a:solidFill>
              </a:rPr>
              <a:t>altyapı</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maaliyetler</a:t>
            </a:r>
            <a:r>
              <a:rPr lang="en-GB" sz="3600" b="1" dirty="0">
                <a:solidFill>
                  <a:srgbClr val="4461A3"/>
                </a:solidFill>
              </a:rPr>
              <a:t>: </a:t>
            </a:r>
            <a:r>
              <a:rPr lang="en-GB" sz="3600" b="1" dirty="0" err="1">
                <a:solidFill>
                  <a:srgbClr val="4461A3"/>
                </a:solidFill>
              </a:rPr>
              <a:t>Bütçeye</a:t>
            </a:r>
            <a:r>
              <a:rPr lang="en-GB" sz="3600" b="1" dirty="0">
                <a:solidFill>
                  <a:srgbClr val="4461A3"/>
                </a:solidFill>
              </a:rPr>
              <a:t> </a:t>
            </a:r>
            <a:r>
              <a:rPr lang="en-GB" sz="3600" b="1" dirty="0" err="1">
                <a:solidFill>
                  <a:srgbClr val="4461A3"/>
                </a:solidFill>
              </a:rPr>
              <a:t>uygun</a:t>
            </a:r>
            <a:r>
              <a:rPr lang="en-GB" sz="3600" b="1" dirty="0">
                <a:solidFill>
                  <a:srgbClr val="4461A3"/>
                </a:solidFill>
              </a:rPr>
              <a:t> </a:t>
            </a:r>
            <a:r>
              <a:rPr lang="en-GB" sz="3600" b="1" dirty="0" err="1">
                <a:solidFill>
                  <a:srgbClr val="4461A3"/>
                </a:solidFill>
              </a:rPr>
              <a:t>pişirme</a:t>
            </a:r>
            <a:r>
              <a:rPr lang="en-GB" sz="3600" b="1" dirty="0">
                <a:solidFill>
                  <a:srgbClr val="4461A3"/>
                </a:solidFill>
              </a:rPr>
              <a:t> </a:t>
            </a:r>
            <a:r>
              <a:rPr lang="en-GB" sz="3600" b="1" dirty="0" err="1">
                <a:solidFill>
                  <a:srgbClr val="4461A3"/>
                </a:solidFill>
              </a:rPr>
              <a:t>seçenekleri</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sürdürülebilirlik</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851936"/>
            <a:ext cx="10870326" cy="4509963"/>
          </a:xfrm>
        </p:spPr>
        <p:txBody>
          <a:bodyPr>
            <a:noAutofit/>
          </a:bodyPr>
          <a:lstStyle/>
          <a:p>
            <a:pPr algn="just">
              <a:lnSpc>
                <a:spcPct val="80000"/>
              </a:lnSpc>
            </a:pPr>
            <a:r>
              <a:rPr lang="tr-TR" altLang="en-US" sz="2400" dirty="0">
                <a:solidFill>
                  <a:schemeClr val="accent3">
                    <a:lumMod val="50000"/>
                  </a:schemeClr>
                </a:solidFill>
              </a:rPr>
              <a:t>Atık gruplarının özellikleri bertaraf sistemlerine karar vermede kullanılır. Yüksek su içeriğine ama düşük </a:t>
            </a:r>
            <a:r>
              <a:rPr lang="tr-TR" altLang="en-US" sz="2400" dirty="0" err="1">
                <a:solidFill>
                  <a:schemeClr val="accent3">
                    <a:lumMod val="50000"/>
                  </a:schemeClr>
                </a:solidFill>
              </a:rPr>
              <a:t>kalorifik</a:t>
            </a:r>
            <a:r>
              <a:rPr lang="tr-TR" altLang="en-US" sz="2400" dirty="0">
                <a:solidFill>
                  <a:schemeClr val="accent3">
                    <a:lumMod val="50000"/>
                  </a:schemeClr>
                </a:solidFill>
              </a:rPr>
              <a:t> değere sahip bir atık için yanmaya karar verilemeyeceği gibi, su içeriği ve organik madde içeriği uygun bir atık için taneciklerinin çoğunun küçük olması durumunda </a:t>
            </a:r>
            <a:r>
              <a:rPr lang="tr-TR" altLang="en-US" sz="2400" dirty="0" err="1">
                <a:solidFill>
                  <a:schemeClr val="accent3">
                    <a:lumMod val="50000"/>
                  </a:schemeClr>
                </a:solidFill>
              </a:rPr>
              <a:t>kompostlama</a:t>
            </a:r>
            <a:r>
              <a:rPr lang="tr-TR" altLang="en-US" sz="2400" dirty="0">
                <a:solidFill>
                  <a:schemeClr val="accent3">
                    <a:lumMod val="50000"/>
                  </a:schemeClr>
                </a:solidFill>
              </a:rPr>
              <a:t> iyi bir seçenek olamaz. </a:t>
            </a:r>
          </a:p>
          <a:p>
            <a:pPr algn="just">
              <a:lnSpc>
                <a:spcPct val="80000"/>
              </a:lnSpc>
            </a:pPr>
            <a:r>
              <a:rPr lang="tr-TR" altLang="en-US" sz="2400" dirty="0">
                <a:solidFill>
                  <a:schemeClr val="accent3">
                    <a:lumMod val="50000"/>
                  </a:schemeClr>
                </a:solidFill>
              </a:rPr>
              <a:t>Katı atık içindeki organik maddenin, toplam organik karbonun ve </a:t>
            </a:r>
            <a:r>
              <a:rPr lang="tr-TR" altLang="en-US" sz="2400" dirty="0" err="1">
                <a:solidFill>
                  <a:schemeClr val="accent3">
                    <a:lumMod val="50000"/>
                  </a:schemeClr>
                </a:solidFill>
              </a:rPr>
              <a:t>kalorifik</a:t>
            </a:r>
            <a:r>
              <a:rPr lang="tr-TR" altLang="en-US" sz="2400" dirty="0">
                <a:solidFill>
                  <a:schemeClr val="accent3">
                    <a:lumMod val="50000"/>
                  </a:schemeClr>
                </a:solidFill>
              </a:rPr>
              <a:t> değerin birbirleri ile ilişkili olması beklenir. Eğer bu parametrelere ait veriler bir paralellik arz ediyorsa  ve diğer özellikler de uygunsa yakma konusuna daha sıcak bakılabilir. </a:t>
            </a:r>
          </a:p>
          <a:p>
            <a:pPr algn="just">
              <a:lnSpc>
                <a:spcPct val="80000"/>
              </a:lnSpc>
            </a:pPr>
            <a:r>
              <a:rPr lang="tr-TR" altLang="en-US" sz="2400" dirty="0">
                <a:solidFill>
                  <a:schemeClr val="accent3">
                    <a:lumMod val="50000"/>
                  </a:schemeClr>
                </a:solidFill>
              </a:rPr>
              <a:t>Atığın </a:t>
            </a:r>
            <a:r>
              <a:rPr lang="tr-TR" altLang="en-US" sz="2400" dirty="0" err="1">
                <a:solidFill>
                  <a:schemeClr val="accent3">
                    <a:lumMod val="50000"/>
                  </a:schemeClr>
                </a:solidFill>
              </a:rPr>
              <a:t>pH</a:t>
            </a:r>
            <a:r>
              <a:rPr lang="tr-TR" altLang="en-US" sz="2400" dirty="0">
                <a:solidFill>
                  <a:schemeClr val="accent3">
                    <a:lumMod val="50000"/>
                  </a:schemeClr>
                </a:solidFill>
              </a:rPr>
              <a:t> seviyesi, ağır metal konsantrasyonları ve klorür konsantrasyonu gene </a:t>
            </a:r>
            <a:r>
              <a:rPr lang="tr-TR" altLang="en-US" sz="2400" dirty="0" err="1">
                <a:solidFill>
                  <a:schemeClr val="accent3">
                    <a:lumMod val="50000"/>
                  </a:schemeClr>
                </a:solidFill>
              </a:rPr>
              <a:t>kompostlama</a:t>
            </a:r>
            <a:r>
              <a:rPr lang="tr-TR" altLang="en-US" sz="2400" dirty="0">
                <a:solidFill>
                  <a:schemeClr val="accent3">
                    <a:lumMod val="50000"/>
                  </a:schemeClr>
                </a:solidFill>
              </a:rPr>
              <a:t> gibi </a:t>
            </a:r>
            <a:r>
              <a:rPr lang="tr-TR" altLang="en-US" sz="2400" b="1" dirty="0">
                <a:solidFill>
                  <a:schemeClr val="accent3">
                    <a:lumMod val="50000"/>
                  </a:schemeClr>
                </a:solidFill>
              </a:rPr>
              <a:t>sistemler için uygun </a:t>
            </a:r>
            <a:r>
              <a:rPr lang="tr-TR" altLang="en-US" sz="2400" dirty="0">
                <a:solidFill>
                  <a:schemeClr val="accent3">
                    <a:lumMod val="50000"/>
                  </a:schemeClr>
                </a:solidFill>
              </a:rPr>
              <a:t>olmalıdır. Gerekirse kurulacak sistemler bu parametrelerin elverişli olduğu mevsimlerde ve/veya bölgelerde oluşan çöp miktarı dikkate alınarak planlanır.</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9827958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150884"/>
            <a:ext cx="10870326" cy="4524702"/>
          </a:xfrm>
        </p:spPr>
        <p:txBody>
          <a:bodyPr>
            <a:noAutofit/>
          </a:bodyPr>
          <a:lstStyle/>
          <a:p>
            <a:pPr algn="just">
              <a:lnSpc>
                <a:spcPct val="80000"/>
              </a:lnSpc>
            </a:pPr>
            <a:r>
              <a:rPr lang="tr-TR" altLang="en-US" sz="2400" dirty="0">
                <a:solidFill>
                  <a:schemeClr val="accent3">
                    <a:lumMod val="50000"/>
                  </a:schemeClr>
                </a:solidFill>
              </a:rPr>
              <a:t>Geri kazanılabilir atıkların bileşiminin ne şekilde olduğu da önemli bir husustur.  Geri kazanılır atıklar plastikler, camlar, kağıt ve karton, metal ve </a:t>
            </a:r>
            <a:r>
              <a:rPr lang="tr-TR" altLang="en-US" sz="2400" dirty="0" err="1">
                <a:solidFill>
                  <a:schemeClr val="accent3">
                    <a:lumMod val="50000"/>
                  </a:schemeClr>
                </a:solidFill>
              </a:rPr>
              <a:t>kompozit</a:t>
            </a:r>
            <a:r>
              <a:rPr lang="tr-TR" altLang="en-US" sz="2400" dirty="0">
                <a:solidFill>
                  <a:schemeClr val="accent3">
                    <a:lumMod val="50000"/>
                  </a:schemeClr>
                </a:solidFill>
              </a:rPr>
              <a:t> ambalajlar olarak ana </a:t>
            </a:r>
            <a:r>
              <a:rPr lang="tr-TR" altLang="en-US" sz="2400" b="1" dirty="0">
                <a:solidFill>
                  <a:schemeClr val="accent3">
                    <a:lumMod val="50000"/>
                  </a:schemeClr>
                </a:solidFill>
              </a:rPr>
              <a:t>bileşenlerine ayrıldıktan s</a:t>
            </a:r>
            <a:r>
              <a:rPr lang="tr-TR" altLang="en-US" sz="2400" dirty="0">
                <a:solidFill>
                  <a:schemeClr val="accent3">
                    <a:lumMod val="50000"/>
                  </a:schemeClr>
                </a:solidFill>
              </a:rPr>
              <a:t>onra camlar türlerine göre, plastikler türlerine göre ayrılmalıdır. Pazar payı olmayan geri kazanılabilir türleri eğer atık bileşiminin ağırlığını oluşturuyorsa geri kazanım sistemlerinin bir süre için geciktirilmesinde fayda olabilir. </a:t>
            </a:r>
            <a:endParaRPr lang="en-GB" altLang="en-US" sz="2400" dirty="0">
              <a:solidFill>
                <a:schemeClr val="accent3">
                  <a:lumMod val="50000"/>
                </a:schemeClr>
              </a:solidFill>
            </a:endParaRPr>
          </a:p>
          <a:p>
            <a:pPr marL="0" indent="0" algn="just">
              <a:lnSpc>
                <a:spcPct val="80000"/>
              </a:lnSpc>
              <a:buNone/>
            </a:pPr>
            <a:endParaRPr lang="en-GB" altLang="en-US" sz="2400" dirty="0">
              <a:solidFill>
                <a:schemeClr val="accent3">
                  <a:lumMod val="50000"/>
                </a:schemeClr>
              </a:solidFill>
            </a:endParaRPr>
          </a:p>
          <a:p>
            <a:pPr algn="just">
              <a:lnSpc>
                <a:spcPct val="80000"/>
              </a:lnSpc>
            </a:pPr>
            <a:r>
              <a:rPr lang="tr-TR" altLang="en-US" sz="2400" dirty="0">
                <a:solidFill>
                  <a:schemeClr val="accent3">
                    <a:lumMod val="50000"/>
                  </a:schemeClr>
                </a:solidFill>
              </a:rPr>
              <a:t>Sonuç olarak katı atık yönetiminde örnekleme, örnek hazırlama, ve veri değerlendirme </a:t>
            </a:r>
            <a:r>
              <a:rPr lang="tr-TR" altLang="en-US" sz="2400" b="1" dirty="0">
                <a:solidFill>
                  <a:schemeClr val="accent3">
                    <a:lumMod val="50000"/>
                  </a:schemeClr>
                </a:solidFill>
              </a:rPr>
              <a:t>basit matematik kurallarına sadık kalınarak </a:t>
            </a:r>
            <a:r>
              <a:rPr lang="tr-TR" altLang="en-US" sz="2400" dirty="0">
                <a:solidFill>
                  <a:schemeClr val="accent3">
                    <a:lumMod val="50000"/>
                  </a:schemeClr>
                </a:solidFill>
              </a:rPr>
              <a:t>başarılı şekilde yapılabilir. Ancak uygulanacak </a:t>
            </a:r>
            <a:r>
              <a:rPr lang="tr-TR" altLang="en-US" sz="2400" b="1" dirty="0">
                <a:solidFill>
                  <a:schemeClr val="accent3">
                    <a:lumMod val="50000"/>
                  </a:schemeClr>
                </a:solidFill>
              </a:rPr>
              <a:t>dört işlem silsilesini doğru olarak kurmak </a:t>
            </a:r>
            <a:r>
              <a:rPr lang="tr-TR" altLang="en-US" sz="2400" dirty="0">
                <a:solidFill>
                  <a:schemeClr val="accent3">
                    <a:lumMod val="50000"/>
                  </a:schemeClr>
                </a:solidFill>
              </a:rPr>
              <a:t>neticelerin gerçeği yansıtmasını sağlaması bakımından çok önemlidir.</a:t>
            </a:r>
          </a:p>
          <a:p>
            <a:pPr marL="914400" lvl="2" indent="0" algn="just">
              <a:buNone/>
            </a:pPr>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6848167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Basit</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Ekonomik</a:t>
            </a:r>
            <a:r>
              <a:rPr lang="en-GB" sz="3600" b="1" dirty="0">
                <a:solidFill>
                  <a:srgbClr val="4461A3"/>
                </a:solidFill>
              </a:rPr>
              <a:t> </a:t>
            </a:r>
            <a:r>
              <a:rPr lang="en-GB" sz="3600" b="1" dirty="0" err="1">
                <a:solidFill>
                  <a:srgbClr val="4461A3"/>
                </a:solidFill>
              </a:rPr>
              <a:t>Yöntemler</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457200" y="1543995"/>
            <a:ext cx="11251325" cy="4509963"/>
          </a:xfrm>
        </p:spPr>
        <p:txBody>
          <a:bodyPr>
            <a:noAutofit/>
          </a:bodyPr>
          <a:lstStyle/>
          <a:p>
            <a:pPr algn="just"/>
            <a:r>
              <a:rPr lang="tr-TR" sz="2400" dirty="0">
                <a:solidFill>
                  <a:schemeClr val="accent3">
                    <a:lumMod val="50000"/>
                  </a:schemeClr>
                </a:solidFill>
              </a:rPr>
              <a:t>Yığın tipi </a:t>
            </a:r>
            <a:r>
              <a:rPr lang="tr-TR" sz="2400" dirty="0" err="1">
                <a:solidFill>
                  <a:schemeClr val="accent3">
                    <a:lumMod val="50000"/>
                  </a:schemeClr>
                </a:solidFill>
              </a:rPr>
              <a:t>Kompostlama</a:t>
            </a:r>
            <a:r>
              <a:rPr lang="tr-TR" sz="2400" dirty="0">
                <a:solidFill>
                  <a:schemeClr val="accent3">
                    <a:lumMod val="50000"/>
                  </a:schemeClr>
                </a:solidFill>
              </a:rPr>
              <a:t> için traktör kuyruk miline bağlanabilen karıştırma sistemleri kullanılabilir</a:t>
            </a:r>
          </a:p>
          <a:p>
            <a:pPr algn="just"/>
            <a:r>
              <a:rPr lang="tr-TR" sz="2400" dirty="0">
                <a:solidFill>
                  <a:schemeClr val="accent3">
                    <a:lumMod val="50000"/>
                  </a:schemeClr>
                </a:solidFill>
              </a:rPr>
              <a:t>Yakma tesisi yerine ATY üretimi yapılarak ek yakıt olarak satılabilir</a:t>
            </a:r>
          </a:p>
          <a:p>
            <a:pPr algn="just"/>
            <a:r>
              <a:rPr lang="tr-TR" sz="2400" dirty="0">
                <a:solidFill>
                  <a:schemeClr val="accent3">
                    <a:lumMod val="50000"/>
                  </a:schemeClr>
                </a:solidFill>
              </a:rPr>
              <a:t> Üniversiteler hem örnekleme-analiz hem de fizibilite-yöntem-ekipman seçimi yönünden yardımcı olabilirler</a:t>
            </a:r>
          </a:p>
          <a:p>
            <a:pPr algn="just"/>
            <a:r>
              <a:rPr lang="tr-TR" sz="2400" dirty="0">
                <a:solidFill>
                  <a:schemeClr val="accent3">
                    <a:lumMod val="50000"/>
                  </a:schemeClr>
                </a:solidFill>
              </a:rPr>
              <a:t>Eleme ve ayırma sistemleri basit fakat atık kalitesini yükseltici can kurtaran yöntemlerdir</a:t>
            </a:r>
          </a:p>
          <a:p>
            <a:pPr algn="just"/>
            <a:r>
              <a:rPr lang="tr-TR" sz="2400" dirty="0">
                <a:solidFill>
                  <a:schemeClr val="accent3">
                    <a:lumMod val="50000"/>
                  </a:schemeClr>
                </a:solidFill>
              </a:rPr>
              <a:t>Her bölgeden gelen atığı her tesise beslemek zorunda değiliz</a:t>
            </a:r>
          </a:p>
          <a:p>
            <a:pPr algn="just"/>
            <a:r>
              <a:rPr lang="tr-TR" sz="2400" dirty="0">
                <a:solidFill>
                  <a:schemeClr val="accent3">
                    <a:lumMod val="50000"/>
                  </a:schemeClr>
                </a:solidFill>
              </a:rPr>
              <a:t>En az enerji gereksinimi olan sistemler en sürdürülebilir sistemlerdir</a:t>
            </a:r>
          </a:p>
          <a:p>
            <a:pPr algn="just"/>
            <a:r>
              <a:rPr lang="tr-TR" sz="2400" dirty="0">
                <a:solidFill>
                  <a:schemeClr val="accent3">
                    <a:lumMod val="50000"/>
                  </a:schemeClr>
                </a:solidFill>
              </a:rPr>
              <a:t>Alt yükleniciye işi devretmeden atığınızı tanımanız ve gerekirse teknik destek almanız sizi sorunsuz işleyen sistemlere kavuşturacaktır</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68682628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2624711"/>
            <a:ext cx="10515600" cy="788011"/>
          </a:xfrm>
        </p:spPr>
        <p:txBody>
          <a:bodyPr>
            <a:noAutofit/>
          </a:bodyPr>
          <a:lstStyle/>
          <a:p>
            <a:pPr algn="ctr"/>
            <a:r>
              <a:rPr lang="en-GB" sz="3600" b="1" dirty="0">
                <a:solidFill>
                  <a:srgbClr val="4461A3"/>
                </a:solidFill>
              </a:rPr>
              <a:t/>
            </a:r>
            <a:br>
              <a:rPr lang="en-GB" sz="3600" b="1" dirty="0">
                <a:solidFill>
                  <a:srgbClr val="4461A3"/>
                </a:solidFill>
              </a:rPr>
            </a:br>
            <a:r>
              <a:rPr lang="tr-TR" sz="3600" b="1" dirty="0">
                <a:solidFill>
                  <a:srgbClr val="4461A3"/>
                </a:solidFill>
              </a:rPr>
              <a:t>Belediyeler</a:t>
            </a:r>
            <a:r>
              <a:rPr lang="en-GB" sz="3600" b="1" dirty="0">
                <a:solidFill>
                  <a:srgbClr val="4461A3"/>
                </a:solidFill>
              </a:rPr>
              <a:t>in </a:t>
            </a:r>
            <a:r>
              <a:rPr lang="tr-TR" sz="3600" b="1" dirty="0">
                <a:solidFill>
                  <a:srgbClr val="4461A3"/>
                </a:solidFill>
              </a:rPr>
              <a:t>önderliğinde bireysel farkındalığın artırılması ve sıfır atığa doğru yol alma </a:t>
            </a:r>
          </a:p>
        </p:txBody>
      </p:sp>
    </p:spTree>
    <p:extLst>
      <p:ext uri="{BB962C8B-B14F-4D97-AF65-F5344CB8AC3E}">
        <p14:creationId xmlns:p14="http://schemas.microsoft.com/office/powerpoint/2010/main" val="77168172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Farkındalık</a:t>
            </a:r>
            <a:r>
              <a:rPr lang="en-GB" sz="3600" b="1" dirty="0">
                <a:solidFill>
                  <a:srgbClr val="4461A3"/>
                </a:solidFill>
              </a:rPr>
              <a:t> </a:t>
            </a:r>
            <a:r>
              <a:rPr lang="en-GB" sz="3600" b="1" dirty="0" err="1">
                <a:solidFill>
                  <a:srgbClr val="4461A3"/>
                </a:solidFill>
              </a:rPr>
              <a:t>artırıcı</a:t>
            </a:r>
            <a:r>
              <a:rPr lang="en-GB" sz="3600" b="1" dirty="0">
                <a:solidFill>
                  <a:srgbClr val="4461A3"/>
                </a:solidFill>
              </a:rPr>
              <a:t> </a:t>
            </a:r>
            <a:r>
              <a:rPr lang="en-GB" sz="3600" b="1" dirty="0" err="1">
                <a:solidFill>
                  <a:srgbClr val="4461A3"/>
                </a:solidFill>
              </a:rPr>
              <a:t>faaliyetler</a:t>
            </a:r>
            <a:r>
              <a:rPr lang="en-GB" sz="3600" b="1" dirty="0">
                <a:solidFill>
                  <a:srgbClr val="4461A3"/>
                </a:solidFill>
              </a:rPr>
              <a:t>, </a:t>
            </a:r>
            <a:r>
              <a:rPr lang="en-GB" sz="3600" b="1" dirty="0" err="1">
                <a:solidFill>
                  <a:srgbClr val="4461A3"/>
                </a:solidFill>
              </a:rPr>
              <a:t>hedef</a:t>
            </a:r>
            <a:r>
              <a:rPr lang="en-GB" sz="3600" b="1" dirty="0">
                <a:solidFill>
                  <a:srgbClr val="4461A3"/>
                </a:solidFill>
              </a:rPr>
              <a:t> </a:t>
            </a:r>
            <a:r>
              <a:rPr lang="en-GB" sz="3600" b="1" dirty="0" err="1">
                <a:solidFill>
                  <a:srgbClr val="4461A3"/>
                </a:solidFill>
              </a:rPr>
              <a:t>gruplar</a:t>
            </a:r>
            <a:r>
              <a:rPr lang="en-GB" sz="3600" b="1" dirty="0">
                <a:solidFill>
                  <a:srgbClr val="4461A3"/>
                </a:solidFill>
              </a:rPr>
              <a:t> </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583922"/>
            <a:ext cx="10870326" cy="4509963"/>
          </a:xfrm>
        </p:spPr>
        <p:txBody>
          <a:bodyPr>
            <a:noAutofit/>
          </a:bodyPr>
          <a:lstStyle/>
          <a:p>
            <a:r>
              <a:rPr lang="tr-TR" dirty="0">
                <a:solidFill>
                  <a:schemeClr val="accent3">
                    <a:lumMod val="50000"/>
                  </a:schemeClr>
                </a:solidFill>
              </a:rPr>
              <a:t>Farkındalık artırıcı faaliyetler</a:t>
            </a:r>
          </a:p>
          <a:p>
            <a:pPr lvl="1"/>
            <a:r>
              <a:rPr lang="tr-TR" dirty="0">
                <a:solidFill>
                  <a:schemeClr val="accent3">
                    <a:lumMod val="50000"/>
                  </a:schemeClr>
                </a:solidFill>
              </a:rPr>
              <a:t>Eğitimler</a:t>
            </a:r>
          </a:p>
          <a:p>
            <a:pPr lvl="1"/>
            <a:r>
              <a:rPr lang="tr-TR" dirty="0">
                <a:solidFill>
                  <a:schemeClr val="accent3">
                    <a:lumMod val="50000"/>
                  </a:schemeClr>
                </a:solidFill>
              </a:rPr>
              <a:t>Saha uygulamaları</a:t>
            </a:r>
          </a:p>
          <a:p>
            <a:pPr lvl="1"/>
            <a:r>
              <a:rPr lang="tr-TR" dirty="0">
                <a:solidFill>
                  <a:schemeClr val="accent3">
                    <a:lumMod val="50000"/>
                  </a:schemeClr>
                </a:solidFill>
              </a:rPr>
              <a:t>Broşürler</a:t>
            </a:r>
          </a:p>
          <a:p>
            <a:pPr lvl="1"/>
            <a:r>
              <a:rPr lang="tr-TR" dirty="0">
                <a:solidFill>
                  <a:schemeClr val="accent3">
                    <a:lumMod val="50000"/>
                  </a:schemeClr>
                </a:solidFill>
              </a:rPr>
              <a:t>Ödül sistemleri ve Yarışmalar</a:t>
            </a:r>
          </a:p>
          <a:p>
            <a:r>
              <a:rPr lang="tr-TR" dirty="0">
                <a:solidFill>
                  <a:schemeClr val="accent3">
                    <a:lumMod val="50000"/>
                  </a:schemeClr>
                </a:solidFill>
              </a:rPr>
              <a:t>HEDEF </a:t>
            </a:r>
            <a:r>
              <a:rPr lang="tr-TR" dirty="0" smtClean="0">
                <a:solidFill>
                  <a:schemeClr val="accent3">
                    <a:lumMod val="50000"/>
                  </a:schemeClr>
                </a:solidFill>
              </a:rPr>
              <a:t>GRUPLAR- Her cinsiyetten dengeli bir sayıda</a:t>
            </a:r>
            <a:endParaRPr lang="tr-TR" dirty="0">
              <a:solidFill>
                <a:schemeClr val="accent3">
                  <a:lumMod val="50000"/>
                </a:schemeClr>
              </a:solidFill>
            </a:endParaRPr>
          </a:p>
          <a:p>
            <a:pPr lvl="1"/>
            <a:r>
              <a:rPr lang="tr-TR" dirty="0">
                <a:solidFill>
                  <a:schemeClr val="accent3">
                    <a:lumMod val="50000"/>
                  </a:schemeClr>
                </a:solidFill>
              </a:rPr>
              <a:t>Çocuklar (1-18 yaş)</a:t>
            </a:r>
          </a:p>
          <a:p>
            <a:pPr lvl="1"/>
            <a:r>
              <a:rPr lang="tr-TR" dirty="0">
                <a:solidFill>
                  <a:schemeClr val="accent3">
                    <a:lumMod val="50000"/>
                  </a:schemeClr>
                </a:solidFill>
              </a:rPr>
              <a:t>Yaşlılar</a:t>
            </a:r>
          </a:p>
          <a:p>
            <a:pPr lvl="1"/>
            <a:r>
              <a:rPr lang="tr-TR" dirty="0">
                <a:solidFill>
                  <a:schemeClr val="accent3">
                    <a:lumMod val="50000"/>
                  </a:schemeClr>
                </a:solidFill>
              </a:rPr>
              <a:t>Orta yaşlılar</a:t>
            </a:r>
          </a:p>
          <a:p>
            <a:pPr lvl="1"/>
            <a:r>
              <a:rPr lang="tr-TR" dirty="0">
                <a:solidFill>
                  <a:schemeClr val="accent3">
                    <a:lumMod val="50000"/>
                  </a:schemeClr>
                </a:solidFill>
              </a:rPr>
              <a:t>Kendimiz</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6031352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570185" y="2120215"/>
            <a:ext cx="3654973" cy="1836930"/>
          </a:xfrm>
        </p:spPr>
        <p:txBody>
          <a:bodyPr>
            <a:noAutofit/>
          </a:bodyPr>
          <a:lstStyle/>
          <a:p>
            <a:r>
              <a:rPr lang="en-GB" sz="3600" b="1" dirty="0" err="1">
                <a:solidFill>
                  <a:srgbClr val="4461A3"/>
                </a:solidFill>
              </a:rPr>
              <a:t>Katılımı</a:t>
            </a:r>
            <a:r>
              <a:rPr lang="en-GB" sz="3600" b="1" dirty="0">
                <a:solidFill>
                  <a:srgbClr val="4461A3"/>
                </a:solidFill>
              </a:rPr>
              <a:t> </a:t>
            </a:r>
            <a:r>
              <a:rPr lang="en-GB" sz="3600" b="1" dirty="0" err="1">
                <a:solidFill>
                  <a:srgbClr val="4461A3"/>
                </a:solidFill>
              </a:rPr>
              <a:t>teşvik</a:t>
            </a:r>
            <a:r>
              <a:rPr lang="en-GB" sz="3600" b="1" dirty="0">
                <a:solidFill>
                  <a:srgbClr val="4461A3"/>
                </a:solidFill>
              </a:rPr>
              <a:t> </a:t>
            </a:r>
            <a:r>
              <a:rPr lang="en-GB" sz="3600" b="1" dirty="0" err="1">
                <a:solidFill>
                  <a:srgbClr val="4461A3"/>
                </a:solidFill>
              </a:rPr>
              <a:t>edici</a:t>
            </a:r>
            <a:r>
              <a:rPr lang="en-GB" sz="3600" b="1" dirty="0">
                <a:solidFill>
                  <a:srgbClr val="4461A3"/>
                </a:solidFill>
              </a:rPr>
              <a:t> </a:t>
            </a:r>
            <a:r>
              <a:rPr lang="en-GB" sz="3600" b="1" dirty="0" err="1">
                <a:solidFill>
                  <a:srgbClr val="4461A3"/>
                </a:solidFill>
              </a:rPr>
              <a:t>temel</a:t>
            </a:r>
            <a:r>
              <a:rPr lang="en-GB" sz="3600" b="1" dirty="0">
                <a:solidFill>
                  <a:srgbClr val="4461A3"/>
                </a:solidFill>
              </a:rPr>
              <a:t> </a:t>
            </a:r>
            <a:r>
              <a:rPr lang="en-GB" sz="3600" b="1" dirty="0" err="1">
                <a:solidFill>
                  <a:srgbClr val="4461A3"/>
                </a:solidFill>
              </a:rPr>
              <a:t>unsurlar</a:t>
            </a:r>
            <a:r>
              <a:rPr lang="en-GB" sz="3600" b="1" dirty="0">
                <a:solidFill>
                  <a:srgbClr val="4461A3"/>
                </a:solidFill>
              </a:rPr>
              <a:t>; </a:t>
            </a:r>
            <a:r>
              <a:rPr lang="en-GB" sz="3600" b="1" dirty="0" err="1">
                <a:solidFill>
                  <a:srgbClr val="4461A3"/>
                </a:solidFill>
              </a:rPr>
              <a:t>kap</a:t>
            </a:r>
            <a:r>
              <a:rPr lang="en-GB" sz="3600" b="1" dirty="0">
                <a:solidFill>
                  <a:srgbClr val="4461A3"/>
                </a:solidFill>
              </a:rPr>
              <a:t> </a:t>
            </a:r>
            <a:r>
              <a:rPr lang="en-GB" sz="3600" b="1" dirty="0" err="1">
                <a:solidFill>
                  <a:srgbClr val="4461A3"/>
                </a:solidFill>
              </a:rPr>
              <a:t>sayısı</a:t>
            </a:r>
            <a:r>
              <a:rPr lang="en-GB" sz="3600" b="1" dirty="0">
                <a:solidFill>
                  <a:srgbClr val="4461A3"/>
                </a:solidFill>
              </a:rPr>
              <a:t>, </a:t>
            </a:r>
            <a:r>
              <a:rPr lang="en-GB" sz="3600" b="1" dirty="0" err="1">
                <a:solidFill>
                  <a:srgbClr val="4461A3"/>
                </a:solidFill>
              </a:rPr>
              <a:t>toplama</a:t>
            </a:r>
            <a:r>
              <a:rPr lang="en-GB" sz="3600" b="1" dirty="0">
                <a:solidFill>
                  <a:srgbClr val="4461A3"/>
                </a:solidFill>
              </a:rPr>
              <a:t> </a:t>
            </a:r>
            <a:r>
              <a:rPr lang="en-GB" sz="3600" b="1" dirty="0" err="1">
                <a:solidFill>
                  <a:srgbClr val="4461A3"/>
                </a:solidFill>
              </a:rPr>
              <a:t>günü</a:t>
            </a:r>
            <a:r>
              <a:rPr lang="en-GB" sz="3600" b="1" dirty="0">
                <a:solidFill>
                  <a:srgbClr val="4461A3"/>
                </a:solidFill>
              </a:rPr>
              <a:t>, </a:t>
            </a:r>
            <a:r>
              <a:rPr lang="en-GB" sz="3600" b="1" dirty="0" err="1">
                <a:solidFill>
                  <a:srgbClr val="4461A3"/>
                </a:solidFill>
              </a:rPr>
              <a:t>ödül</a:t>
            </a:r>
            <a:r>
              <a:rPr lang="en-GB" sz="3600" b="1" dirty="0">
                <a:solidFill>
                  <a:srgbClr val="4461A3"/>
                </a:solidFill>
              </a:rPr>
              <a:t> </a:t>
            </a:r>
            <a:r>
              <a:rPr lang="en-GB" sz="3600" b="1" dirty="0" err="1">
                <a:solidFill>
                  <a:srgbClr val="4461A3"/>
                </a:solidFill>
              </a:rPr>
              <a:t>ve</a:t>
            </a:r>
            <a:r>
              <a:rPr lang="en-GB" sz="3600" b="1" dirty="0">
                <a:solidFill>
                  <a:srgbClr val="4461A3"/>
                </a:solidFill>
              </a:rPr>
              <a:t> </a:t>
            </a:r>
            <a:r>
              <a:rPr lang="en-GB" sz="3600" b="1" dirty="0" err="1">
                <a:solidFill>
                  <a:srgbClr val="4461A3"/>
                </a:solidFill>
              </a:rPr>
              <a:t>ceza</a:t>
            </a:r>
            <a:r>
              <a:rPr lang="en-GB" sz="3600" b="1" dirty="0">
                <a:solidFill>
                  <a:srgbClr val="4461A3"/>
                </a:solidFill>
              </a:rPr>
              <a:t>, </a:t>
            </a:r>
            <a:r>
              <a:rPr lang="en-GB" sz="3600" b="1" dirty="0" err="1">
                <a:solidFill>
                  <a:srgbClr val="4461A3"/>
                </a:solidFill>
              </a:rPr>
              <a:t>toplama</a:t>
            </a:r>
            <a:r>
              <a:rPr lang="en-GB" sz="3600" b="1" dirty="0">
                <a:solidFill>
                  <a:srgbClr val="4461A3"/>
                </a:solidFill>
              </a:rPr>
              <a:t> </a:t>
            </a:r>
            <a:r>
              <a:rPr lang="en-GB" sz="3600" b="1" dirty="0" err="1">
                <a:solidFill>
                  <a:srgbClr val="4461A3"/>
                </a:solidFill>
              </a:rPr>
              <a:t>sıklığı</a:t>
            </a:r>
            <a:r>
              <a:rPr lang="en-GB" sz="3600" b="1" dirty="0">
                <a:solidFill>
                  <a:srgbClr val="4461A3"/>
                </a:solidFill>
              </a:rPr>
              <a:t> </a:t>
            </a:r>
            <a:endParaRPr lang="tr-TR" sz="3600" dirty="0">
              <a:solidFill>
                <a:srgbClr val="4461A3"/>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graphicFrame>
        <p:nvGraphicFramePr>
          <p:cNvPr id="6" name="Group 309"/>
          <p:cNvGraphicFramePr>
            <a:graphicFrameLocks noGrp="1"/>
          </p:cNvGraphicFramePr>
          <p:nvPr>
            <p:ph idx="1"/>
            <p:extLst>
              <p:ext uri="{D42A27DB-BD31-4B8C-83A1-F6EECF244321}">
                <p14:modId xmlns:p14="http://schemas.microsoft.com/office/powerpoint/2010/main" val="3765239786"/>
              </p:ext>
            </p:extLst>
          </p:nvPr>
        </p:nvGraphicFramePr>
        <p:xfrm>
          <a:off x="4477407" y="495570"/>
          <a:ext cx="6962533" cy="5212080"/>
        </p:xfrm>
        <a:graphic>
          <a:graphicData uri="http://schemas.openxmlformats.org/drawingml/2006/table">
            <a:tbl>
              <a:tblPr/>
              <a:tblGrid>
                <a:gridCol w="1998829">
                  <a:extLst>
                    <a:ext uri="{9D8B030D-6E8A-4147-A177-3AD203B41FA5}">
                      <a16:colId xmlns:a16="http://schemas.microsoft.com/office/drawing/2014/main" val="1721704426"/>
                    </a:ext>
                  </a:extLst>
                </a:gridCol>
                <a:gridCol w="4963704">
                  <a:extLst>
                    <a:ext uri="{9D8B030D-6E8A-4147-A177-3AD203B41FA5}">
                      <a16:colId xmlns:a16="http://schemas.microsoft.com/office/drawing/2014/main" val="1402597343"/>
                    </a:ext>
                  </a:extLst>
                </a:gridCol>
              </a:tblGrid>
              <a:tr h="236237">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rgbClr val="FFFFFF"/>
                          </a:solidFill>
                          <a:effectLst/>
                          <a:latin typeface="Arial" panose="020B0604020202020204" pitchFamily="34" charset="0"/>
                          <a:ea typeface="Times New Roman" panose="02020603050405020304" pitchFamily="18" charset="0"/>
                          <a:cs typeface="Arial" panose="020B0604020202020204" pitchFamily="34" charset="0"/>
                        </a:rPr>
                        <a:t>Tasarım Değişkeni</a:t>
                      </a:r>
                      <a:endPar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66FF"/>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rgbClr val="FFFFFF"/>
                          </a:solidFill>
                          <a:effectLst/>
                          <a:latin typeface="Arial" panose="020B0604020202020204" pitchFamily="34" charset="0"/>
                          <a:ea typeface="Times New Roman" panose="02020603050405020304" pitchFamily="18" charset="0"/>
                          <a:cs typeface="Arial" panose="020B0604020202020204" pitchFamily="34" charset="0"/>
                        </a:rPr>
                        <a:t>Olasılıklar</a:t>
                      </a:r>
                      <a:endPar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66FF"/>
                    </a:solidFill>
                  </a:tcPr>
                </a:tc>
                <a:extLst>
                  <a:ext uri="{0D108BD9-81ED-4DB2-BD59-A6C34878D82A}">
                    <a16:rowId xmlns:a16="http://schemas.microsoft.com/office/drawing/2014/main" val="3751310347"/>
                  </a:ext>
                </a:extLst>
              </a:tr>
              <a:tr h="389096">
                <a:tc rowSpan="2">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Program Türü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Zorunlu         * Yaptırım söz konusu ( uyarı, ceza)</a:t>
                      </a:r>
                      <a:endParaRPr kumimoji="0" lang="tr-TR" altLang="en-US" sz="11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Yaptırım yok</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3799384003"/>
                  </a:ext>
                </a:extLst>
              </a:tr>
              <a:tr h="236237">
                <a:tc vMerge="1">
                  <a:txBody>
                    <a:bodyPr/>
                    <a:lstStyle/>
                    <a:p>
                      <a:endParaRPr lang="en-US"/>
                    </a:p>
                  </a:txBody>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Gönüllü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721520329"/>
                  </a:ext>
                </a:extLst>
              </a:tr>
              <a:tr h="389096">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Toplanan Malzemeler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Kağıt Ürünleri     Plastikler       Metaller</a:t>
                      </a:r>
                      <a:endParaRPr kumimoji="0" lang="tr-TR" altLang="en-US" sz="11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Camlar                Tekstil</a:t>
                      </a:r>
                      <a:endParaRPr kumimoji="0" lang="tr-TR" altLang="en-US" sz="11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99243955"/>
                  </a:ext>
                </a:extLst>
              </a:tr>
              <a:tr h="236237">
                <a:tc rowSpan="2">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GK Ayırma  Kabı Sayısı</a:t>
                      </a:r>
                      <a:endParaRPr kumimoji="0" lang="tr-TR" altLang="en-US" sz="1100" b="1"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Ayrık (2 kap, 3 kap, ………)</a:t>
                      </a:r>
                      <a:endParaRPr kumimoji="0" lang="tr-TR" altLang="en-US" sz="11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859942200"/>
                  </a:ext>
                </a:extLst>
              </a:tr>
              <a:tr h="389096">
                <a:tc vMerge="1">
                  <a:txBody>
                    <a:bodyPr/>
                    <a:lstStyle/>
                    <a:p>
                      <a:endParaRPr lang="en-US"/>
                    </a:p>
                  </a:txBody>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Birlikte       * Ayrı anda toplama</a:t>
                      </a:r>
                      <a:endParaRPr kumimoji="0" lang="tr-TR" altLang="en-US" sz="11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Aynı anda toplama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2362423908"/>
                  </a:ext>
                </a:extLst>
              </a:tr>
              <a:tr h="236237">
                <a:tc rowSpan="2">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Biriktirme Kabı</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Temin Edilmiş</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38909638"/>
                  </a:ext>
                </a:extLst>
              </a:tr>
              <a:tr h="389096">
                <a:tc vMerge="1">
                  <a:txBody>
                    <a:bodyPr/>
                    <a:lstStyle/>
                    <a:p>
                      <a:endParaRPr lang="en-US"/>
                    </a:p>
                  </a:txBody>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Temin Edilmemiş   * Katılımcıların özel kap kullanması zorunlu</a:t>
                      </a:r>
                      <a:endParaRPr kumimoji="0" lang="tr-TR" altLang="en-US" sz="11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Özel kap belirtilmemiş</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86196017"/>
                  </a:ext>
                </a:extLst>
              </a:tr>
              <a:tr h="389096">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Toplama Sıklığı</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Haftalık         İki haftalık</a:t>
                      </a:r>
                      <a:endParaRPr kumimoji="0" lang="tr-TR" altLang="en-US" sz="1100" b="1"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Aylık              İki aylık</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3039312153"/>
                  </a:ext>
                </a:extLst>
              </a:tr>
              <a:tr h="389096">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Toplama Günü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*Normal çöp toplama günü ile aynı</a:t>
                      </a:r>
                      <a:endParaRPr kumimoji="0" lang="tr-TR" altLang="en-US" sz="1100" b="1" i="0"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*Normal çöp toplama gününden farklı</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7886109"/>
                  </a:ext>
                </a:extLst>
              </a:tr>
              <a:tr h="389096">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Toplama Aracı Türü</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Römork      * Üstü açık kamyon</a:t>
                      </a:r>
                      <a:endParaRPr kumimoji="0" lang="tr-TR" altLang="en-US" sz="1100" b="1" i="1" u="none" strike="noStrike" cap="none" normalizeH="0" baseline="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1"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Kapalı kamyon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1346994797"/>
                  </a:ext>
                </a:extLst>
              </a:tr>
              <a:tr h="694814">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Eğitim Programı</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Veriliyor   * Okulda eğitim</a:t>
                      </a:r>
                      <a:endParaRPr kumimoji="0" lang="tr-TR" altLang="en-US" sz="11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Evde direkt kontak</a:t>
                      </a:r>
                      <a:endParaRPr kumimoji="0" lang="tr-TR" altLang="en-US" sz="11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Medya yolu ile</a:t>
                      </a:r>
                      <a:endParaRPr kumimoji="0" lang="tr-TR" altLang="en-US" sz="11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Muhtar ya</a:t>
                      </a:r>
                      <a:r>
                        <a:rPr kumimoji="0" lang="en-US"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tr-TR" altLang="en-US" sz="1100" b="1" i="1"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da bölge sorumlusu kanalı ile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48580138"/>
                  </a:ext>
                </a:extLst>
              </a:tr>
              <a:tr h="389096">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Ekonomik İtkiler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tc>
                  <a:txBody>
                    <a:bodyPr/>
                    <a:lstStyle>
                      <a:lvl1pPr>
                        <a:spcBef>
                          <a:spcPct val="20000"/>
                        </a:spcBef>
                        <a:buClr>
                          <a:schemeClr val="accent1"/>
                        </a:buClr>
                        <a:buFont typeface="Wingdings" panose="05000000000000000000" pitchFamily="2" charset="2"/>
                        <a:defRPr sz="2800">
                          <a:solidFill>
                            <a:schemeClr val="tx1"/>
                          </a:solidFill>
                          <a:latin typeface="Arial" panose="020B0604020202020204" pitchFamily="34" charset="0"/>
                        </a:defRPr>
                      </a:lvl1pPr>
                      <a:lvl2pPr>
                        <a:spcBef>
                          <a:spcPct val="20000"/>
                        </a:spcBef>
                        <a:buClr>
                          <a:schemeClr val="accent1"/>
                        </a:buClr>
                        <a:buFont typeface="Wingdings" panose="05000000000000000000" pitchFamily="2" charset="2"/>
                        <a:defRPr sz="2300">
                          <a:solidFill>
                            <a:schemeClr val="tx1"/>
                          </a:solidFill>
                          <a:latin typeface="Arial" panose="020B0604020202020204" pitchFamily="34" charset="0"/>
                        </a:defRPr>
                      </a:lvl2pPr>
                      <a:lvl3pPr>
                        <a:spcBef>
                          <a:spcPct val="20000"/>
                        </a:spcBef>
                        <a:buClr>
                          <a:schemeClr val="accent1"/>
                        </a:buClr>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accent1"/>
                        </a:buClr>
                        <a:defRPr>
                          <a:solidFill>
                            <a:schemeClr val="tx1"/>
                          </a:solidFill>
                          <a:latin typeface="Arial" panose="020B0604020202020204" pitchFamily="34" charset="0"/>
                        </a:defRPr>
                      </a:lvl4pPr>
                      <a:lvl5pPr>
                        <a:spcBef>
                          <a:spcPct val="20000"/>
                        </a:spcBef>
                        <a:buClr>
                          <a:schemeClr val="accent1"/>
                        </a:buClr>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Var   *  Biriktirme Ücreti ( örneğin ağırlık bazlı…)</a:t>
                      </a:r>
                      <a:endParaRPr kumimoji="0" lang="tr-TR" altLang="en-US" sz="11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en-US" sz="11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 Cezalar        * Çekilişler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7D9F9"/>
                    </a:solidFill>
                  </a:tcPr>
                </a:tc>
                <a:extLst>
                  <a:ext uri="{0D108BD9-81ED-4DB2-BD59-A6C34878D82A}">
                    <a16:rowId xmlns:a16="http://schemas.microsoft.com/office/drawing/2014/main" val="4253144269"/>
                  </a:ext>
                </a:extLst>
              </a:tr>
            </a:tbl>
          </a:graphicData>
        </a:graphic>
      </p:graphicFrame>
    </p:spTree>
    <p:extLst>
      <p:ext uri="{BB962C8B-B14F-4D97-AF65-F5344CB8AC3E}">
        <p14:creationId xmlns:p14="http://schemas.microsoft.com/office/powerpoint/2010/main" val="4671422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199" y="795911"/>
            <a:ext cx="10870325" cy="788011"/>
          </a:xfrm>
        </p:spPr>
        <p:txBody>
          <a:bodyPr>
            <a:noAutofit/>
          </a:bodyPr>
          <a:lstStyle/>
          <a:p>
            <a:r>
              <a:rPr lang="en-GB" sz="3600" b="1" dirty="0" err="1">
                <a:solidFill>
                  <a:srgbClr val="4461A3"/>
                </a:solidFill>
              </a:rPr>
              <a:t>Zorunluluk</a:t>
            </a:r>
            <a:r>
              <a:rPr lang="en-GB" sz="3600" b="1" dirty="0">
                <a:solidFill>
                  <a:srgbClr val="4461A3"/>
                </a:solidFill>
              </a:rPr>
              <a:t> mu? </a:t>
            </a:r>
            <a:r>
              <a:rPr lang="en-GB" sz="3600" b="1" dirty="0" err="1">
                <a:solidFill>
                  <a:srgbClr val="4461A3"/>
                </a:solidFill>
              </a:rPr>
              <a:t>Gönüllülük</a:t>
            </a:r>
            <a:r>
              <a:rPr lang="en-GB" sz="3600" b="1" dirty="0">
                <a:solidFill>
                  <a:srgbClr val="4461A3"/>
                </a:solidFill>
              </a:rPr>
              <a:t> </a:t>
            </a:r>
            <a:r>
              <a:rPr lang="en-GB" sz="3600" b="1" dirty="0" err="1">
                <a:solidFill>
                  <a:srgbClr val="4461A3"/>
                </a:solidFill>
              </a:rPr>
              <a:t>mü</a:t>
            </a:r>
            <a:r>
              <a:rPr lang="en-GB" sz="3600" b="1" dirty="0">
                <a:solidFill>
                  <a:srgbClr val="4461A3"/>
                </a:solidFill>
              </a:rPr>
              <a:t>?</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838198" y="1583922"/>
            <a:ext cx="10870326" cy="4509963"/>
          </a:xfrm>
        </p:spPr>
        <p:txBody>
          <a:bodyPr>
            <a:noAutofit/>
          </a:bodyPr>
          <a:lstStyle/>
          <a:p>
            <a:pPr algn="just">
              <a:lnSpc>
                <a:spcPct val="80000"/>
              </a:lnSpc>
            </a:pPr>
            <a:r>
              <a:rPr lang="tr-TR" altLang="en-US" dirty="0">
                <a:solidFill>
                  <a:schemeClr val="accent3">
                    <a:lumMod val="50000"/>
                  </a:schemeClr>
                </a:solidFill>
              </a:rPr>
              <a:t>Zorunluluk : </a:t>
            </a:r>
          </a:p>
          <a:p>
            <a:pPr algn="just">
              <a:lnSpc>
                <a:spcPct val="80000"/>
              </a:lnSpc>
              <a:buFont typeface="Wingdings" panose="05000000000000000000" pitchFamily="2" charset="2"/>
              <a:buNone/>
            </a:pPr>
            <a:r>
              <a:rPr lang="tr-TR" altLang="en-US" dirty="0">
                <a:solidFill>
                  <a:schemeClr val="accent3">
                    <a:lumMod val="50000"/>
                  </a:schemeClr>
                </a:solidFill>
              </a:rPr>
              <a:t>    1) yeşil atıkta geri kazanılabilenler olup olmadığının kontrolü</a:t>
            </a:r>
          </a:p>
          <a:p>
            <a:pPr algn="just">
              <a:lnSpc>
                <a:spcPct val="80000"/>
              </a:lnSpc>
              <a:buFont typeface="Wingdings" panose="05000000000000000000" pitchFamily="2" charset="2"/>
              <a:buNone/>
            </a:pPr>
            <a:r>
              <a:rPr lang="tr-TR" altLang="en-US" dirty="0">
                <a:solidFill>
                  <a:schemeClr val="accent3">
                    <a:lumMod val="50000"/>
                  </a:schemeClr>
                </a:solidFill>
              </a:rPr>
              <a:t>    2) katılımcının etiketlenerek ya</a:t>
            </a:r>
            <a:r>
              <a:rPr lang="en-US" altLang="en-US" dirty="0">
                <a:solidFill>
                  <a:schemeClr val="accent3">
                    <a:lumMod val="50000"/>
                  </a:schemeClr>
                </a:solidFill>
              </a:rPr>
              <a:t> </a:t>
            </a:r>
            <a:r>
              <a:rPr lang="tr-TR" altLang="en-US" dirty="0">
                <a:solidFill>
                  <a:schemeClr val="accent3">
                    <a:lumMod val="50000"/>
                  </a:schemeClr>
                </a:solidFill>
              </a:rPr>
              <a:t>da çöpü alınmayarak uyarılması </a:t>
            </a:r>
          </a:p>
          <a:p>
            <a:pPr algn="just">
              <a:lnSpc>
                <a:spcPct val="80000"/>
              </a:lnSpc>
              <a:buFont typeface="Wingdings" panose="05000000000000000000" pitchFamily="2" charset="2"/>
              <a:buNone/>
            </a:pPr>
            <a:r>
              <a:rPr lang="tr-TR" altLang="en-US" dirty="0">
                <a:solidFill>
                  <a:schemeClr val="accent3">
                    <a:lumMod val="50000"/>
                  </a:schemeClr>
                </a:solidFill>
              </a:rPr>
              <a:t>    3) katılımcı evinde ziyaret edilerek bilgilendirilme        </a:t>
            </a:r>
          </a:p>
          <a:p>
            <a:pPr algn="just">
              <a:lnSpc>
                <a:spcPct val="80000"/>
              </a:lnSpc>
              <a:buFont typeface="Wingdings" panose="05000000000000000000" pitchFamily="2" charset="2"/>
              <a:buNone/>
            </a:pPr>
            <a:r>
              <a:rPr lang="tr-TR" altLang="en-US" dirty="0">
                <a:solidFill>
                  <a:schemeClr val="accent3">
                    <a:lumMod val="50000"/>
                  </a:schemeClr>
                </a:solidFill>
              </a:rPr>
              <a:t>    4) ceza uygulaması  </a:t>
            </a:r>
            <a:endParaRPr lang="en-GB" altLang="en-US" dirty="0">
              <a:solidFill>
                <a:schemeClr val="accent3">
                  <a:lumMod val="50000"/>
                </a:schemeClr>
              </a:solidFill>
            </a:endParaRPr>
          </a:p>
          <a:p>
            <a:pPr algn="just">
              <a:lnSpc>
                <a:spcPct val="80000"/>
              </a:lnSpc>
              <a:buFont typeface="Wingdings" panose="05000000000000000000" pitchFamily="2" charset="2"/>
              <a:buNone/>
            </a:pPr>
            <a:endParaRPr lang="tr-TR" altLang="en-US" dirty="0">
              <a:solidFill>
                <a:schemeClr val="accent3">
                  <a:lumMod val="50000"/>
                </a:schemeClr>
              </a:solidFill>
            </a:endParaRPr>
          </a:p>
          <a:p>
            <a:pPr algn="just">
              <a:lnSpc>
                <a:spcPct val="80000"/>
              </a:lnSpc>
            </a:pPr>
            <a:r>
              <a:rPr lang="tr-TR" altLang="en-US" dirty="0">
                <a:solidFill>
                  <a:schemeClr val="accent3">
                    <a:lumMod val="50000"/>
                  </a:schemeClr>
                </a:solidFill>
              </a:rPr>
              <a:t>Gönüllü : kişilere programa katılma yada katılmama seçeneklerinin tanınması, katılımcıyı teşvik edici ekonomik parametreler</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50590440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601715" y="509765"/>
            <a:ext cx="11253954" cy="2526681"/>
          </a:xfrm>
        </p:spPr>
        <p:txBody>
          <a:bodyPr>
            <a:noAutofit/>
          </a:bodyPr>
          <a:lstStyle/>
          <a:p>
            <a:pPr marL="0" indent="0" algn="just">
              <a:spcBef>
                <a:spcPts val="600"/>
              </a:spcBef>
              <a:buNone/>
            </a:pPr>
            <a:r>
              <a:rPr lang="en-GB" altLang="en-US" sz="2400" b="1" dirty="0" err="1">
                <a:solidFill>
                  <a:schemeClr val="accent3">
                    <a:lumMod val="50000"/>
                  </a:schemeClr>
                </a:solidFill>
              </a:rPr>
              <a:t>Literatür</a:t>
            </a:r>
            <a:endParaRPr lang="en-GB" altLang="en-US" sz="2400" b="1" dirty="0">
              <a:solidFill>
                <a:schemeClr val="accent3">
                  <a:lumMod val="50000"/>
                </a:schemeClr>
              </a:solidFill>
            </a:endParaRPr>
          </a:p>
          <a:p>
            <a:pPr>
              <a:lnSpc>
                <a:spcPct val="80000"/>
              </a:lnSpc>
            </a:pPr>
            <a:r>
              <a:rPr lang="tr-TR" altLang="en-US" sz="2000" dirty="0" err="1">
                <a:solidFill>
                  <a:schemeClr val="accent3">
                    <a:lumMod val="50000"/>
                  </a:schemeClr>
                </a:solidFill>
              </a:rPr>
              <a:t>Everett</a:t>
            </a:r>
            <a:r>
              <a:rPr lang="tr-TR" altLang="en-US" sz="2000" dirty="0">
                <a:solidFill>
                  <a:schemeClr val="accent3">
                    <a:lumMod val="50000"/>
                  </a:schemeClr>
                </a:solidFill>
              </a:rPr>
              <a:t> ve </a:t>
            </a:r>
            <a:r>
              <a:rPr lang="tr-TR" altLang="en-US" sz="2000" dirty="0" err="1">
                <a:solidFill>
                  <a:schemeClr val="accent3">
                    <a:lumMod val="50000"/>
                  </a:schemeClr>
                </a:solidFill>
              </a:rPr>
              <a:t>Peirce</a:t>
            </a:r>
            <a:r>
              <a:rPr lang="tr-TR" altLang="en-US" sz="2000" dirty="0">
                <a:solidFill>
                  <a:schemeClr val="accent3">
                    <a:lumMod val="50000"/>
                  </a:schemeClr>
                </a:solidFill>
              </a:rPr>
              <a:t> (1993): - ABD ‘de yürütülen programların %50 si zorunlu programlar </a:t>
            </a:r>
          </a:p>
          <a:p>
            <a:pPr>
              <a:lnSpc>
                <a:spcPct val="80000"/>
              </a:lnSpc>
            </a:pPr>
            <a:r>
              <a:rPr lang="tr-TR" altLang="en-US" sz="2000" dirty="0" err="1">
                <a:solidFill>
                  <a:schemeClr val="accent3">
                    <a:lumMod val="50000"/>
                  </a:schemeClr>
                </a:solidFill>
              </a:rPr>
              <a:t>Peters</a:t>
            </a:r>
            <a:r>
              <a:rPr lang="tr-TR" altLang="en-US" sz="2000" dirty="0">
                <a:solidFill>
                  <a:schemeClr val="accent3">
                    <a:lumMod val="50000"/>
                  </a:schemeClr>
                </a:solidFill>
              </a:rPr>
              <a:t> ve </a:t>
            </a:r>
            <a:r>
              <a:rPr lang="tr-TR" altLang="en-US" sz="2000" dirty="0" err="1">
                <a:solidFill>
                  <a:schemeClr val="accent3">
                    <a:lumMod val="50000"/>
                  </a:schemeClr>
                </a:solidFill>
              </a:rPr>
              <a:t>Grogan</a:t>
            </a:r>
            <a:r>
              <a:rPr lang="tr-TR" altLang="en-US" sz="2000" dirty="0">
                <a:solidFill>
                  <a:schemeClr val="accent3">
                    <a:lumMod val="50000"/>
                  </a:schemeClr>
                </a:solidFill>
              </a:rPr>
              <a:t> (1988) : - zorunlu programlara katılım oranı %65 ve üstü, - zorunlu programlarda elde edilen geri dönüşüm oranı daha yüksek, - aynı özellikte bir gönüllü programa göre zorunlu programda %50 daha fazla kağıt, %100 daha fazla cam ve %12 daha fazla alüminyum geri dönüşmekte,  - gönüllü bir program sonrasında uygulanan zorunlu bir programda bu bileşenler belirgin şekilde artmakta. </a:t>
            </a:r>
          </a:p>
          <a:p>
            <a:pPr>
              <a:lnSpc>
                <a:spcPct val="80000"/>
              </a:lnSpc>
            </a:pPr>
            <a:r>
              <a:rPr lang="tr-TR" altLang="en-US" sz="2000" dirty="0" err="1">
                <a:solidFill>
                  <a:schemeClr val="accent3">
                    <a:lumMod val="50000"/>
                  </a:schemeClr>
                </a:solidFill>
              </a:rPr>
              <a:t>Folz</a:t>
            </a:r>
            <a:r>
              <a:rPr lang="tr-TR" altLang="en-US" sz="2000" dirty="0">
                <a:solidFill>
                  <a:schemeClr val="accent3">
                    <a:lumMod val="50000"/>
                  </a:schemeClr>
                </a:solidFill>
              </a:rPr>
              <a:t> (1991) :- zorunlu programlara katılımın gönüllü olanlara kıyasla iki kat fazla,        - bedava verilen biriktirme kapları gönüllü programlarda katılımı oldukça pozitif etkilemekte. </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
        <p:nvSpPr>
          <p:cNvPr id="6" name="Content Placeholder 2">
            <a:extLst>
              <a:ext uri="{FF2B5EF4-FFF2-40B4-BE49-F238E27FC236}">
                <a16:creationId xmlns:a16="http://schemas.microsoft.com/office/drawing/2014/main" id="{08F5F4CB-9AD0-E846-A191-D46D6B0FA016}"/>
              </a:ext>
            </a:extLst>
          </p:cNvPr>
          <p:cNvSpPr txBox="1">
            <a:spLocks/>
          </p:cNvSpPr>
          <p:nvPr/>
        </p:nvSpPr>
        <p:spPr>
          <a:xfrm>
            <a:off x="601715" y="2961832"/>
            <a:ext cx="11253954" cy="29166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Font typeface="Arial" panose="020B0604020202020204" pitchFamily="34" charset="0"/>
              <a:buNone/>
            </a:pPr>
            <a:r>
              <a:rPr lang="en-GB" altLang="en-US" sz="2400" b="1" dirty="0" err="1">
                <a:solidFill>
                  <a:schemeClr val="accent3">
                    <a:lumMod val="50000"/>
                  </a:schemeClr>
                </a:solidFill>
              </a:rPr>
              <a:t>Uygulama</a:t>
            </a:r>
            <a:endParaRPr lang="en-GB" altLang="en-US" sz="2400" b="1" dirty="0">
              <a:solidFill>
                <a:schemeClr val="accent3">
                  <a:lumMod val="50000"/>
                </a:schemeClr>
              </a:solidFill>
            </a:endParaRPr>
          </a:p>
          <a:p>
            <a:pPr>
              <a:lnSpc>
                <a:spcPct val="80000"/>
              </a:lnSpc>
            </a:pPr>
            <a:r>
              <a:rPr lang="tr-TR" altLang="en-US" sz="2000" dirty="0">
                <a:solidFill>
                  <a:schemeClr val="accent3">
                    <a:lumMod val="50000"/>
                  </a:schemeClr>
                </a:solidFill>
              </a:rPr>
              <a:t>İncelenen:  33 zorunlu ve 47 gönüllü program </a:t>
            </a:r>
          </a:p>
          <a:p>
            <a:pPr>
              <a:lnSpc>
                <a:spcPct val="80000"/>
              </a:lnSpc>
              <a:buFont typeface="Wingdings" panose="05000000000000000000" pitchFamily="2" charset="2"/>
              <a:buNone/>
            </a:pPr>
            <a:r>
              <a:rPr lang="tr-TR" altLang="en-US" sz="2000" dirty="0">
                <a:solidFill>
                  <a:schemeClr val="accent3">
                    <a:lumMod val="50000"/>
                  </a:schemeClr>
                </a:solidFill>
              </a:rPr>
              <a:t>       - zorunlu programlarda %49 ila %100 arasında katılım oranı görülmekteyken, gönüllü programlarda %11 ila %92 aralığında katılım </a:t>
            </a:r>
          </a:p>
          <a:p>
            <a:pPr>
              <a:lnSpc>
                <a:spcPct val="80000"/>
              </a:lnSpc>
              <a:buFont typeface="Wingdings" panose="05000000000000000000" pitchFamily="2" charset="2"/>
              <a:buNone/>
            </a:pPr>
            <a:r>
              <a:rPr lang="tr-TR" altLang="en-US" sz="2000" dirty="0">
                <a:solidFill>
                  <a:schemeClr val="accent3">
                    <a:lumMod val="50000"/>
                  </a:schemeClr>
                </a:solidFill>
              </a:rPr>
              <a:t>       - zorunlu katılımın toplumsal kontrol sistemlerinin daha baskın olduğu küçük yerleşimlerde daha başarılı olduğu, </a:t>
            </a:r>
          </a:p>
          <a:p>
            <a:pPr>
              <a:lnSpc>
                <a:spcPct val="80000"/>
              </a:lnSpc>
              <a:buFont typeface="Wingdings" panose="05000000000000000000" pitchFamily="2" charset="2"/>
              <a:buNone/>
            </a:pPr>
            <a:r>
              <a:rPr lang="tr-TR" altLang="en-US" sz="2000" dirty="0">
                <a:solidFill>
                  <a:schemeClr val="accent3">
                    <a:lumMod val="50000"/>
                  </a:schemeClr>
                </a:solidFill>
              </a:rPr>
              <a:t>      - haftalık toplama yapıldığında katılımın arttığı ve ödül sisteminin olumlu sonuç verdiği </a:t>
            </a:r>
          </a:p>
          <a:p>
            <a:pPr>
              <a:lnSpc>
                <a:spcPct val="80000"/>
              </a:lnSpc>
              <a:buFont typeface="Wingdings" panose="05000000000000000000" pitchFamily="2" charset="2"/>
              <a:buNone/>
            </a:pPr>
            <a:r>
              <a:rPr lang="tr-TR" altLang="en-US" sz="2000" dirty="0">
                <a:solidFill>
                  <a:schemeClr val="accent3">
                    <a:lumMod val="50000"/>
                  </a:schemeClr>
                </a:solidFill>
              </a:rPr>
              <a:t>     - Gönüllü sistemlerde ise bedava biriktirme kabı verilmesinin ve sık sık toplama yapılmasının olumlu etkileri</a:t>
            </a:r>
          </a:p>
        </p:txBody>
      </p:sp>
    </p:spTree>
    <p:extLst>
      <p:ext uri="{BB962C8B-B14F-4D97-AF65-F5344CB8AC3E}">
        <p14:creationId xmlns:p14="http://schemas.microsoft.com/office/powerpoint/2010/main" val="347019660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64476" y="684527"/>
            <a:ext cx="10870325" cy="788011"/>
          </a:xfrm>
        </p:spPr>
        <p:txBody>
          <a:bodyPr>
            <a:noAutofit/>
          </a:bodyPr>
          <a:lstStyle/>
          <a:p>
            <a:r>
              <a:rPr lang="en-GB" sz="3600" b="1" dirty="0" err="1">
                <a:solidFill>
                  <a:srgbClr val="4461A3"/>
                </a:solidFill>
              </a:rPr>
              <a:t>Ayrı</a:t>
            </a:r>
            <a:r>
              <a:rPr lang="en-GB" sz="3600" b="1" dirty="0">
                <a:solidFill>
                  <a:srgbClr val="4461A3"/>
                </a:solidFill>
              </a:rPr>
              <a:t> </a:t>
            </a:r>
            <a:r>
              <a:rPr lang="en-GB" sz="3600" b="1" dirty="0" err="1">
                <a:solidFill>
                  <a:srgbClr val="4461A3"/>
                </a:solidFill>
              </a:rPr>
              <a:t>ayrı</a:t>
            </a:r>
            <a:r>
              <a:rPr lang="en-GB" sz="3600" b="1" dirty="0">
                <a:solidFill>
                  <a:srgbClr val="4461A3"/>
                </a:solidFill>
              </a:rPr>
              <a:t> </a:t>
            </a:r>
            <a:r>
              <a:rPr lang="en-GB" sz="3600" b="1" dirty="0" err="1">
                <a:solidFill>
                  <a:srgbClr val="4461A3"/>
                </a:solidFill>
              </a:rPr>
              <a:t>veya</a:t>
            </a:r>
            <a:r>
              <a:rPr lang="en-GB" sz="3600" b="1" dirty="0">
                <a:solidFill>
                  <a:srgbClr val="4461A3"/>
                </a:solidFill>
              </a:rPr>
              <a:t> </a:t>
            </a:r>
            <a:r>
              <a:rPr lang="en-GB" sz="3600" b="1" dirty="0" err="1">
                <a:solidFill>
                  <a:srgbClr val="4461A3"/>
                </a:solidFill>
              </a:rPr>
              <a:t>bir</a:t>
            </a:r>
            <a:r>
              <a:rPr lang="en-GB" sz="3600" b="1" dirty="0">
                <a:solidFill>
                  <a:srgbClr val="4461A3"/>
                </a:solidFill>
              </a:rPr>
              <a:t> </a:t>
            </a:r>
            <a:r>
              <a:rPr lang="en-GB" sz="3600" b="1" dirty="0" err="1">
                <a:solidFill>
                  <a:srgbClr val="4461A3"/>
                </a:solidFill>
              </a:rPr>
              <a:t>arada</a:t>
            </a:r>
            <a:r>
              <a:rPr lang="en-GB" sz="3600" b="1" dirty="0">
                <a:solidFill>
                  <a:srgbClr val="4461A3"/>
                </a:solidFill>
              </a:rPr>
              <a:t> </a:t>
            </a:r>
            <a:r>
              <a:rPr lang="en-GB" sz="3600" b="1" dirty="0" err="1">
                <a:solidFill>
                  <a:srgbClr val="4461A3"/>
                </a:solidFill>
              </a:rPr>
              <a:t>biriktirme</a:t>
            </a:r>
            <a:endParaRPr lang="tr-TR" sz="36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1393710"/>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Literatür</a:t>
            </a:r>
            <a:endParaRPr lang="en-GB" altLang="en-US" sz="2400" b="1" dirty="0">
              <a:solidFill>
                <a:schemeClr val="accent3">
                  <a:lumMod val="50000"/>
                </a:schemeClr>
              </a:solidFill>
            </a:endParaRPr>
          </a:p>
          <a:p>
            <a:pPr>
              <a:lnSpc>
                <a:spcPct val="80000"/>
              </a:lnSpc>
            </a:pPr>
            <a:r>
              <a:rPr lang="tr-TR" altLang="en-US" sz="2400" dirty="0" err="1">
                <a:solidFill>
                  <a:schemeClr val="accent3">
                    <a:lumMod val="50000"/>
                  </a:schemeClr>
                </a:solidFill>
              </a:rPr>
              <a:t>Folz</a:t>
            </a:r>
            <a:r>
              <a:rPr lang="tr-TR" altLang="en-US" sz="2400" dirty="0">
                <a:solidFill>
                  <a:schemeClr val="accent3">
                    <a:lumMod val="50000"/>
                  </a:schemeClr>
                </a:solidFill>
              </a:rPr>
              <a:t> (1991): - ayırma sayısı ve katılım oranları arasında bir ilişki bulunamamış ( o halde kaldırımda elle ayırmanın mı yoksa katı atık işlem merkezinde ayırmanın mı ilk yatırım açısından daha maliyetli olacağı araştırılmalı)</a:t>
            </a:r>
          </a:p>
          <a:p>
            <a:pPr>
              <a:lnSpc>
                <a:spcPct val="80000"/>
              </a:lnSpc>
              <a:buFont typeface="Wingdings" panose="05000000000000000000" pitchFamily="2" charset="2"/>
              <a:buNone/>
            </a:pPr>
            <a:r>
              <a:rPr lang="tr-TR" altLang="en-US" sz="2400" b="1" dirty="0">
                <a:solidFill>
                  <a:schemeClr val="accent3">
                    <a:lumMod val="50000"/>
                  </a:schemeClr>
                </a:solidFill>
              </a:rPr>
              <a:t>Uygulama</a:t>
            </a:r>
          </a:p>
          <a:p>
            <a:pPr>
              <a:lnSpc>
                <a:spcPct val="80000"/>
              </a:lnSpc>
            </a:pPr>
            <a:r>
              <a:rPr lang="tr-TR" altLang="en-US" sz="2400" dirty="0">
                <a:solidFill>
                  <a:schemeClr val="accent3">
                    <a:lumMod val="50000"/>
                  </a:schemeClr>
                </a:solidFill>
              </a:rPr>
              <a:t>İncelenen: 62 program. </a:t>
            </a:r>
          </a:p>
          <a:p>
            <a:pPr>
              <a:lnSpc>
                <a:spcPct val="80000"/>
              </a:lnSpc>
              <a:buFont typeface="Wingdings" panose="05000000000000000000" pitchFamily="2" charset="2"/>
              <a:buNone/>
            </a:pPr>
            <a:r>
              <a:rPr lang="tr-TR" altLang="en-US" sz="2400" dirty="0">
                <a:solidFill>
                  <a:schemeClr val="accent3">
                    <a:lumMod val="50000"/>
                  </a:schemeClr>
                </a:solidFill>
              </a:rPr>
              <a:t>     - bir arada biriktirme durumunda katılım oranları %75 ila %95, iki kap için %49 ila %92, üç kap için ise %27.5 ila %100 arasında </a:t>
            </a:r>
          </a:p>
          <a:p>
            <a:pPr>
              <a:lnSpc>
                <a:spcPct val="80000"/>
              </a:lnSpc>
              <a:buFont typeface="Wingdings" panose="05000000000000000000" pitchFamily="2" charset="2"/>
              <a:buNone/>
            </a:pPr>
            <a:r>
              <a:rPr lang="tr-TR" altLang="en-US" sz="2400" dirty="0">
                <a:solidFill>
                  <a:schemeClr val="accent3">
                    <a:lumMod val="50000"/>
                  </a:schemeClr>
                </a:solidFill>
              </a:rPr>
              <a:t>     - katılım oranının üst sınırı her üç durumda da yüzde doksanlarda ancak kap sayısı arttıkça alt sınır oldukça düşmekte( kap sayısını artırmanın riski daha yüksektir)</a:t>
            </a:r>
          </a:p>
          <a:p>
            <a:pPr>
              <a:lnSpc>
                <a:spcPct val="80000"/>
              </a:lnSpc>
              <a:buFont typeface="Wingdings" panose="05000000000000000000" pitchFamily="2" charset="2"/>
              <a:buNone/>
            </a:pPr>
            <a:r>
              <a:rPr lang="tr-TR" altLang="en-US" sz="2400" dirty="0">
                <a:solidFill>
                  <a:schemeClr val="accent3">
                    <a:lumMod val="50000"/>
                  </a:schemeClr>
                </a:solidFill>
              </a:rPr>
              <a:t>    - araştırma sırasında görülen başka bir durum ise zorunlu programla daha yüksek katılım oranlarının yakalanabildiğidir. </a:t>
            </a:r>
          </a:p>
          <a:p>
            <a:pPr lvl="2" algn="just"/>
            <a:endParaRPr lang="tr-TR" altLang="en-US" sz="2400" dirty="0">
              <a:solidFill>
                <a:schemeClr val="accent3">
                  <a:lumMod val="50000"/>
                </a:schemeClr>
              </a:solidFill>
            </a:endParaRPr>
          </a:p>
          <a:p>
            <a:pPr algn="just"/>
            <a:endParaRPr lang="tr-TR"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6740783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64476" y="684527"/>
            <a:ext cx="10870325" cy="788011"/>
          </a:xfrm>
        </p:spPr>
        <p:txBody>
          <a:bodyPr>
            <a:noAutofit/>
          </a:bodyPr>
          <a:lstStyle/>
          <a:p>
            <a:r>
              <a:rPr lang="en-GB" sz="2400" b="1" dirty="0">
                <a:solidFill>
                  <a:srgbClr val="4461A3"/>
                </a:solidFill>
              </a:rPr>
              <a:t>a)</a:t>
            </a:r>
            <a:r>
              <a:rPr lang="en-GB" sz="2400" b="1" dirty="0" err="1">
                <a:solidFill>
                  <a:srgbClr val="4461A3"/>
                </a:solidFill>
              </a:rPr>
              <a:t>Bedelsiz</a:t>
            </a:r>
            <a:r>
              <a:rPr lang="en-GB" sz="2400" b="1" dirty="0">
                <a:solidFill>
                  <a:srgbClr val="4461A3"/>
                </a:solidFill>
              </a:rPr>
              <a:t>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temini</a:t>
            </a:r>
            <a:r>
              <a:rPr lang="en-GB" sz="2400" b="1" dirty="0">
                <a:solidFill>
                  <a:srgbClr val="4461A3"/>
                </a:solidFill>
              </a:rPr>
              <a:t>, b)</a:t>
            </a:r>
            <a:r>
              <a:rPr lang="en-GB" sz="2400" b="1" dirty="0" err="1">
                <a:solidFill>
                  <a:srgbClr val="4461A3"/>
                </a:solidFill>
              </a:rPr>
              <a:t>bedelli</a:t>
            </a:r>
            <a:r>
              <a:rPr lang="en-GB" sz="2400" b="1" dirty="0">
                <a:solidFill>
                  <a:srgbClr val="4461A3"/>
                </a:solidFill>
              </a:rPr>
              <a:t> </a:t>
            </a:r>
            <a:r>
              <a:rPr lang="en-GB" sz="2400" b="1" dirty="0" err="1">
                <a:solidFill>
                  <a:srgbClr val="4461A3"/>
                </a:solidFill>
              </a:rPr>
              <a:t>olarak</a:t>
            </a:r>
            <a:r>
              <a:rPr lang="en-GB" sz="2400" b="1" dirty="0">
                <a:solidFill>
                  <a:srgbClr val="4461A3"/>
                </a:solidFill>
              </a:rPr>
              <a:t>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temini</a:t>
            </a:r>
            <a:r>
              <a:rPr lang="en-GB" sz="2400" b="1" dirty="0">
                <a:solidFill>
                  <a:srgbClr val="4461A3"/>
                </a:solidFill>
              </a:rPr>
              <a:t> </a:t>
            </a:r>
            <a:r>
              <a:rPr lang="en-GB" sz="2400" b="1" dirty="0" err="1">
                <a:solidFill>
                  <a:srgbClr val="4461A3"/>
                </a:solidFill>
              </a:rPr>
              <a:t>ve</a:t>
            </a:r>
            <a:r>
              <a:rPr lang="en-GB" sz="2400" b="1" dirty="0">
                <a:solidFill>
                  <a:srgbClr val="4461A3"/>
                </a:solidFill>
              </a:rPr>
              <a:t> C)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a:t>
            </a:r>
            <a:r>
              <a:rPr lang="en-GB" sz="2400" b="1" dirty="0">
                <a:solidFill>
                  <a:srgbClr val="4461A3"/>
                </a:solidFill>
              </a:rPr>
              <a:t> </a:t>
            </a:r>
            <a:r>
              <a:rPr lang="en-GB" sz="2400" b="1" dirty="0" err="1">
                <a:solidFill>
                  <a:srgbClr val="4461A3"/>
                </a:solidFill>
              </a:rPr>
              <a:t>edilmemesi</a:t>
            </a:r>
            <a:r>
              <a:rPr lang="en-GB" sz="2400" b="1" dirty="0">
                <a:solidFill>
                  <a:srgbClr val="4461A3"/>
                </a:solidFill>
              </a:rPr>
              <a:t> </a:t>
            </a:r>
            <a:endParaRPr lang="tr-TR" sz="24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1393710"/>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Literatür</a:t>
            </a:r>
            <a:endParaRPr lang="en-GB" altLang="en-US" sz="2400" b="1" dirty="0">
              <a:solidFill>
                <a:schemeClr val="accent3">
                  <a:lumMod val="50000"/>
                </a:schemeClr>
              </a:solidFill>
            </a:endParaRPr>
          </a:p>
          <a:p>
            <a:pPr>
              <a:lnSpc>
                <a:spcPct val="80000"/>
              </a:lnSpc>
            </a:pPr>
            <a:r>
              <a:rPr lang="tr-TR" altLang="en-US" sz="2400" dirty="0">
                <a:solidFill>
                  <a:schemeClr val="accent3">
                    <a:lumMod val="50000"/>
                  </a:schemeClr>
                </a:solidFill>
              </a:rPr>
              <a:t>- kap temin edilmesinin katılım oranını artırdığı kadar geri dönüşüm oranını da artırdığı ifade edilmektedir. </a:t>
            </a:r>
          </a:p>
          <a:p>
            <a:pPr>
              <a:lnSpc>
                <a:spcPct val="80000"/>
              </a:lnSpc>
              <a:buFont typeface="Wingdings" panose="05000000000000000000" pitchFamily="2" charset="2"/>
              <a:buNone/>
            </a:pPr>
            <a:r>
              <a:rPr lang="tr-TR" altLang="en-US" sz="2400" dirty="0">
                <a:solidFill>
                  <a:schemeClr val="accent3">
                    <a:lumMod val="50000"/>
                  </a:schemeClr>
                </a:solidFill>
              </a:rPr>
              <a:t>       -</a:t>
            </a:r>
            <a:r>
              <a:rPr lang="tr-TR" altLang="en-US" sz="2400" dirty="0" err="1">
                <a:solidFill>
                  <a:schemeClr val="accent3">
                    <a:lumMod val="50000"/>
                  </a:schemeClr>
                </a:solidFill>
              </a:rPr>
              <a:t>Platt</a:t>
            </a:r>
            <a:r>
              <a:rPr lang="tr-TR" altLang="en-US" sz="2400" dirty="0">
                <a:solidFill>
                  <a:schemeClr val="accent3">
                    <a:lumMod val="50000"/>
                  </a:schemeClr>
                </a:solidFill>
              </a:rPr>
              <a:t> ve arkadaşları (1991): kap temin edilmesi durumunda %93 oranına varan katılım görüldüğünü ve ortalama katılım oranının %82 olduğunu belirtmektedir. </a:t>
            </a:r>
          </a:p>
          <a:p>
            <a:pPr>
              <a:lnSpc>
                <a:spcPct val="80000"/>
              </a:lnSpc>
              <a:buFont typeface="Wingdings" panose="05000000000000000000" pitchFamily="2" charset="2"/>
              <a:buNone/>
            </a:pPr>
            <a:r>
              <a:rPr lang="tr-TR" altLang="en-US" sz="2400" dirty="0">
                <a:solidFill>
                  <a:schemeClr val="accent3">
                    <a:lumMod val="50000"/>
                  </a:schemeClr>
                </a:solidFill>
              </a:rPr>
              <a:t>       - </a:t>
            </a:r>
            <a:r>
              <a:rPr lang="tr-TR" altLang="en-US" sz="2400" dirty="0" err="1">
                <a:solidFill>
                  <a:schemeClr val="accent3">
                    <a:lumMod val="50000"/>
                  </a:schemeClr>
                </a:solidFill>
              </a:rPr>
              <a:t>Everett</a:t>
            </a:r>
            <a:r>
              <a:rPr lang="tr-TR" altLang="en-US" sz="2400" dirty="0">
                <a:solidFill>
                  <a:schemeClr val="accent3">
                    <a:lumMod val="50000"/>
                  </a:schemeClr>
                </a:solidFill>
              </a:rPr>
              <a:t> ve </a:t>
            </a:r>
            <a:r>
              <a:rPr lang="tr-TR" altLang="en-US" sz="2400" dirty="0" err="1">
                <a:solidFill>
                  <a:schemeClr val="accent3">
                    <a:lumMod val="50000"/>
                  </a:schemeClr>
                </a:solidFill>
              </a:rPr>
              <a:t>Peirce</a:t>
            </a:r>
            <a:r>
              <a:rPr lang="tr-TR" altLang="en-US" sz="2400" dirty="0">
                <a:solidFill>
                  <a:schemeClr val="accent3">
                    <a:lumMod val="50000"/>
                  </a:schemeClr>
                </a:solidFill>
              </a:rPr>
              <a:t>(1993) : bedava kap temin edilen sistemlerde daha yüksek cam ve alüminyum geri kazanımı olduğunu söylemekte</a:t>
            </a:r>
          </a:p>
          <a:p>
            <a:pPr>
              <a:lnSpc>
                <a:spcPct val="80000"/>
              </a:lnSpc>
            </a:pPr>
            <a:r>
              <a:rPr lang="tr-TR" altLang="en-US" sz="2400" dirty="0">
                <a:solidFill>
                  <a:schemeClr val="accent3">
                    <a:lumMod val="50000"/>
                  </a:schemeClr>
                </a:solidFill>
              </a:rPr>
              <a:t> Kap temini katılımcıyı iknada oldukça olumlu bir faktör olup aynı zamanda  geri kazanım konusunda görsel bir uyarıcıdır. Kap bulunmayan evlerin kimlerin geri kazanıma katılmadığını belirten bir indikatör olması sebebi ile kişiler bu konuda üstlerinde pekte hoşlarına gitmeyen bir sosyal baskı hissetmektedir. Bu bakımdan da oldukça teşvik edicidir. </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11329028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64476" y="684527"/>
            <a:ext cx="10870325" cy="788011"/>
          </a:xfrm>
        </p:spPr>
        <p:txBody>
          <a:bodyPr>
            <a:noAutofit/>
          </a:bodyPr>
          <a:lstStyle/>
          <a:p>
            <a:r>
              <a:rPr lang="en-GB" sz="2400" b="1" dirty="0">
                <a:solidFill>
                  <a:srgbClr val="4461A3"/>
                </a:solidFill>
              </a:rPr>
              <a:t>a)</a:t>
            </a:r>
            <a:r>
              <a:rPr lang="en-GB" sz="2400" b="1" dirty="0" err="1">
                <a:solidFill>
                  <a:srgbClr val="4461A3"/>
                </a:solidFill>
              </a:rPr>
              <a:t>Bedelsiz</a:t>
            </a:r>
            <a:r>
              <a:rPr lang="en-GB" sz="2400" b="1" dirty="0">
                <a:solidFill>
                  <a:srgbClr val="4461A3"/>
                </a:solidFill>
              </a:rPr>
              <a:t>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temini</a:t>
            </a:r>
            <a:r>
              <a:rPr lang="en-GB" sz="2400" b="1" dirty="0">
                <a:solidFill>
                  <a:srgbClr val="4461A3"/>
                </a:solidFill>
              </a:rPr>
              <a:t>, b)</a:t>
            </a:r>
            <a:r>
              <a:rPr lang="en-GB" sz="2400" b="1" dirty="0" err="1">
                <a:solidFill>
                  <a:srgbClr val="4461A3"/>
                </a:solidFill>
              </a:rPr>
              <a:t>bedelli</a:t>
            </a:r>
            <a:r>
              <a:rPr lang="en-GB" sz="2400" b="1" dirty="0">
                <a:solidFill>
                  <a:srgbClr val="4461A3"/>
                </a:solidFill>
              </a:rPr>
              <a:t> </a:t>
            </a:r>
            <a:r>
              <a:rPr lang="en-GB" sz="2400" b="1" dirty="0" err="1">
                <a:solidFill>
                  <a:srgbClr val="4461A3"/>
                </a:solidFill>
              </a:rPr>
              <a:t>olarak</a:t>
            </a:r>
            <a:r>
              <a:rPr lang="en-GB" sz="2400" b="1" dirty="0">
                <a:solidFill>
                  <a:srgbClr val="4461A3"/>
                </a:solidFill>
              </a:rPr>
              <a:t>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temini</a:t>
            </a:r>
            <a:r>
              <a:rPr lang="en-GB" sz="2400" b="1" dirty="0">
                <a:solidFill>
                  <a:srgbClr val="4461A3"/>
                </a:solidFill>
              </a:rPr>
              <a:t> </a:t>
            </a:r>
            <a:r>
              <a:rPr lang="en-GB" sz="2400" b="1" dirty="0" err="1">
                <a:solidFill>
                  <a:srgbClr val="4461A3"/>
                </a:solidFill>
              </a:rPr>
              <a:t>ve</a:t>
            </a:r>
            <a:r>
              <a:rPr lang="en-GB" sz="2400" b="1" dirty="0">
                <a:solidFill>
                  <a:srgbClr val="4461A3"/>
                </a:solidFill>
              </a:rPr>
              <a:t> C) </a:t>
            </a:r>
            <a:r>
              <a:rPr lang="en-GB" sz="2400" b="1" dirty="0" err="1">
                <a:solidFill>
                  <a:srgbClr val="4461A3"/>
                </a:solidFill>
              </a:rPr>
              <a:t>kap</a:t>
            </a:r>
            <a:r>
              <a:rPr lang="en-GB" sz="2400" b="1" dirty="0">
                <a:solidFill>
                  <a:srgbClr val="4461A3"/>
                </a:solidFill>
              </a:rPr>
              <a:t> </a:t>
            </a:r>
            <a:r>
              <a:rPr lang="en-GB" sz="2400" b="1" dirty="0" err="1">
                <a:solidFill>
                  <a:srgbClr val="4461A3"/>
                </a:solidFill>
              </a:rPr>
              <a:t>temin</a:t>
            </a:r>
            <a:r>
              <a:rPr lang="en-GB" sz="2400" b="1" dirty="0">
                <a:solidFill>
                  <a:srgbClr val="4461A3"/>
                </a:solidFill>
              </a:rPr>
              <a:t> </a:t>
            </a:r>
            <a:r>
              <a:rPr lang="en-GB" sz="2400" b="1" dirty="0" err="1">
                <a:solidFill>
                  <a:srgbClr val="4461A3"/>
                </a:solidFill>
              </a:rPr>
              <a:t>edilmemesi</a:t>
            </a:r>
            <a:r>
              <a:rPr lang="en-GB" sz="2400" b="1" dirty="0">
                <a:solidFill>
                  <a:srgbClr val="4461A3"/>
                </a:solidFill>
              </a:rPr>
              <a:t> </a:t>
            </a:r>
            <a:endParaRPr lang="tr-TR" sz="2400" dirty="0">
              <a:solidFill>
                <a:srgbClr val="4461A3"/>
              </a:solidFill>
            </a:endParaRPr>
          </a:p>
        </p:txBody>
      </p:sp>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1393710"/>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Uygulama</a:t>
            </a:r>
            <a:endParaRPr lang="en-GB" altLang="en-US" sz="2400" b="1" dirty="0">
              <a:solidFill>
                <a:schemeClr val="accent3">
                  <a:lumMod val="50000"/>
                </a:schemeClr>
              </a:solidFill>
            </a:endParaRPr>
          </a:p>
          <a:p>
            <a:pPr marL="0" indent="0" algn="just">
              <a:spcBef>
                <a:spcPts val="600"/>
              </a:spcBef>
              <a:buNone/>
            </a:pPr>
            <a:endParaRPr lang="en-GB" altLang="en-US" sz="2400" b="1" dirty="0">
              <a:solidFill>
                <a:schemeClr val="accent3">
                  <a:lumMod val="50000"/>
                </a:schemeClr>
              </a:solidFill>
            </a:endParaRPr>
          </a:p>
          <a:p>
            <a:pPr>
              <a:lnSpc>
                <a:spcPct val="80000"/>
              </a:lnSpc>
            </a:pPr>
            <a:r>
              <a:rPr lang="tr-TR" altLang="en-US" sz="2400" dirty="0">
                <a:solidFill>
                  <a:schemeClr val="accent3">
                    <a:lumMod val="50000"/>
                  </a:schemeClr>
                </a:solidFill>
              </a:rPr>
              <a:t>İncelenen:  72 program</a:t>
            </a:r>
          </a:p>
          <a:p>
            <a:pPr>
              <a:lnSpc>
                <a:spcPct val="80000"/>
              </a:lnSpc>
              <a:buFont typeface="Wingdings" panose="05000000000000000000" pitchFamily="2" charset="2"/>
              <a:buNone/>
            </a:pPr>
            <a:r>
              <a:rPr lang="tr-TR" altLang="en-US" sz="2400" dirty="0">
                <a:solidFill>
                  <a:schemeClr val="accent3">
                    <a:lumMod val="50000"/>
                  </a:schemeClr>
                </a:solidFill>
              </a:rPr>
              <a:t>        - kap temin edilmeyen programlarda katılım oranları %11 ila %98 oranları arasında değişirken, kap temin edilen programlarda %35 ila %100 arasında değişmektedir</a:t>
            </a:r>
          </a:p>
          <a:p>
            <a:pPr>
              <a:lnSpc>
                <a:spcPct val="80000"/>
              </a:lnSpc>
              <a:buFont typeface="Wingdings" panose="05000000000000000000" pitchFamily="2" charset="2"/>
              <a:buNone/>
            </a:pPr>
            <a:r>
              <a:rPr lang="tr-TR" altLang="en-US" sz="2400" dirty="0">
                <a:solidFill>
                  <a:schemeClr val="accent3">
                    <a:lumMod val="50000"/>
                  </a:schemeClr>
                </a:solidFill>
              </a:rPr>
              <a:t>        - incelenen programlardan kap temin etmiş olanların 17 si zorunlu 32 si gönüllü program uygulamışken, kap temin etmemiş olanların 11 tanesi zorunlu 12 tanesi gönüllüdür.</a:t>
            </a:r>
            <a:r>
              <a:rPr lang="tr-TR" altLang="en-US" dirty="0">
                <a:solidFill>
                  <a:schemeClr val="accent3">
                    <a:lumMod val="50000"/>
                  </a:schemeClr>
                </a:solidFill>
              </a:rPr>
              <a:t> </a:t>
            </a:r>
          </a:p>
          <a:p>
            <a:pPr marL="0" indent="0">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0812541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
        <p:nvSpPr>
          <p:cNvPr id="7" name="Content Placeholder 2">
            <a:extLst>
              <a:ext uri="{FF2B5EF4-FFF2-40B4-BE49-F238E27FC236}">
                <a16:creationId xmlns:a16="http://schemas.microsoft.com/office/drawing/2014/main" id="{08F5F4CB-9AD0-E846-A191-D46D6B0FA016}"/>
              </a:ext>
            </a:extLst>
          </p:cNvPr>
          <p:cNvSpPr txBox="1">
            <a:spLocks/>
          </p:cNvSpPr>
          <p:nvPr/>
        </p:nvSpPr>
        <p:spPr>
          <a:xfrm>
            <a:off x="964324" y="939425"/>
            <a:ext cx="8163910" cy="182502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00"/>
              </a:spcBef>
              <a:buFont typeface="Arial" panose="020B0604020202020204" pitchFamily="34" charset="0"/>
              <a:buNone/>
            </a:pPr>
            <a:r>
              <a:rPr lang="en-GB" altLang="en-US" sz="2400" dirty="0" err="1">
                <a:solidFill>
                  <a:schemeClr val="accent3">
                    <a:lumMod val="50000"/>
                  </a:schemeClr>
                </a:solidFill>
              </a:rPr>
              <a:t>Tablo</a:t>
            </a:r>
            <a:r>
              <a:rPr lang="en-GB" altLang="en-US" sz="2400" dirty="0">
                <a:solidFill>
                  <a:schemeClr val="accent3">
                    <a:lumMod val="50000"/>
                  </a:schemeClr>
                </a:solidFill>
              </a:rPr>
              <a:t> 2: </a:t>
            </a:r>
            <a:r>
              <a:rPr lang="en-GB" altLang="en-US" sz="2400" dirty="0" err="1">
                <a:solidFill>
                  <a:schemeClr val="accent3">
                    <a:lumMod val="50000"/>
                  </a:schemeClr>
                </a:solidFill>
              </a:rPr>
              <a:t>kap</a:t>
            </a:r>
            <a:r>
              <a:rPr lang="en-GB" altLang="en-US" sz="2400" dirty="0">
                <a:solidFill>
                  <a:schemeClr val="accent3">
                    <a:lumMod val="50000"/>
                  </a:schemeClr>
                </a:solidFill>
              </a:rPr>
              <a:t> </a:t>
            </a:r>
            <a:r>
              <a:rPr lang="en-GB" altLang="en-US" sz="2400" dirty="0" err="1">
                <a:solidFill>
                  <a:schemeClr val="accent3">
                    <a:lumMod val="50000"/>
                  </a:schemeClr>
                </a:solidFill>
              </a:rPr>
              <a:t>temini</a:t>
            </a:r>
            <a:r>
              <a:rPr lang="en-GB" altLang="en-US" sz="2400" dirty="0">
                <a:solidFill>
                  <a:schemeClr val="accent3">
                    <a:lumMod val="50000"/>
                  </a:schemeClr>
                </a:solidFill>
              </a:rPr>
              <a:t> </a:t>
            </a:r>
            <a:r>
              <a:rPr lang="en-GB" altLang="en-US" sz="2400" dirty="0" err="1">
                <a:solidFill>
                  <a:schemeClr val="accent3">
                    <a:lumMod val="50000"/>
                  </a:schemeClr>
                </a:solidFill>
              </a:rPr>
              <a:t>ve</a:t>
            </a:r>
            <a:r>
              <a:rPr lang="en-GB" altLang="en-US" sz="2400" dirty="0">
                <a:solidFill>
                  <a:schemeClr val="accent3">
                    <a:lumMod val="50000"/>
                  </a:schemeClr>
                </a:solidFill>
              </a:rPr>
              <a:t> program </a:t>
            </a:r>
            <a:r>
              <a:rPr lang="en-GB" altLang="en-US" sz="2400" dirty="0" err="1">
                <a:solidFill>
                  <a:schemeClr val="accent3">
                    <a:lumMod val="50000"/>
                  </a:schemeClr>
                </a:solidFill>
              </a:rPr>
              <a:t>tipine</a:t>
            </a:r>
            <a:r>
              <a:rPr lang="en-GB" altLang="en-US" sz="2400" dirty="0">
                <a:solidFill>
                  <a:schemeClr val="accent3">
                    <a:lumMod val="50000"/>
                  </a:schemeClr>
                </a:solidFill>
              </a:rPr>
              <a:t> </a:t>
            </a:r>
            <a:r>
              <a:rPr lang="en-GB" altLang="en-US" sz="2400" dirty="0" err="1">
                <a:solidFill>
                  <a:schemeClr val="accent3">
                    <a:lumMod val="50000"/>
                  </a:schemeClr>
                </a:solidFill>
              </a:rPr>
              <a:t>göre</a:t>
            </a:r>
            <a:r>
              <a:rPr lang="en-GB" altLang="en-US" sz="2400" dirty="0">
                <a:solidFill>
                  <a:schemeClr val="accent3">
                    <a:lumMod val="50000"/>
                  </a:schemeClr>
                </a:solidFill>
              </a:rPr>
              <a:t> </a:t>
            </a:r>
            <a:r>
              <a:rPr lang="en-GB" altLang="en-US" sz="2400" dirty="0" err="1">
                <a:solidFill>
                  <a:schemeClr val="accent3">
                    <a:lumMod val="50000"/>
                  </a:schemeClr>
                </a:solidFill>
              </a:rPr>
              <a:t>katılım</a:t>
            </a:r>
            <a:r>
              <a:rPr lang="en-GB" altLang="en-US" sz="2400" dirty="0">
                <a:solidFill>
                  <a:schemeClr val="accent3">
                    <a:lumMod val="50000"/>
                  </a:schemeClr>
                </a:solidFill>
              </a:rPr>
              <a:t> </a:t>
            </a:r>
            <a:r>
              <a:rPr lang="en-GB" altLang="en-US" sz="2400" dirty="0" err="1">
                <a:solidFill>
                  <a:schemeClr val="accent3">
                    <a:lumMod val="50000"/>
                  </a:schemeClr>
                </a:solidFill>
              </a:rPr>
              <a:t>oranları</a:t>
            </a:r>
            <a:r>
              <a:rPr lang="en-GB" altLang="en-US" sz="2400" dirty="0">
                <a:solidFill>
                  <a:schemeClr val="accent3">
                    <a:lumMod val="50000"/>
                  </a:schemeClr>
                </a:solidFill>
              </a:rPr>
              <a:t> </a:t>
            </a:r>
            <a:endParaRPr lang="tr-TR" altLang="en-US" dirty="0">
              <a:solidFill>
                <a:schemeClr val="accent3">
                  <a:lumMod val="50000"/>
                </a:schemeClr>
              </a:solidFill>
            </a:endParaRPr>
          </a:p>
          <a:p>
            <a:pPr marL="0" indent="0">
              <a:lnSpc>
                <a:spcPct val="80000"/>
              </a:lnSpc>
              <a:buFont typeface="Arial" panose="020B0604020202020204" pitchFamily="34" charset="0"/>
              <a:buNone/>
            </a:pPr>
            <a:endParaRPr lang="tr-TR" altLang="en-US" sz="2400" dirty="0">
              <a:solidFill>
                <a:schemeClr val="accent3">
                  <a:lumMod val="50000"/>
                </a:schemeClr>
              </a:solidFill>
            </a:endParaRPr>
          </a:p>
        </p:txBody>
      </p:sp>
      <p:pic>
        <p:nvPicPr>
          <p:cNvPr id="9" name="Picture 8"/>
          <p:cNvPicPr>
            <a:picLocks noChangeAspect="1"/>
          </p:cNvPicPr>
          <p:nvPr/>
        </p:nvPicPr>
        <p:blipFill>
          <a:blip r:embed="rId2"/>
          <a:stretch>
            <a:fillRect/>
          </a:stretch>
        </p:blipFill>
        <p:spPr>
          <a:xfrm>
            <a:off x="2559885" y="1851936"/>
            <a:ext cx="6407451" cy="3218967"/>
          </a:xfrm>
          <a:prstGeom prst="rect">
            <a:avLst/>
          </a:prstGeom>
        </p:spPr>
      </p:pic>
    </p:spTree>
    <p:extLst>
      <p:ext uri="{BB962C8B-B14F-4D97-AF65-F5344CB8AC3E}">
        <p14:creationId xmlns:p14="http://schemas.microsoft.com/office/powerpoint/2010/main" val="217047690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228894" y="1066832"/>
            <a:ext cx="6529258" cy="5141609"/>
          </a:xfrm>
        </p:spPr>
        <p:txBody>
          <a:bodyPr>
            <a:noAutofit/>
          </a:bodyPr>
          <a:lstStyle/>
          <a:p>
            <a:pPr marL="0" indent="0" algn="just">
              <a:lnSpc>
                <a:spcPct val="80000"/>
              </a:lnSpc>
              <a:buNone/>
            </a:pPr>
            <a:r>
              <a:rPr lang="en-GB" altLang="en-US" sz="2200" b="1" dirty="0">
                <a:solidFill>
                  <a:schemeClr val="accent3">
                    <a:lumMod val="50000"/>
                  </a:schemeClr>
                </a:solidFill>
              </a:rPr>
              <a:t>H</a:t>
            </a:r>
            <a:r>
              <a:rPr lang="tr-TR" altLang="en-US" sz="2200" b="1" dirty="0" err="1">
                <a:solidFill>
                  <a:schemeClr val="accent3">
                    <a:lumMod val="50000"/>
                  </a:schemeClr>
                </a:solidFill>
              </a:rPr>
              <a:t>aftalık</a:t>
            </a:r>
            <a:r>
              <a:rPr lang="tr-TR" altLang="en-US" sz="2200" b="1" dirty="0">
                <a:solidFill>
                  <a:schemeClr val="accent3">
                    <a:lumMod val="50000"/>
                  </a:schemeClr>
                </a:solidFill>
              </a:rPr>
              <a:t>, iki haftada bir, üç haftada bir, aylık ve iki ayda bir  toplama</a:t>
            </a:r>
          </a:p>
          <a:p>
            <a:pPr algn="just">
              <a:lnSpc>
                <a:spcPct val="80000"/>
              </a:lnSpc>
              <a:buFont typeface="Wingdings" panose="05000000000000000000" pitchFamily="2" charset="2"/>
              <a:buNone/>
            </a:pPr>
            <a:r>
              <a:rPr lang="tr-TR" altLang="en-US" sz="2200" b="1" dirty="0">
                <a:solidFill>
                  <a:schemeClr val="accent3">
                    <a:lumMod val="50000"/>
                  </a:schemeClr>
                </a:solidFill>
              </a:rPr>
              <a:t>Literatür</a:t>
            </a:r>
          </a:p>
          <a:p>
            <a:pPr algn="just">
              <a:lnSpc>
                <a:spcPct val="80000"/>
              </a:lnSpc>
            </a:pPr>
            <a:r>
              <a:rPr lang="tr-TR" altLang="en-US" sz="2200" dirty="0" err="1">
                <a:solidFill>
                  <a:schemeClr val="accent3">
                    <a:lumMod val="50000"/>
                  </a:schemeClr>
                </a:solidFill>
              </a:rPr>
              <a:t>Platt</a:t>
            </a:r>
            <a:r>
              <a:rPr lang="tr-TR" altLang="en-US" sz="2200" dirty="0">
                <a:solidFill>
                  <a:schemeClr val="accent3">
                    <a:lumMod val="50000"/>
                  </a:schemeClr>
                </a:solidFill>
              </a:rPr>
              <a:t> ve arkadaşları (1991): -17 geri kazanım programına dayanarak sık toplamanın katılım oranını artırdığı sonucuna varılmış, - İncelenen 8 programda haftalık toplama yapılması durumunda %91 oranında katılım oranı görülmüşken, daha nadir toplama yapılmış olan 7 programda bu oran %81 olarak bulunmuş</a:t>
            </a:r>
          </a:p>
          <a:p>
            <a:pPr algn="just">
              <a:lnSpc>
                <a:spcPct val="80000"/>
              </a:lnSpc>
              <a:buFont typeface="Wingdings" panose="05000000000000000000" pitchFamily="2" charset="2"/>
              <a:buNone/>
            </a:pPr>
            <a:r>
              <a:rPr lang="tr-TR" altLang="en-US" sz="2200" dirty="0">
                <a:solidFill>
                  <a:schemeClr val="accent3">
                    <a:lumMod val="50000"/>
                  </a:schemeClr>
                </a:solidFill>
              </a:rPr>
              <a:t>    </a:t>
            </a:r>
            <a:r>
              <a:rPr lang="tr-TR" altLang="en-US" sz="2200" dirty="0" err="1">
                <a:solidFill>
                  <a:schemeClr val="accent3">
                    <a:lumMod val="50000"/>
                  </a:schemeClr>
                </a:solidFill>
              </a:rPr>
              <a:t>Glenn</a:t>
            </a:r>
            <a:r>
              <a:rPr lang="tr-TR" altLang="en-US" sz="2200" dirty="0">
                <a:solidFill>
                  <a:schemeClr val="accent3">
                    <a:lumMod val="50000"/>
                  </a:schemeClr>
                </a:solidFill>
              </a:rPr>
              <a:t> (1988) de aynı şekilde sık toplama yapılması durumunda katılım oranında belirgin şekilde artış olduğunu ifade etmektedir. Ancak </a:t>
            </a:r>
            <a:r>
              <a:rPr lang="tr-TR" altLang="en-US" sz="2200" dirty="0" err="1">
                <a:solidFill>
                  <a:schemeClr val="accent3">
                    <a:lumMod val="50000"/>
                  </a:schemeClr>
                </a:solidFill>
              </a:rPr>
              <a:t>Everett</a:t>
            </a:r>
            <a:r>
              <a:rPr lang="tr-TR" altLang="en-US" sz="2200" dirty="0">
                <a:solidFill>
                  <a:schemeClr val="accent3">
                    <a:lumMod val="50000"/>
                  </a:schemeClr>
                </a:solidFill>
              </a:rPr>
              <a:t> ve </a:t>
            </a:r>
            <a:r>
              <a:rPr lang="tr-TR" altLang="en-US" sz="2200" dirty="0" err="1">
                <a:solidFill>
                  <a:schemeClr val="accent3">
                    <a:lumMod val="50000"/>
                  </a:schemeClr>
                </a:solidFill>
              </a:rPr>
              <a:t>Peirce</a:t>
            </a:r>
            <a:r>
              <a:rPr lang="tr-TR" altLang="en-US" sz="2200" dirty="0">
                <a:solidFill>
                  <a:schemeClr val="accent3">
                    <a:lumMod val="50000"/>
                  </a:schemeClr>
                </a:solidFill>
              </a:rPr>
              <a:t> (1993) toplama sıklığının katılım oranı üzerindeki etkisinin az olduğunu söylemektedirler. </a:t>
            </a: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
        <p:nvSpPr>
          <p:cNvPr id="6" name="Content Placeholder 2">
            <a:extLst>
              <a:ext uri="{FF2B5EF4-FFF2-40B4-BE49-F238E27FC236}">
                <a16:creationId xmlns:a16="http://schemas.microsoft.com/office/drawing/2014/main" id="{08F5F4CB-9AD0-E846-A191-D46D6B0FA016}"/>
              </a:ext>
            </a:extLst>
          </p:cNvPr>
          <p:cNvSpPr txBox="1">
            <a:spLocks/>
          </p:cNvSpPr>
          <p:nvPr/>
        </p:nvSpPr>
        <p:spPr>
          <a:xfrm>
            <a:off x="7157545" y="591558"/>
            <a:ext cx="4666594" cy="182502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tr-TR" altLang="en-US" sz="2400" dirty="0">
                <a:solidFill>
                  <a:schemeClr val="accent3">
                    <a:lumMod val="50000"/>
                  </a:schemeClr>
                </a:solidFill>
                <a:ea typeface="Times New Roman" panose="02020603050405020304" pitchFamily="18" charset="0"/>
                <a:cs typeface="Arial" panose="020B0604020202020204" pitchFamily="34" charset="0"/>
              </a:rPr>
              <a:t>Tablo 3: Toplama sıklığı ve katılım oranı değişimi</a:t>
            </a:r>
          </a:p>
          <a:p>
            <a:pPr marL="0" indent="0">
              <a:lnSpc>
                <a:spcPct val="80000"/>
              </a:lnSpc>
              <a:buFont typeface="Arial" panose="020B0604020202020204" pitchFamily="34" charset="0"/>
              <a:buNone/>
            </a:pPr>
            <a:endParaRPr lang="tr-TR" altLang="en-US" sz="2400" dirty="0">
              <a:solidFill>
                <a:schemeClr val="accent3">
                  <a:lumMod val="50000"/>
                </a:schemeClr>
              </a:solidFill>
            </a:endParaRPr>
          </a:p>
        </p:txBody>
      </p:sp>
      <p:pic>
        <p:nvPicPr>
          <p:cNvPr id="7" name="Picture 6"/>
          <p:cNvPicPr>
            <a:picLocks noChangeAspect="1"/>
          </p:cNvPicPr>
          <p:nvPr/>
        </p:nvPicPr>
        <p:blipFill>
          <a:blip r:embed="rId2"/>
          <a:stretch>
            <a:fillRect/>
          </a:stretch>
        </p:blipFill>
        <p:spPr>
          <a:xfrm>
            <a:off x="6873766" y="1658147"/>
            <a:ext cx="4758265" cy="3087274"/>
          </a:xfrm>
          <a:prstGeom prst="rect">
            <a:avLst/>
          </a:prstGeom>
        </p:spPr>
      </p:pic>
    </p:spTree>
    <p:extLst>
      <p:ext uri="{BB962C8B-B14F-4D97-AF65-F5344CB8AC3E}">
        <p14:creationId xmlns:p14="http://schemas.microsoft.com/office/powerpoint/2010/main" val="286522593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715793"/>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Uygulama</a:t>
            </a:r>
            <a:endParaRPr lang="en-GB" altLang="en-US" sz="2400" b="1" dirty="0">
              <a:solidFill>
                <a:schemeClr val="accent3">
                  <a:lumMod val="50000"/>
                </a:schemeClr>
              </a:solidFill>
            </a:endParaRPr>
          </a:p>
          <a:p>
            <a:pPr marL="0" indent="0" algn="just">
              <a:spcBef>
                <a:spcPts val="600"/>
              </a:spcBef>
              <a:buNone/>
            </a:pPr>
            <a:endParaRPr lang="en-GB" altLang="en-US" sz="2400" b="1" dirty="0">
              <a:solidFill>
                <a:schemeClr val="accent3">
                  <a:lumMod val="50000"/>
                </a:schemeClr>
              </a:solidFill>
            </a:endParaRPr>
          </a:p>
          <a:p>
            <a:pPr algn="just">
              <a:lnSpc>
                <a:spcPct val="80000"/>
              </a:lnSpc>
            </a:pPr>
            <a:r>
              <a:rPr lang="tr-TR" altLang="en-US" sz="2400" dirty="0">
                <a:solidFill>
                  <a:schemeClr val="accent3">
                    <a:lumMod val="50000"/>
                  </a:schemeClr>
                </a:solidFill>
              </a:rPr>
              <a:t> -haftalık toplama uygulanan ve %70 in </a:t>
            </a:r>
            <a:r>
              <a:rPr lang="tr-TR" altLang="en-US" sz="2400" u="sng" dirty="0">
                <a:solidFill>
                  <a:schemeClr val="accent3">
                    <a:lumMod val="50000"/>
                  </a:schemeClr>
                </a:solidFill>
              </a:rPr>
              <a:t>üstünde</a:t>
            </a:r>
            <a:r>
              <a:rPr lang="tr-TR" altLang="en-US" sz="2400" dirty="0">
                <a:solidFill>
                  <a:schemeClr val="accent3">
                    <a:lumMod val="50000"/>
                  </a:schemeClr>
                </a:solidFill>
              </a:rPr>
              <a:t> katılımın gözlendiği 38 program incelendiğinde bunlardan </a:t>
            </a:r>
            <a:r>
              <a:rPr lang="tr-TR" altLang="en-US" sz="2400" b="1" dirty="0">
                <a:solidFill>
                  <a:schemeClr val="accent3">
                    <a:lumMod val="50000"/>
                  </a:schemeClr>
                </a:solidFill>
              </a:rPr>
              <a:t>%82</a:t>
            </a:r>
            <a:r>
              <a:rPr lang="tr-TR" altLang="en-US" sz="2400" dirty="0">
                <a:solidFill>
                  <a:schemeClr val="accent3">
                    <a:lumMod val="50000"/>
                  </a:schemeClr>
                </a:solidFill>
              </a:rPr>
              <a:t> sinin kap temin ettiği, %66 sının geri kazanılabilenlerle diğer çöpleri aynı günde topladığı ve </a:t>
            </a:r>
            <a:r>
              <a:rPr lang="tr-TR" altLang="en-US" sz="2400" b="1" dirty="0">
                <a:solidFill>
                  <a:schemeClr val="accent3">
                    <a:lumMod val="50000"/>
                  </a:schemeClr>
                </a:solidFill>
              </a:rPr>
              <a:t>%47</a:t>
            </a:r>
            <a:r>
              <a:rPr lang="tr-TR" altLang="en-US" sz="2400" dirty="0">
                <a:solidFill>
                  <a:schemeClr val="accent3">
                    <a:lumMod val="50000"/>
                  </a:schemeClr>
                </a:solidFill>
              </a:rPr>
              <a:t> sinin zorunlu olduğu belirlenmiştir. </a:t>
            </a:r>
          </a:p>
          <a:p>
            <a:pPr algn="just">
              <a:lnSpc>
                <a:spcPct val="80000"/>
              </a:lnSpc>
              <a:buFont typeface="Wingdings" panose="05000000000000000000" pitchFamily="2" charset="2"/>
              <a:buNone/>
            </a:pPr>
            <a:r>
              <a:rPr lang="tr-TR" altLang="en-US" sz="2400" dirty="0">
                <a:solidFill>
                  <a:schemeClr val="accent3">
                    <a:lumMod val="50000"/>
                  </a:schemeClr>
                </a:solidFill>
              </a:rPr>
              <a:t>     - katılımı %70 in </a:t>
            </a:r>
            <a:r>
              <a:rPr lang="tr-TR" altLang="en-US" sz="2400" u="sng" dirty="0">
                <a:solidFill>
                  <a:schemeClr val="accent3">
                    <a:lumMod val="50000"/>
                  </a:schemeClr>
                </a:solidFill>
              </a:rPr>
              <a:t>altında</a:t>
            </a:r>
            <a:r>
              <a:rPr lang="tr-TR" altLang="en-US" sz="2400" dirty="0">
                <a:solidFill>
                  <a:schemeClr val="accent3">
                    <a:lumMod val="50000"/>
                  </a:schemeClr>
                </a:solidFill>
              </a:rPr>
              <a:t> olan ve haftalık toplama yapılan 15 program incelendiğinde ise bunların </a:t>
            </a:r>
            <a:r>
              <a:rPr lang="tr-TR" altLang="en-US" sz="2400" b="1" dirty="0">
                <a:solidFill>
                  <a:schemeClr val="accent3">
                    <a:lumMod val="50000"/>
                  </a:schemeClr>
                </a:solidFill>
              </a:rPr>
              <a:t>%67</a:t>
            </a:r>
            <a:r>
              <a:rPr lang="tr-TR" altLang="en-US" sz="2400" dirty="0">
                <a:solidFill>
                  <a:schemeClr val="accent3">
                    <a:lumMod val="50000"/>
                  </a:schemeClr>
                </a:solidFill>
              </a:rPr>
              <a:t> sinin kap temin ettiği, %73 ünün geri kazanılabilenlerle diğer atıkları aynı günde topladığı ve </a:t>
            </a:r>
            <a:r>
              <a:rPr lang="tr-TR" altLang="en-US" sz="2400" b="1" dirty="0">
                <a:solidFill>
                  <a:schemeClr val="accent3">
                    <a:lumMod val="50000"/>
                  </a:schemeClr>
                </a:solidFill>
              </a:rPr>
              <a:t>%13</a:t>
            </a:r>
            <a:r>
              <a:rPr lang="tr-TR" altLang="en-US" sz="2400" dirty="0">
                <a:solidFill>
                  <a:schemeClr val="accent3">
                    <a:lumMod val="50000"/>
                  </a:schemeClr>
                </a:solidFill>
              </a:rPr>
              <a:t> ünün zorunlu olduğu görülmüştür. </a:t>
            </a:r>
          </a:p>
          <a:p>
            <a:pPr algn="just">
              <a:lnSpc>
                <a:spcPct val="80000"/>
              </a:lnSpc>
              <a:buFont typeface="Wingdings" panose="05000000000000000000" pitchFamily="2" charset="2"/>
              <a:buNone/>
            </a:pPr>
            <a:r>
              <a:rPr lang="tr-TR" altLang="en-US" sz="2400" dirty="0">
                <a:solidFill>
                  <a:schemeClr val="accent3">
                    <a:lumMod val="50000"/>
                  </a:schemeClr>
                </a:solidFill>
              </a:rPr>
              <a:t>     - burada görülen ana fark haftalık programların zorunlu olduğu durumlarda kap temininden bağımsız olarak daha yüksek katılım görüldüğüdür.  </a:t>
            </a:r>
          </a:p>
          <a:p>
            <a:pPr algn="just">
              <a:lnSpc>
                <a:spcPct val="80000"/>
              </a:lnSpc>
            </a:pPr>
            <a:r>
              <a:rPr lang="tr-TR" altLang="en-US" sz="2400" dirty="0">
                <a:solidFill>
                  <a:schemeClr val="accent3">
                    <a:lumMod val="50000"/>
                  </a:schemeClr>
                </a:solidFill>
              </a:rPr>
              <a:t>son olarak söylenebilecek şey toplama sıklığına karar vermede en etkin faktörün maliyet olduğudur. Belediyenin karar vermeden önce hesaplaması gereken  toplama sıklığı maliyetini katılım oranındaki artışın karşılayıp karşılamayacağıdır. </a:t>
            </a:r>
          </a:p>
          <a:p>
            <a:pPr marL="0" indent="0" algn="just">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32821718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913375"/>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Toplama</a:t>
            </a:r>
            <a:r>
              <a:rPr lang="en-GB" altLang="en-US" sz="2400" b="1" dirty="0">
                <a:solidFill>
                  <a:schemeClr val="accent3">
                    <a:lumMod val="50000"/>
                  </a:schemeClr>
                </a:solidFill>
              </a:rPr>
              <a:t> </a:t>
            </a:r>
            <a:r>
              <a:rPr lang="en-GB" altLang="en-US" sz="2400" b="1" dirty="0" err="1">
                <a:solidFill>
                  <a:schemeClr val="accent3">
                    <a:lumMod val="50000"/>
                  </a:schemeClr>
                </a:solidFill>
              </a:rPr>
              <a:t>Günü</a:t>
            </a:r>
            <a:r>
              <a:rPr lang="en-GB" altLang="en-US" sz="2400" b="1" dirty="0">
                <a:solidFill>
                  <a:schemeClr val="accent3">
                    <a:lumMod val="50000"/>
                  </a:schemeClr>
                </a:solidFill>
              </a:rPr>
              <a:t> </a:t>
            </a:r>
          </a:p>
          <a:p>
            <a:pPr algn="just">
              <a:lnSpc>
                <a:spcPct val="80000"/>
              </a:lnSpc>
            </a:pPr>
            <a:r>
              <a:rPr lang="tr-TR" altLang="en-US" sz="2400" dirty="0">
                <a:solidFill>
                  <a:schemeClr val="accent3">
                    <a:lumMod val="50000"/>
                  </a:schemeClr>
                </a:solidFill>
              </a:rPr>
              <a:t>etken faktörler maliyet, elverişlilik ve katılım. Örneğin araç masraflarını azaltmak için geri kazanılabilenlerin toplanmasında diğer çöplerle aynı araç kullanılacaksa geri kazanılabilenler farklı günde toplanmak zorundadır </a:t>
            </a:r>
          </a:p>
          <a:p>
            <a:pPr algn="just">
              <a:lnSpc>
                <a:spcPct val="80000"/>
              </a:lnSpc>
              <a:buFont typeface="Wingdings" panose="05000000000000000000" pitchFamily="2" charset="2"/>
              <a:buNone/>
            </a:pPr>
            <a:r>
              <a:rPr lang="tr-TR" altLang="en-US" sz="2400" b="1" dirty="0">
                <a:solidFill>
                  <a:schemeClr val="accent3">
                    <a:lumMod val="50000"/>
                  </a:schemeClr>
                </a:solidFill>
              </a:rPr>
              <a:t>Literatür</a:t>
            </a:r>
          </a:p>
          <a:p>
            <a:pPr algn="just">
              <a:lnSpc>
                <a:spcPct val="80000"/>
              </a:lnSpc>
            </a:pPr>
            <a:r>
              <a:rPr lang="tr-TR" altLang="en-US" sz="2400" dirty="0" err="1">
                <a:solidFill>
                  <a:schemeClr val="accent3">
                    <a:lumMod val="50000"/>
                  </a:schemeClr>
                </a:solidFill>
              </a:rPr>
              <a:t>Folz</a:t>
            </a:r>
            <a:r>
              <a:rPr lang="tr-TR" altLang="en-US" sz="2400" dirty="0">
                <a:solidFill>
                  <a:schemeClr val="accent3">
                    <a:lumMod val="50000"/>
                  </a:schemeClr>
                </a:solidFill>
              </a:rPr>
              <a:t>( 1991): incelediği 264 geri kazanım programının %63.5 </a:t>
            </a:r>
            <a:r>
              <a:rPr lang="tr-TR" altLang="en-US" sz="2400" dirty="0" err="1">
                <a:solidFill>
                  <a:schemeClr val="accent3">
                    <a:lumMod val="50000"/>
                  </a:schemeClr>
                </a:solidFill>
              </a:rPr>
              <a:t>luk</a:t>
            </a:r>
            <a:r>
              <a:rPr lang="tr-TR" altLang="en-US" sz="2400" dirty="0">
                <a:solidFill>
                  <a:schemeClr val="accent3">
                    <a:lumMod val="50000"/>
                  </a:schemeClr>
                </a:solidFill>
              </a:rPr>
              <a:t> bir kısmında geri kazanılanlarla diğer çöplerin aynı günde toplandığını saptamış ancak katılım oranı ile toplama günü arasında bir ilinti bulamamıştır. Bu da iki çöp türünü aynı günde toplamak için ilave araç yatırımı yapmaya değmediğini ifade etmektedir.</a:t>
            </a:r>
          </a:p>
          <a:p>
            <a:pPr algn="just">
              <a:lnSpc>
                <a:spcPct val="80000"/>
              </a:lnSpc>
              <a:buFont typeface="Wingdings" panose="05000000000000000000" pitchFamily="2" charset="2"/>
              <a:buNone/>
            </a:pPr>
            <a:r>
              <a:rPr lang="tr-TR" altLang="en-US" sz="2400" dirty="0">
                <a:solidFill>
                  <a:schemeClr val="accent3">
                    <a:lumMod val="50000"/>
                  </a:schemeClr>
                </a:solidFill>
              </a:rPr>
              <a:t>      </a:t>
            </a:r>
            <a:r>
              <a:rPr lang="tr-TR" altLang="en-US" sz="2400" dirty="0" err="1">
                <a:solidFill>
                  <a:schemeClr val="accent3">
                    <a:lumMod val="50000"/>
                  </a:schemeClr>
                </a:solidFill>
              </a:rPr>
              <a:t>Everett</a:t>
            </a:r>
            <a:r>
              <a:rPr lang="tr-TR" altLang="en-US" sz="2400" dirty="0">
                <a:solidFill>
                  <a:schemeClr val="accent3">
                    <a:lumMod val="50000"/>
                  </a:schemeClr>
                </a:solidFill>
              </a:rPr>
              <a:t> ve </a:t>
            </a:r>
            <a:r>
              <a:rPr lang="tr-TR" altLang="en-US" sz="2400" dirty="0" err="1">
                <a:solidFill>
                  <a:schemeClr val="accent3">
                    <a:lumMod val="50000"/>
                  </a:schemeClr>
                </a:solidFill>
              </a:rPr>
              <a:t>Peirce</a:t>
            </a:r>
            <a:r>
              <a:rPr lang="tr-TR" altLang="en-US" sz="2400" dirty="0">
                <a:solidFill>
                  <a:schemeClr val="accent3">
                    <a:lumMod val="50000"/>
                  </a:schemeClr>
                </a:solidFill>
              </a:rPr>
              <a:t>(1993): aynı gün toplamanın geri kazanım oranını artırmada etkin bir rolü olmadığını söylemektedir.</a:t>
            </a:r>
          </a:p>
          <a:p>
            <a:pPr algn="just">
              <a:lnSpc>
                <a:spcPct val="80000"/>
              </a:lnSpc>
              <a:buFont typeface="Wingdings" panose="05000000000000000000" pitchFamily="2" charset="2"/>
              <a:buNone/>
            </a:pPr>
            <a:r>
              <a:rPr lang="tr-TR" altLang="en-US" sz="2400" dirty="0">
                <a:solidFill>
                  <a:schemeClr val="accent3">
                    <a:lumMod val="50000"/>
                  </a:schemeClr>
                </a:solidFill>
              </a:rPr>
              <a:t>      Ancak inceledikleri veriler bir araya geldiğinde, istatistiksel açıdan belirgin olmamakla beraber, aynı gün toplama yapıldığında ayrı günlerde yapılan toplamaya göre daha az miktarda kağıt, cam ve alüminyum geri kazanıldığı görülmektedir. </a:t>
            </a:r>
          </a:p>
          <a:p>
            <a:pPr marL="0" indent="0" algn="just">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21879052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715793"/>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Uygulama</a:t>
            </a:r>
            <a:endParaRPr lang="en-GB" altLang="en-US" sz="2400" b="1" dirty="0">
              <a:solidFill>
                <a:schemeClr val="accent3">
                  <a:lumMod val="50000"/>
                </a:schemeClr>
              </a:solidFill>
            </a:endParaRPr>
          </a:p>
          <a:p>
            <a:pPr marL="0" indent="0" algn="just">
              <a:spcBef>
                <a:spcPts val="600"/>
              </a:spcBef>
              <a:buNone/>
            </a:pPr>
            <a:endParaRPr lang="en-GB" altLang="en-US" sz="2400" b="1" dirty="0">
              <a:solidFill>
                <a:schemeClr val="accent3">
                  <a:lumMod val="50000"/>
                </a:schemeClr>
              </a:solidFill>
            </a:endParaRPr>
          </a:p>
          <a:p>
            <a:pPr marL="0" indent="0" algn="just">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pic>
        <p:nvPicPr>
          <p:cNvPr id="5" name="Picture 4"/>
          <p:cNvPicPr>
            <a:picLocks noChangeAspect="1"/>
          </p:cNvPicPr>
          <p:nvPr/>
        </p:nvPicPr>
        <p:blipFill>
          <a:blip r:embed="rId2"/>
          <a:stretch>
            <a:fillRect/>
          </a:stretch>
        </p:blipFill>
        <p:spPr>
          <a:xfrm>
            <a:off x="2417611" y="2083777"/>
            <a:ext cx="7178334" cy="1884902"/>
          </a:xfrm>
          <a:prstGeom prst="rect">
            <a:avLst/>
          </a:prstGeom>
        </p:spPr>
      </p:pic>
      <p:sp>
        <p:nvSpPr>
          <p:cNvPr id="6" name="Rectangle 4"/>
          <p:cNvSpPr>
            <a:spLocks noChangeArrowheads="1"/>
          </p:cNvSpPr>
          <p:nvPr/>
        </p:nvSpPr>
        <p:spPr bwMode="auto">
          <a:xfrm>
            <a:off x="2857500" y="1552358"/>
            <a:ext cx="717833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tr-TR" altLang="en-US" sz="2400" dirty="0">
                <a:solidFill>
                  <a:schemeClr val="accent3">
                    <a:lumMod val="50000"/>
                  </a:schemeClr>
                </a:solidFill>
                <a:ea typeface="Times New Roman" panose="02020603050405020304" pitchFamily="18" charset="0"/>
                <a:cs typeface="Arial" panose="020B0604020202020204" pitchFamily="34" charset="0"/>
              </a:rPr>
              <a:t>Tablo 4: Toplama günü ve katılım oranı ilişkisi</a:t>
            </a:r>
          </a:p>
          <a:p>
            <a:pPr eaLnBrk="0" hangingPunct="0"/>
            <a:endParaRPr lang="tr-TR" altLang="en-US" sz="2400" dirty="0">
              <a:solidFill>
                <a:schemeClr val="accent3">
                  <a:lumMod val="50000"/>
                </a:schemeClr>
              </a:solidFill>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2563578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913375"/>
            <a:ext cx="11175126" cy="4509963"/>
          </a:xfrm>
        </p:spPr>
        <p:txBody>
          <a:bodyPr>
            <a:noAutofit/>
          </a:bodyPr>
          <a:lstStyle/>
          <a:p>
            <a:pPr marL="0" indent="0" algn="just">
              <a:spcBef>
                <a:spcPts val="600"/>
              </a:spcBef>
              <a:buNone/>
            </a:pPr>
            <a:r>
              <a:rPr lang="en-GB" altLang="en-US" sz="2400" b="1" dirty="0" err="1">
                <a:solidFill>
                  <a:schemeClr val="accent3">
                    <a:lumMod val="50000"/>
                  </a:schemeClr>
                </a:solidFill>
              </a:rPr>
              <a:t>Kullanıcı</a:t>
            </a:r>
            <a:r>
              <a:rPr lang="en-GB" altLang="en-US" sz="2400" b="1" dirty="0">
                <a:solidFill>
                  <a:schemeClr val="accent3">
                    <a:lumMod val="50000"/>
                  </a:schemeClr>
                </a:solidFill>
              </a:rPr>
              <a:t> </a:t>
            </a:r>
            <a:r>
              <a:rPr lang="en-GB" altLang="en-US" sz="2400" b="1" dirty="0" err="1">
                <a:solidFill>
                  <a:schemeClr val="accent3">
                    <a:lumMod val="50000"/>
                  </a:schemeClr>
                </a:solidFill>
              </a:rPr>
              <a:t>ücreti</a:t>
            </a:r>
            <a:r>
              <a:rPr lang="en-GB" altLang="en-US" sz="2400" b="1" dirty="0">
                <a:solidFill>
                  <a:schemeClr val="accent3">
                    <a:lumMod val="50000"/>
                  </a:schemeClr>
                </a:solidFill>
              </a:rPr>
              <a:t> alma, </a:t>
            </a:r>
            <a:r>
              <a:rPr lang="en-GB" altLang="en-US" sz="2400" b="1" dirty="0" err="1">
                <a:solidFill>
                  <a:schemeClr val="accent3">
                    <a:lumMod val="50000"/>
                  </a:schemeClr>
                </a:solidFill>
              </a:rPr>
              <a:t>cezalar</a:t>
            </a:r>
            <a:r>
              <a:rPr lang="en-GB" altLang="en-US" sz="2400" b="1" dirty="0">
                <a:solidFill>
                  <a:schemeClr val="accent3">
                    <a:lumMod val="50000"/>
                  </a:schemeClr>
                </a:solidFill>
              </a:rPr>
              <a:t> </a:t>
            </a:r>
            <a:r>
              <a:rPr lang="en-GB" altLang="en-US" sz="2400" b="1" dirty="0" err="1">
                <a:solidFill>
                  <a:schemeClr val="accent3">
                    <a:lumMod val="50000"/>
                  </a:schemeClr>
                </a:solidFill>
              </a:rPr>
              <a:t>veya</a:t>
            </a:r>
            <a:r>
              <a:rPr lang="en-GB" altLang="en-US" sz="2400" b="1" dirty="0">
                <a:solidFill>
                  <a:schemeClr val="accent3">
                    <a:lumMod val="50000"/>
                  </a:schemeClr>
                </a:solidFill>
              </a:rPr>
              <a:t> </a:t>
            </a:r>
            <a:r>
              <a:rPr lang="en-GB" altLang="en-US" sz="2400" b="1" dirty="0" err="1">
                <a:solidFill>
                  <a:schemeClr val="accent3">
                    <a:lumMod val="50000"/>
                  </a:schemeClr>
                </a:solidFill>
              </a:rPr>
              <a:t>ödüller</a:t>
            </a:r>
            <a:endParaRPr lang="en-GB" altLang="en-US" sz="2400" b="1" dirty="0">
              <a:solidFill>
                <a:schemeClr val="accent3">
                  <a:lumMod val="50000"/>
                </a:schemeClr>
              </a:solidFill>
            </a:endParaRPr>
          </a:p>
          <a:p>
            <a:pPr algn="just">
              <a:lnSpc>
                <a:spcPct val="80000"/>
              </a:lnSpc>
              <a:spcBef>
                <a:spcPts val="600"/>
              </a:spcBef>
            </a:pPr>
            <a:r>
              <a:rPr lang="tr-TR" altLang="en-US" sz="2400" dirty="0" err="1">
                <a:solidFill>
                  <a:schemeClr val="accent3">
                    <a:lumMod val="50000"/>
                  </a:schemeClr>
                </a:solidFill>
              </a:rPr>
              <a:t>k.ü</a:t>
            </a:r>
            <a:r>
              <a:rPr lang="tr-TR" altLang="en-US" sz="2400" dirty="0">
                <a:solidFill>
                  <a:schemeClr val="accent3">
                    <a:lumMod val="50000"/>
                  </a:schemeClr>
                </a:solidFill>
              </a:rPr>
              <a:t>. Avrupa ve ABD de yaygındır ve geri kazanım programlarının maliyetini karşılamada kullanılmaktadır. üç tür ücretlendirme vardır: </a:t>
            </a:r>
            <a:r>
              <a:rPr lang="tr-TR" altLang="en-US" sz="2400" u="sng" dirty="0">
                <a:solidFill>
                  <a:schemeClr val="accent3">
                    <a:lumMod val="50000"/>
                  </a:schemeClr>
                </a:solidFill>
              </a:rPr>
              <a:t>hacimsel bazlı, değişken oranlı ve ağırlık bazlı ücretlendirme.</a:t>
            </a:r>
            <a:r>
              <a:rPr lang="tr-TR" altLang="en-US" sz="2400" dirty="0">
                <a:solidFill>
                  <a:schemeClr val="accent3">
                    <a:lumMod val="50000"/>
                  </a:schemeClr>
                </a:solidFill>
              </a:rPr>
              <a:t>  Cezalar da geri kazanımda ekonomik itki olabilirler ve genellikle zorunlu sistemlerde kullanılırlar. Başka bir itkide ödüllerdir. Ödüller çekilişler şeklinde dağıtılabilir.</a:t>
            </a:r>
          </a:p>
          <a:p>
            <a:pPr algn="just">
              <a:lnSpc>
                <a:spcPct val="80000"/>
              </a:lnSpc>
              <a:spcBef>
                <a:spcPts val="600"/>
              </a:spcBef>
              <a:buFont typeface="Wingdings" panose="05000000000000000000" pitchFamily="2" charset="2"/>
              <a:buNone/>
            </a:pPr>
            <a:r>
              <a:rPr lang="tr-TR" altLang="en-US" sz="2400" b="1" dirty="0">
                <a:solidFill>
                  <a:schemeClr val="accent3">
                    <a:lumMod val="50000"/>
                  </a:schemeClr>
                </a:solidFill>
              </a:rPr>
              <a:t>Literatür</a:t>
            </a:r>
          </a:p>
          <a:p>
            <a:pPr algn="just">
              <a:lnSpc>
                <a:spcPct val="80000"/>
              </a:lnSpc>
              <a:spcBef>
                <a:spcPts val="600"/>
              </a:spcBef>
            </a:pPr>
            <a:r>
              <a:rPr lang="tr-TR" altLang="en-US" sz="2400" dirty="0">
                <a:solidFill>
                  <a:schemeClr val="accent3">
                    <a:lumMod val="50000"/>
                  </a:schemeClr>
                </a:solidFill>
              </a:rPr>
              <a:t> Yaygın inanış ekonomik itkilerin katılım oranını artırdığı şeklindedir ( </a:t>
            </a:r>
            <a:r>
              <a:rPr lang="tr-TR" altLang="en-US" sz="2400" dirty="0" err="1">
                <a:solidFill>
                  <a:schemeClr val="accent3">
                    <a:lumMod val="50000"/>
                  </a:schemeClr>
                </a:solidFill>
              </a:rPr>
              <a:t>Andress</a:t>
            </a:r>
            <a:r>
              <a:rPr lang="tr-TR" altLang="en-US" sz="2400" dirty="0">
                <a:solidFill>
                  <a:schemeClr val="accent3">
                    <a:lumMod val="50000"/>
                  </a:schemeClr>
                </a:solidFill>
              </a:rPr>
              <a:t>, 1990 ; </a:t>
            </a:r>
            <a:r>
              <a:rPr lang="tr-TR" altLang="en-US" sz="2400" dirty="0" err="1">
                <a:solidFill>
                  <a:schemeClr val="accent3">
                    <a:lumMod val="50000"/>
                  </a:schemeClr>
                </a:solidFill>
              </a:rPr>
              <a:t>Platt</a:t>
            </a:r>
            <a:r>
              <a:rPr lang="tr-TR" altLang="en-US" sz="2400" dirty="0">
                <a:solidFill>
                  <a:schemeClr val="accent3">
                    <a:lumMod val="50000"/>
                  </a:schemeClr>
                </a:solidFill>
              </a:rPr>
              <a:t> ve arkadaşları, 1991; </a:t>
            </a:r>
            <a:r>
              <a:rPr lang="tr-TR" altLang="en-US" sz="2400" dirty="0" err="1">
                <a:solidFill>
                  <a:schemeClr val="accent3">
                    <a:lumMod val="50000"/>
                  </a:schemeClr>
                </a:solidFill>
              </a:rPr>
              <a:t>Harder</a:t>
            </a:r>
            <a:r>
              <a:rPr lang="tr-TR" altLang="en-US" sz="2400" dirty="0">
                <a:solidFill>
                  <a:schemeClr val="accent3">
                    <a:lumMod val="50000"/>
                  </a:schemeClr>
                </a:solidFill>
              </a:rPr>
              <a:t> ve </a:t>
            </a:r>
            <a:r>
              <a:rPr lang="tr-TR" altLang="en-US" sz="2400" dirty="0" err="1">
                <a:solidFill>
                  <a:schemeClr val="accent3">
                    <a:lumMod val="50000"/>
                  </a:schemeClr>
                </a:solidFill>
              </a:rPr>
              <a:t>Knox</a:t>
            </a:r>
            <a:r>
              <a:rPr lang="tr-TR" altLang="en-US" sz="2400" dirty="0">
                <a:solidFill>
                  <a:schemeClr val="accent3">
                    <a:lumMod val="50000"/>
                  </a:schemeClr>
                </a:solidFill>
              </a:rPr>
              <a:t>, 1992). </a:t>
            </a:r>
            <a:r>
              <a:rPr lang="tr-TR" altLang="en-US" sz="2400" dirty="0" err="1">
                <a:solidFill>
                  <a:schemeClr val="accent3">
                    <a:lumMod val="50000"/>
                  </a:schemeClr>
                </a:solidFill>
              </a:rPr>
              <a:t>Platt</a:t>
            </a:r>
            <a:r>
              <a:rPr lang="tr-TR" altLang="en-US" sz="2400" dirty="0">
                <a:solidFill>
                  <a:schemeClr val="accent3">
                    <a:lumMod val="50000"/>
                  </a:schemeClr>
                </a:solidFill>
              </a:rPr>
              <a:t> ve arkadaşları </a:t>
            </a:r>
            <a:r>
              <a:rPr lang="tr-TR" altLang="en-US" sz="2400" u="sng" dirty="0">
                <a:solidFill>
                  <a:schemeClr val="accent3">
                    <a:lumMod val="50000"/>
                  </a:schemeClr>
                </a:solidFill>
              </a:rPr>
              <a:t>diğer atıklara uygulanan hacimsel bazlı ücretlendirme ile geri kazanılabilir artıkların oranlarında artış olduğunu, geri kalan atıkların miktarında da azalma gözlendiğini belirtmektedir. </a:t>
            </a:r>
          </a:p>
          <a:p>
            <a:pPr algn="just">
              <a:lnSpc>
                <a:spcPct val="80000"/>
              </a:lnSpc>
              <a:buFont typeface="Wingdings" panose="05000000000000000000" pitchFamily="2" charset="2"/>
              <a:buNone/>
            </a:pPr>
            <a:r>
              <a:rPr lang="tr-TR" altLang="en-US" sz="2400" dirty="0">
                <a:solidFill>
                  <a:schemeClr val="accent3">
                    <a:lumMod val="50000"/>
                  </a:schemeClr>
                </a:solidFill>
              </a:rPr>
              <a:t>. </a:t>
            </a:r>
          </a:p>
          <a:p>
            <a:pPr marL="0" indent="0" algn="just">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101576696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F5F4CB-9AD0-E846-A191-D46D6B0FA016}"/>
              </a:ext>
            </a:extLst>
          </p:cNvPr>
          <p:cNvSpPr>
            <a:spLocks noGrp="1"/>
          </p:cNvSpPr>
          <p:nvPr>
            <p:ph idx="1"/>
          </p:nvPr>
        </p:nvSpPr>
        <p:spPr>
          <a:xfrm>
            <a:off x="533399" y="913375"/>
            <a:ext cx="11175126" cy="4509963"/>
          </a:xfrm>
        </p:spPr>
        <p:txBody>
          <a:bodyPr>
            <a:noAutofit/>
          </a:bodyPr>
          <a:lstStyle/>
          <a:p>
            <a:pPr algn="just">
              <a:lnSpc>
                <a:spcPct val="80000"/>
              </a:lnSpc>
              <a:spcBef>
                <a:spcPts val="600"/>
              </a:spcBef>
              <a:buFont typeface="Wingdings" panose="05000000000000000000" pitchFamily="2" charset="2"/>
              <a:buNone/>
            </a:pPr>
            <a:r>
              <a:rPr lang="tr-TR" altLang="en-US" sz="2400" b="1" dirty="0">
                <a:solidFill>
                  <a:schemeClr val="accent3">
                    <a:lumMod val="50000"/>
                  </a:schemeClr>
                </a:solidFill>
              </a:rPr>
              <a:t>Uygulama</a:t>
            </a:r>
          </a:p>
          <a:p>
            <a:pPr marL="0" indent="0" algn="just">
              <a:lnSpc>
                <a:spcPct val="80000"/>
              </a:lnSpc>
              <a:spcBef>
                <a:spcPts val="600"/>
              </a:spcBef>
              <a:buNone/>
            </a:pPr>
            <a:endParaRPr lang="en-GB" altLang="en-US" sz="2400" dirty="0">
              <a:solidFill>
                <a:schemeClr val="accent3">
                  <a:lumMod val="50000"/>
                </a:schemeClr>
              </a:solidFill>
            </a:endParaRPr>
          </a:p>
          <a:p>
            <a:pPr marL="0" indent="0" algn="just">
              <a:lnSpc>
                <a:spcPct val="80000"/>
              </a:lnSpc>
              <a:spcBef>
                <a:spcPts val="600"/>
              </a:spcBef>
              <a:buNone/>
            </a:pPr>
            <a:r>
              <a:rPr lang="tr-TR" altLang="en-US" sz="2400" dirty="0">
                <a:solidFill>
                  <a:schemeClr val="accent3">
                    <a:lumMod val="50000"/>
                  </a:schemeClr>
                </a:solidFill>
              </a:rPr>
              <a:t>Bu parametrenin yer aldığı 31 program incelendiğinde bunların %45 inde herhangi bir ekonomik itkinin kullanılmadığı ve katılım oranlarının %51 ila %98 arasında değiştiği görülmüştür. Diğer programlarda ekonomik itkiler kullanılmış ve katlım oranının %33 ile %100 arasında değiştiği bulunmuştur. Ancak bu parametrenin değerlendirilmesinde sadece bu verilerden yola çıkmak yanlış sonuçlara varmaya sebep olabilir. Zira bu uygulamaların bazılarında “gönüllü programda biriktirme kabı temini” gibi katılımı ekonomik itkiden daha fazla etkileyecek karakteristikler mevcuttur. Gözden kaçmaması gereken şudur:  bulgular ekonomik itkilerin katılım ve geri kazanım oranını arttırdığı yönündeki hipotezi tamamen desteklememektedir ve bu konuyla ilgili ileri çalışmalara ihtiyaç vardır. </a:t>
            </a:r>
          </a:p>
          <a:p>
            <a:pPr algn="just">
              <a:lnSpc>
                <a:spcPct val="80000"/>
              </a:lnSpc>
              <a:buFont typeface="Wingdings" panose="05000000000000000000" pitchFamily="2" charset="2"/>
              <a:buNone/>
            </a:pPr>
            <a:endParaRPr lang="tr-TR" altLang="en-US" sz="2400" dirty="0">
              <a:solidFill>
                <a:schemeClr val="accent3">
                  <a:lumMod val="50000"/>
                </a:schemeClr>
              </a:solidFill>
            </a:endParaRPr>
          </a:p>
          <a:p>
            <a:pPr marL="0" indent="0" algn="just">
              <a:lnSpc>
                <a:spcPct val="80000"/>
              </a:lnSpc>
              <a:buNone/>
            </a:pPr>
            <a:endParaRPr lang="tr-TR" altLang="en-US" sz="2400" dirty="0">
              <a:solidFill>
                <a:schemeClr val="accent3">
                  <a:lumMod val="50000"/>
                </a:schemeClr>
              </a:solidFill>
            </a:endParaRPr>
          </a:p>
        </p:txBody>
      </p:sp>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Tree>
    <p:extLst>
      <p:ext uri="{BB962C8B-B14F-4D97-AF65-F5344CB8AC3E}">
        <p14:creationId xmlns:p14="http://schemas.microsoft.com/office/powerpoint/2010/main" val="86720355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8F5F4CB-9AD0-E846-A191-D46D6B0FA016}"/>
              </a:ext>
            </a:extLst>
          </p:cNvPr>
          <p:cNvSpPr txBox="1">
            <a:spLocks/>
          </p:cNvSpPr>
          <p:nvPr/>
        </p:nvSpPr>
        <p:spPr>
          <a:xfrm>
            <a:off x="4887310" y="1851936"/>
            <a:ext cx="6821215" cy="35714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Arial" panose="020B0604020202020204" pitchFamily="34" charset="0"/>
              <a:buNone/>
            </a:pPr>
            <a:endParaRPr lang="tr-TR" sz="2400" dirty="0">
              <a:solidFill>
                <a:schemeClr val="accent3">
                  <a:lumMod val="50000"/>
                </a:schemeClr>
              </a:solidFill>
            </a:endParaRPr>
          </a:p>
        </p:txBody>
      </p:sp>
      <p:sp>
        <p:nvSpPr>
          <p:cNvPr id="6" name="Rectangle 4"/>
          <p:cNvSpPr>
            <a:spLocks noChangeArrowheads="1"/>
          </p:cNvSpPr>
          <p:nvPr/>
        </p:nvSpPr>
        <p:spPr bwMode="auto">
          <a:xfrm>
            <a:off x="838200" y="751908"/>
            <a:ext cx="43328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tr-TR" altLang="en-US" sz="2400" dirty="0">
                <a:solidFill>
                  <a:schemeClr val="accent3">
                    <a:lumMod val="50000"/>
                  </a:schemeClr>
                </a:solidFill>
                <a:ea typeface="Times New Roman" panose="02020603050405020304" pitchFamily="18" charset="0"/>
                <a:cs typeface="Arial" panose="020B0604020202020204" pitchFamily="34" charset="0"/>
              </a:rPr>
              <a:t>Tablo </a:t>
            </a:r>
            <a:r>
              <a:rPr lang="en-GB" altLang="en-US" sz="2400" dirty="0">
                <a:solidFill>
                  <a:schemeClr val="accent3">
                    <a:lumMod val="50000"/>
                  </a:schemeClr>
                </a:solidFill>
                <a:ea typeface="Times New Roman" panose="02020603050405020304" pitchFamily="18" charset="0"/>
                <a:cs typeface="Arial" panose="020B0604020202020204" pitchFamily="34" charset="0"/>
              </a:rPr>
              <a:t>5</a:t>
            </a:r>
            <a:r>
              <a:rPr lang="tr-TR" altLang="en-US" sz="2400" dirty="0">
                <a:solidFill>
                  <a:schemeClr val="accent3">
                    <a:lumMod val="50000"/>
                  </a:schemeClr>
                </a:solidFill>
                <a:ea typeface="Times New Roman" panose="02020603050405020304" pitchFamily="18" charset="0"/>
                <a:cs typeface="Arial" panose="020B0604020202020204" pitchFamily="34" charset="0"/>
              </a:rPr>
              <a:t>: Belediye Hedeflerine Göre Program ve Parametre Önerileri</a:t>
            </a:r>
          </a:p>
        </p:txBody>
      </p:sp>
      <p:pic>
        <p:nvPicPr>
          <p:cNvPr id="7" name="Picture 6"/>
          <p:cNvPicPr>
            <a:picLocks noChangeAspect="1"/>
          </p:cNvPicPr>
          <p:nvPr/>
        </p:nvPicPr>
        <p:blipFill>
          <a:blip r:embed="rId2"/>
          <a:stretch>
            <a:fillRect/>
          </a:stretch>
        </p:blipFill>
        <p:spPr>
          <a:xfrm>
            <a:off x="5297214" y="391104"/>
            <a:ext cx="6411311" cy="5380921"/>
          </a:xfrm>
          <a:prstGeom prst="rect">
            <a:avLst/>
          </a:prstGeom>
        </p:spPr>
      </p:pic>
      <p:sp>
        <p:nvSpPr>
          <p:cNvPr id="8" name="Rectangle 4"/>
          <p:cNvSpPr>
            <a:spLocks noChangeArrowheads="1"/>
          </p:cNvSpPr>
          <p:nvPr/>
        </p:nvSpPr>
        <p:spPr bwMode="auto">
          <a:xfrm>
            <a:off x="759372" y="3046020"/>
            <a:ext cx="4332890" cy="2167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a:lnSpc>
                <a:spcPct val="80000"/>
              </a:lnSpc>
            </a:pPr>
            <a:r>
              <a:rPr lang="tr-TR" altLang="en-US" sz="2400" dirty="0">
                <a:solidFill>
                  <a:schemeClr val="accent3">
                    <a:lumMod val="50000"/>
                  </a:schemeClr>
                </a:solidFill>
              </a:rPr>
              <a:t>Belediyelerin uygulayacakları programın özelliklerini saptarken öncelikle toplumun ihtiyaçlarını ve hedeflerini belirlemeleri, ardından da her bir tasarım parametresinin etkisini dikkate almaları gerekmektedir. </a:t>
            </a:r>
          </a:p>
        </p:txBody>
      </p:sp>
    </p:spTree>
    <p:extLst>
      <p:ext uri="{BB962C8B-B14F-4D97-AF65-F5344CB8AC3E}">
        <p14:creationId xmlns:p14="http://schemas.microsoft.com/office/powerpoint/2010/main" val="152605821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rgbClr val="4461A3"/>
                </a:solidFill>
              </a:rPr>
              <a:t>Katılımınız</a:t>
            </a:r>
            <a:r>
              <a:rPr lang="en-GB" sz="3600" b="1" dirty="0">
                <a:solidFill>
                  <a:srgbClr val="4461A3"/>
                </a:solidFill>
              </a:rPr>
              <a:t> </a:t>
            </a:r>
            <a:r>
              <a:rPr lang="en-GB" sz="3600" b="1" dirty="0" err="1">
                <a:solidFill>
                  <a:srgbClr val="4461A3"/>
                </a:solidFill>
              </a:rPr>
              <a:t>için</a:t>
            </a:r>
            <a:r>
              <a:rPr lang="en-GB" sz="3600" b="1" dirty="0">
                <a:solidFill>
                  <a:srgbClr val="4461A3"/>
                </a:solidFill>
              </a:rPr>
              <a:t> </a:t>
            </a:r>
            <a:r>
              <a:rPr lang="en-GB" sz="3600" b="1" dirty="0" err="1">
                <a:solidFill>
                  <a:srgbClr val="4461A3"/>
                </a:solidFill>
              </a:rPr>
              <a:t>teşekkürler</a:t>
            </a:r>
            <a:endParaRPr lang="tr-TR" sz="3600" dirty="0">
              <a:solidFill>
                <a:srgbClr val="4461A3"/>
              </a:solidFill>
            </a:endParaRPr>
          </a:p>
        </p:txBody>
      </p:sp>
    </p:spTree>
    <p:extLst>
      <p:ext uri="{BB962C8B-B14F-4D97-AF65-F5344CB8AC3E}">
        <p14:creationId xmlns:p14="http://schemas.microsoft.com/office/powerpoint/2010/main" val="8172452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D800A61213BC4C897162EE5F8A34CA" ma:contentTypeVersion="12" ma:contentTypeDescription="Create a new document." ma:contentTypeScope="" ma:versionID="442cae5f82220a4ccced1209cb5fae84">
  <xsd:schema xmlns:xsd="http://www.w3.org/2001/XMLSchema" xmlns:xs="http://www.w3.org/2001/XMLSchema" xmlns:p="http://schemas.microsoft.com/office/2006/metadata/properties" xmlns:ns2="b095ed42-664e-42a0-b63e-0e143be1cf68" xmlns:ns3="e453e4fc-d771-42df-9133-6440cbab9932" targetNamespace="http://schemas.microsoft.com/office/2006/metadata/properties" ma:root="true" ma:fieldsID="ac34693b3240406c0d94bfd8a6745ee6" ns2:_="" ns3:_="">
    <xsd:import namespace="b095ed42-664e-42a0-b63e-0e143be1cf68"/>
    <xsd:import namespace="e453e4fc-d771-42df-9133-6440cbab993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95ed42-664e-42a0-b63e-0e143be1cf6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453e4fc-d771-42df-9133-6440cbab993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7B7FA1-C929-4E8D-8346-578A337420C4}"/>
</file>

<file path=customXml/itemProps2.xml><?xml version="1.0" encoding="utf-8"?>
<ds:datastoreItem xmlns:ds="http://schemas.openxmlformats.org/officeDocument/2006/customXml" ds:itemID="{86ED53F9-0244-4B5E-8339-50793ABC348C}"/>
</file>

<file path=customXml/itemProps3.xml><?xml version="1.0" encoding="utf-8"?>
<ds:datastoreItem xmlns:ds="http://schemas.openxmlformats.org/officeDocument/2006/customXml" ds:itemID="{6BD22E80-DA48-49EB-B485-D112CEC15BDA}"/>
</file>

<file path=docProps/app.xml><?xml version="1.0" encoding="utf-8"?>
<Properties xmlns="http://schemas.openxmlformats.org/officeDocument/2006/extended-properties" xmlns:vt="http://schemas.openxmlformats.org/officeDocument/2006/docPropsVTypes">
  <Template>Office Theme</Template>
  <TotalTime>416</TotalTime>
  <Words>6027</Words>
  <Application>Microsoft Office PowerPoint</Application>
  <PresentationFormat>Widescreen</PresentationFormat>
  <Paragraphs>480</Paragraphs>
  <Slides>83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83</vt:i4>
      </vt:variant>
    </vt:vector>
  </HeadingPairs>
  <TitlesOfParts>
    <vt:vector size="90" baseType="lpstr">
      <vt:lpstr>Arial</vt:lpstr>
      <vt:lpstr>Calibri</vt:lpstr>
      <vt:lpstr>Calibri Light</vt:lpstr>
      <vt:lpstr>Segoe UI</vt:lpstr>
      <vt:lpstr>Times New Roman</vt:lpstr>
      <vt:lpstr>Wingdings</vt:lpstr>
      <vt:lpstr>Office Theme</vt:lpstr>
      <vt:lpstr> Şanlıurfa Haliliye ve Kilis’te “Sıfır Atık” Konusunda Farkındalık Oluşturma ve Eğitim/Eğitimci Eğitimi Projesi (UNDP-TUR-RFP(USB)-2020/03) </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vt:lpstr>
      <vt:lpstr>Proje Faaliyetleri </vt:lpstr>
      <vt:lpstr>Faaliyet 1: Farkındalık Oluşturma</vt:lpstr>
      <vt:lpstr>Faaliyet 2: Eğitim ve Eğitimci Eğitimleri</vt:lpstr>
      <vt:lpstr>Faaliyet 2: Eğitim ve Eğitimci Eğitimleri</vt:lpstr>
      <vt:lpstr>Faaliyet 2: Eğitim ve Eğitimci Eğitimleri</vt:lpstr>
      <vt:lpstr>Faaliyet 3: Anketler ve Final Raporu</vt:lpstr>
      <vt:lpstr>PowerPoint Presentation</vt:lpstr>
      <vt:lpstr>İçerik</vt:lpstr>
      <vt:lpstr>Yaradılıştan Günümüze Atık Üretimi ve Atık Yönetiminin Gelişimi </vt:lpstr>
      <vt:lpstr>Hz. Adem, Hz. Havva ve Elmanın Çöpü</vt:lpstr>
      <vt:lpstr>PowerPoint Presentation</vt:lpstr>
      <vt:lpstr>Nüfus artışı ve atık üretimi</vt:lpstr>
      <vt:lpstr>PowerPoint Presentation</vt:lpstr>
      <vt:lpstr>PowerPoint Presentation</vt:lpstr>
      <vt:lpstr>Yöntem ve Teknolojiler</vt:lpstr>
      <vt:lpstr>PowerPoint Presentation</vt:lpstr>
      <vt:lpstr>Ve.. Kaynakta Ayırarak Biriktirme ile Geri Dönüşüm </vt:lpstr>
      <vt:lpstr>PowerPoint Presentation</vt:lpstr>
      <vt:lpstr>Atık Yönetiminde Yaşanan Sorunlar </vt:lpstr>
      <vt:lpstr>PowerPoint Presentation</vt:lpstr>
      <vt:lpstr>PowerPoint Presentation</vt:lpstr>
      <vt:lpstr>PowerPoint Presentation</vt:lpstr>
      <vt:lpstr>PowerPoint Presentation</vt:lpstr>
      <vt:lpstr>“Sıfır Atık” Yaklaşımı Nedir?  Nasıl Bir Değişim Hedefliyoruz?</vt:lpstr>
      <vt:lpstr>“Sıfır Atık”: Neden ihtiyaç duyuldu, neleri kapsıyor?</vt:lpstr>
      <vt:lpstr>PowerPoint Presentation</vt:lpstr>
      <vt:lpstr>PowerPoint Presentation</vt:lpstr>
      <vt:lpstr>PowerPoint Presentation</vt:lpstr>
      <vt:lpstr>PowerPoint Presentation</vt:lpstr>
      <vt:lpstr>PowerPoint Presentation</vt:lpstr>
      <vt:lpstr>Hedefler ve Gerekli Altyapı</vt:lpstr>
      <vt:lpstr>Sıfır Atık Yönetmeliğinde Belediyeler:</vt:lpstr>
      <vt:lpstr>PowerPoint Presentation</vt:lpstr>
      <vt:lpstr>PowerPoint Presentation</vt:lpstr>
      <vt:lpstr>PowerPoint Presentation</vt:lpstr>
      <vt:lpstr>PowerPoint Presentation</vt:lpstr>
      <vt:lpstr>PowerPoint Presentation</vt:lpstr>
      <vt:lpstr> Belediyeler için pratik ve ekonomik atık yönetimi yaklaşımları "Belediyeler için Ev Ekonomisi" </vt:lpstr>
      <vt:lpstr>Atık karakterizasyonu: Evdeki malzeme </vt:lpstr>
      <vt:lpstr>Nasıl bir atıkla uğraşıyoruz?</vt:lpstr>
      <vt:lpstr>Katı Atık Kompozisyonu</vt:lpstr>
      <vt:lpstr>PowerPoint Presentation</vt:lpstr>
      <vt:lpstr>Atık kompozisyonunu, miktarını ve bunların değişimini etkileyen faktörler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Katı Atıkların Örneklenmesi ve Örnek Hazırlama</vt:lpstr>
      <vt:lpstr>Örnek Almada Önemli Hususlar</vt:lpstr>
      <vt:lpstr>PowerPoint Presentation</vt:lpstr>
      <vt:lpstr>PowerPoint Presentation</vt:lpstr>
      <vt:lpstr>Teknolojik altyapı ve maaliyetler: Bütçeye uygun pişirme seçenekleri ve sürdürülebilirlik</vt:lpstr>
      <vt:lpstr>PowerPoint Presentation</vt:lpstr>
      <vt:lpstr>Basit ve Ekonomik Yöntemler</vt:lpstr>
      <vt:lpstr> Belediyelerin önderliğinde bireysel farkındalığın artırılması ve sıfır atığa doğru yol alma </vt:lpstr>
      <vt:lpstr>Farkındalık artırıcı faaliyetler, hedef gruplar </vt:lpstr>
      <vt:lpstr>Katılımı teşvik edici temel unsurlar; kap sayısı, toplama günü, ödül ve ceza, toplama sıklığı </vt:lpstr>
      <vt:lpstr>Zorunluluk mu? Gönüllülük mü?</vt:lpstr>
      <vt:lpstr>PowerPoint Presentation</vt:lpstr>
      <vt:lpstr>Ayrı ayrı veya bir arada biriktirme</vt:lpstr>
      <vt:lpstr>a)Bedelsiz kap temini, b)bedelli olarak kap temini ve C) kap temin edilmemesi </vt:lpstr>
      <vt:lpstr>a)Bedelsiz kap temini, b)bedelli olarak kap temini ve C) kap temin edilmemesi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33</cp:revision>
  <dcterms:created xsi:type="dcterms:W3CDTF">2020-08-26T11:01:47Z</dcterms:created>
  <dcterms:modified xsi:type="dcterms:W3CDTF">2020-10-20T09:30:00Z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0x01010047D800A61213BC4C897162EE5F8A34CA</vt:lpwstr>
  </property>
</Properties>
</file>