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Default Extension="jpg" ContentType="image/jpeg"/>
  <Override PartName="/ppt/diagrams/data1.xml" ContentType="application/vnd.openxmlformats-officedocument.drawingml.diagramData+xml"/>
  <Override PartName="/ppt/diagrams/data6.xml" ContentType="application/vnd.openxmlformats-officedocument.drawingml.diagramData+xml"/>
  <Override PartName="/ppt/diagrams/data5.xml" ContentType="application/vnd.openxmlformats-officedocument.drawingml.diagramData+xml"/>
  <Override PartName="/ppt/diagrams/data4.xml" ContentType="application/vnd.openxmlformats-officedocument.drawingml.diagramData+xml"/>
  <Override PartName="/ppt/diagrams/data3.xml" ContentType="application/vnd.openxmlformats-officedocument.drawingml.diagramData+xml"/>
  <Override PartName="/ppt/diagrams/data2.xml" ContentType="application/vnd.openxmlformats-officedocument.drawingml.diagramData+xml"/>
  <Override PartName="/ppt/drawings/drawing1.xml" ContentType="application/vnd.openxmlformats-officedocument.drawingml.chartshapes+xml"/>
  <Override PartName="/ppt/presentation.xml" ContentType="application/vnd.openxmlformats-officedocument.presentationml.presentation.main+xml"/>
  <Override PartName="/ppt/slides/slide4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24.xml" ContentType="application/vnd.openxmlformats-officedocument.presentationml.slide+xml"/>
  <Override PartName="/ppt/slides/slide23.xml" ContentType="application/vnd.openxmlformats-officedocument.presentationml.slide+xml"/>
  <Override PartName="/ppt/slides/slide22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39.xml" ContentType="application/vnd.openxmlformats-officedocument.presentationml.slide+xml"/>
  <Override PartName="/ppt/slides/slide38.xml" ContentType="application/vnd.openxmlformats-officedocument.presentationml.slide+xml"/>
  <Override PartName="/ppt/slides/slide37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17.xml" ContentType="application/vnd.openxmlformats-officedocument.presentationml.slide+xml"/>
  <Override PartName="/ppt/slides/slide16.xml" ContentType="application/vnd.openxmlformats-officedocument.presentationml.slide+xml"/>
  <Override PartName="/ppt/slides/slide15.xml" ContentType="application/vnd.openxmlformats-officedocument.presentationml.slide+xml"/>
  <Override PartName="/ppt/slides/slide50.xml" ContentType="application/vnd.openxmlformats-officedocument.presentationml.slide+xml"/>
  <Override PartName="/ppt/slides/slide49.xml" ContentType="application/vnd.openxmlformats-officedocument.presentationml.slide+xml"/>
  <Override PartName="/ppt/slides/slide48.xml" ContentType="application/vnd.openxmlformats-officedocument.presentationml.slide+xml"/>
  <Override PartName="/ppt/slides/slide47.xml" ContentType="application/vnd.openxmlformats-officedocument.presentationml.slide+xml"/>
  <Override PartName="/ppt/slides/slide46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7.xml" ContentType="application/vnd.openxmlformats-officedocument.presentationml.slide+xml"/>
  <Override PartName="/ppt/slides/slide56.xml" ContentType="application/vnd.openxmlformats-officedocument.presentationml.slide+xml"/>
  <Override PartName="/ppt/slides/slide55.xml" ContentType="application/vnd.openxmlformats-officedocument.presentationml.slide+xml"/>
  <Override PartName="/ppt/slides/slide54.xml" ContentType="application/vnd.openxmlformats-officedocument.presentationml.slide+xml"/>
  <Override PartName="/ppt/slides/slide45.xml" ContentType="application/vnd.openxmlformats-officedocument.presentationml.slide+xml"/>
  <Override PartName="/ppt/slides/slide1.xml" ContentType="application/vnd.openxmlformats-officedocument.presentationml.slide+xml"/>
  <Override PartName="/ppt/slides/slide3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4.xml" ContentType="application/vnd.openxmlformats-officedocument.presentationml.slide+xml"/>
  <Override PartName="/ppt/slides/slide2.xml" ContentType="application/vnd.openxmlformats-officedocument.presentationml.slide+xml"/>
  <Override PartName="/ppt/slides/slide5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Layouts/slideLayout5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3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charts/chart1.xml" ContentType="application/vnd.openxmlformats-officedocument.drawingml.chart+xml"/>
  <Override PartName="/ppt/diagrams/drawing1.xml" ContentType="application/vnd.ms-office.drawingml.diagramDrawing+xml"/>
  <Override PartName="/ppt/charts/colors1.xml" ContentType="application/vnd.ms-office.chartcolorstyle+xml"/>
  <Override PartName="/ppt/charts/style1.xml" ContentType="application/vnd.ms-office.chartstyle+xml"/>
  <Override PartName="/ppt/diagrams/quickStyle1.xml" ContentType="application/vnd.openxmlformats-officedocument.drawingml.diagramStyle+xml"/>
  <Override PartName="/ppt/diagrams/layout1.xml" ContentType="application/vnd.openxmlformats-officedocument.drawingml.diagramLayout+xml"/>
  <Override PartName="/ppt/diagrams/colors1.xml" ContentType="application/vnd.openxmlformats-officedocument.drawingml.diagramColors+xml"/>
  <Override PartName="/ppt/diagrams/layout2.xml" ContentType="application/vnd.openxmlformats-officedocument.drawingml.diagramLayout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quickStyle3.xml" ContentType="application/vnd.openxmlformats-officedocument.drawingml.diagramStyle+xml"/>
  <Override PartName="/ppt/diagrams/layout3.xml" ContentType="application/vnd.openxmlformats-officedocument.drawingml.diagramLayout+xml"/>
  <Override PartName="/ppt/diagrams/drawing2.xml" ContentType="application/vnd.ms-office.drawingml.diagramDrawing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theme/theme2.xml" ContentType="application/vnd.openxmlformats-officedocument.theme+xml"/>
  <Override PartName="/ppt/diagrams/quickStyle4.xml" ContentType="application/vnd.openxmlformats-officedocument.drawingml.diagramStyle+xml"/>
  <Override PartName="/ppt/diagrams/layout4.xml" ContentType="application/vnd.openxmlformats-officedocument.drawingml.diagramLayout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diagrams/drawing5.xml" ContentType="application/vnd.ms-office.drawingml.diagramDrawing+xml"/>
  <Override PartName="/ppt/diagrams/colors5.xml" ContentType="application/vnd.openxmlformats-officedocument.drawingml.diagramColors+xml"/>
  <Override PartName="/ppt/diagrams/quickStyle5.xml" ContentType="application/vnd.openxmlformats-officedocument.drawingml.diagramStyle+xml"/>
  <Override PartName="/ppt/diagrams/layout5.xml" ContentType="application/vnd.openxmlformats-officedocument.drawingml.diagramLayout+xml"/>
  <Override PartName="/ppt/diagrams/layout6.xml" ContentType="application/vnd.openxmlformats-officedocument.drawingml.diagramLayout+xml"/>
  <Override PartName="/ppt/diagrams/colors6.xml" ContentType="application/vnd.openxmlformats-officedocument.drawingml.diagramColors+xml"/>
  <Override PartName="/ppt/diagrams/quickStyle6.xml" ContentType="application/vnd.openxmlformats-officedocument.drawingml.diagramStyle+xml"/>
  <Override PartName="/ppt/diagrams/drawing6.xml" ContentType="application/vnd.ms-office.drawingml.diagramDrawing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notesMasterIdLst>
    <p:notesMasterId r:id="rId59"/>
  </p:notesMasterIdLst>
  <p:sldIdLst>
    <p:sldId id="256" r:id="rId2"/>
    <p:sldId id="257" r:id="rId3"/>
    <p:sldId id="320" r:id="rId4"/>
    <p:sldId id="262" r:id="rId5"/>
    <p:sldId id="267" r:id="rId6"/>
    <p:sldId id="269" r:id="rId7"/>
    <p:sldId id="327" r:id="rId8"/>
    <p:sldId id="323" r:id="rId9"/>
    <p:sldId id="324" r:id="rId10"/>
    <p:sldId id="326" r:id="rId11"/>
    <p:sldId id="325" r:id="rId12"/>
    <p:sldId id="268" r:id="rId13"/>
    <p:sldId id="273" r:id="rId14"/>
    <p:sldId id="264" r:id="rId15"/>
    <p:sldId id="265" r:id="rId16"/>
    <p:sldId id="266" r:id="rId17"/>
    <p:sldId id="310" r:id="rId18"/>
    <p:sldId id="311" r:id="rId19"/>
    <p:sldId id="278" r:id="rId20"/>
    <p:sldId id="279" r:id="rId21"/>
    <p:sldId id="321" r:id="rId22"/>
    <p:sldId id="270" r:id="rId23"/>
    <p:sldId id="271" r:id="rId24"/>
    <p:sldId id="309" r:id="rId25"/>
    <p:sldId id="272" r:id="rId26"/>
    <p:sldId id="274" r:id="rId27"/>
    <p:sldId id="314" r:id="rId28"/>
    <p:sldId id="275" r:id="rId29"/>
    <p:sldId id="276" r:id="rId30"/>
    <p:sldId id="281" r:id="rId31"/>
    <p:sldId id="282" r:id="rId32"/>
    <p:sldId id="284" r:id="rId33"/>
    <p:sldId id="283" r:id="rId34"/>
    <p:sldId id="287" r:id="rId35"/>
    <p:sldId id="319" r:id="rId36"/>
    <p:sldId id="285" r:id="rId37"/>
    <p:sldId id="312" r:id="rId38"/>
    <p:sldId id="308" r:id="rId39"/>
    <p:sldId id="286" r:id="rId40"/>
    <p:sldId id="313" r:id="rId41"/>
    <p:sldId id="288" r:id="rId42"/>
    <p:sldId id="315" r:id="rId43"/>
    <p:sldId id="290" r:id="rId44"/>
    <p:sldId id="291" r:id="rId45"/>
    <p:sldId id="292" r:id="rId46"/>
    <p:sldId id="293" r:id="rId47"/>
    <p:sldId id="294" r:id="rId48"/>
    <p:sldId id="295" r:id="rId49"/>
    <p:sldId id="296" r:id="rId50"/>
    <p:sldId id="297" r:id="rId51"/>
    <p:sldId id="298" r:id="rId52"/>
    <p:sldId id="299" r:id="rId53"/>
    <p:sldId id="300" r:id="rId54"/>
    <p:sldId id="301" r:id="rId55"/>
    <p:sldId id="318" r:id="rId56"/>
    <p:sldId id="304" r:id="rId57"/>
    <p:sldId id="306" r:id="rId58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D7D31"/>
    <a:srgbClr val="4461A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27102A9-8310-4765-A935-A1911B00CA55}" styleName="Açık Stil 1 - Vurgu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9D7B26C5-4107-4FEC-AEDC-1716B250A1EF}" styleName="Açık Stil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C083E6E3-FA7D-4D7B-A595-EF9225AFEA82}" styleName="Açık Stil 1 - Vurgu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940675A-B579-460E-94D1-54222C63F5DA}" styleName="Stil Yok, Tablo Kılavuzu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3B4B98B0-60AC-42C2-AFA5-B58CD77FA1E5}" styleName="Açık Stil 1 - Vurgu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78"/>
  </p:normalViewPr>
  <p:slideViewPr>
    <p:cSldViewPr snapToGrid="0" snapToObjects="1">
      <p:cViewPr varScale="1">
        <p:scale>
          <a:sx n="47" d="100"/>
          <a:sy n="47" d="100"/>
        </p:scale>
        <p:origin x="67" y="4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customXml" Target="../customXml/item3.xml"/><Relationship Id="rId5" Type="http://schemas.openxmlformats.org/officeDocument/2006/relationships/slide" Target="slides/slide4.xml"/><Relationship Id="rId61" Type="http://schemas.openxmlformats.org/officeDocument/2006/relationships/viewProps" Target="view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customXml" Target="../customXml/item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presProps" Target="presProps.xml"/><Relationship Id="rId65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chartUserShapes" Target="../drawings/drawing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0.38253853023384987"/>
          <c:y val="4.211028916837152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doughnutChart>
        <c:varyColors val="1"/>
        <c:ser>
          <c:idx val="0"/>
          <c:order val="0"/>
          <c:tx>
            <c:strRef>
              <c:f>Sayfa1!$B$1</c:f>
              <c:strCache>
                <c:ptCount val="1"/>
                <c:pt idx="0">
                  <c:v>Evsel Atıklar 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7FE0-4294-8833-25B0AEC56541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7FE0-4294-8833-25B0AEC56541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7FE0-4294-8833-25B0AEC56541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7FE0-4294-8833-25B0AEC56541}"/>
              </c:ext>
            </c:extLst>
          </c:dPt>
          <c:cat>
            <c:strRef>
              <c:f>Sayfa1!$A$2:$A$5</c:f>
              <c:strCache>
                <c:ptCount val="3"/>
                <c:pt idx="0">
                  <c:v>Düzenli depolama </c:v>
                </c:pt>
                <c:pt idx="1">
                  <c:v>Geri kazanım</c:v>
                </c:pt>
                <c:pt idx="2">
                  <c:v>Diğer</c:v>
                </c:pt>
              </c:strCache>
            </c:strRef>
          </c:cat>
          <c:val>
            <c:numRef>
              <c:f>Sayfa1!$B$2:$B$5</c:f>
              <c:numCache>
                <c:formatCode>General</c:formatCode>
                <c:ptCount val="4"/>
                <c:pt idx="0">
                  <c:v>67.2</c:v>
                </c:pt>
                <c:pt idx="1">
                  <c:v>12.3</c:v>
                </c:pt>
                <c:pt idx="2">
                  <c:v>20.5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7FE0-4294-8833-25B0AEC5654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legend>
      <c:legendPos val="b"/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</c:legendEntry>
      <c:legendEntry>
        <c:idx val="2"/>
        <c:delete val="1"/>
      </c:legendEntry>
      <c:legendEntry>
        <c:idx val="3"/>
        <c:delete val="1"/>
      </c:legendEntry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B5A3BD9-EEC3-4616-BE92-A6EAE5829746}" type="doc">
      <dgm:prSet loTypeId="urn:microsoft.com/office/officeart/2008/layout/HorizontalMultiLevelHierarchy" loCatId="hierarchy" qsTypeId="urn:microsoft.com/office/officeart/2005/8/quickstyle/3d5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453DCCD-74B0-42A6-A8D4-5BDC0F2BBE7E}">
      <dgm:prSet phldrT="[Metin]">
        <dgm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dgm:style>
      </dgm:prSet>
      <dgm:spPr>
        <a:solidFill>
          <a:srgbClr val="C00000"/>
        </a:solidFill>
        <a:ln/>
      </dgm:spPr>
      <dgm:t>
        <a:bodyPr/>
        <a:lstStyle/>
        <a:p>
          <a:r>
            <a:rPr lang="tr-TR" dirty="0">
              <a:solidFill>
                <a:schemeClr val="bg1"/>
              </a:solidFill>
            </a:rPr>
            <a:t>Entegre Atık Yönetimi </a:t>
          </a:r>
          <a:endParaRPr lang="en-US" dirty="0"/>
        </a:p>
      </dgm:t>
    </dgm:pt>
    <dgm:pt modelId="{70E1C2D4-F95B-43FA-8C6D-46343AD16798}" type="parTrans" cxnId="{6842800A-3F38-424A-85BD-5C951028BE24}">
      <dgm:prSet/>
      <dgm:spPr/>
      <dgm:t>
        <a:bodyPr/>
        <a:lstStyle/>
        <a:p>
          <a:endParaRPr lang="en-US"/>
        </a:p>
      </dgm:t>
    </dgm:pt>
    <dgm:pt modelId="{FDE9FF4A-2680-4559-8435-6F7DEE352245}" type="sibTrans" cxnId="{6842800A-3F38-424A-85BD-5C951028BE24}">
      <dgm:prSet/>
      <dgm:spPr/>
      <dgm:t>
        <a:bodyPr/>
        <a:lstStyle/>
        <a:p>
          <a:endParaRPr lang="en-US"/>
        </a:p>
      </dgm:t>
    </dgm:pt>
    <dgm:pt modelId="{7EFB888E-207C-4A91-A7AA-6D8FBEDDB445}">
      <dgm:prSet phldrT="[Metin]">
        <dgm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dgm:style>
      </dgm:prSet>
      <dgm:spPr>
        <a:gradFill flip="none" rotWithShape="1">
          <a:gsLst>
            <a:gs pos="0">
              <a:schemeClr val="accent1">
                <a:lumMod val="67000"/>
              </a:schemeClr>
            </a:gs>
            <a:gs pos="48000">
              <a:schemeClr val="accent1">
                <a:lumMod val="97000"/>
                <a:lumOff val="3000"/>
              </a:schemeClr>
            </a:gs>
            <a:gs pos="100000">
              <a:schemeClr val="accent1">
                <a:lumMod val="60000"/>
                <a:lumOff val="40000"/>
              </a:schemeClr>
            </a:gs>
          </a:gsLst>
          <a:lin ang="16200000" scaled="1"/>
          <a:tileRect/>
        </a:gradFill>
        <a:ln>
          <a:noFill/>
        </a:ln>
      </dgm:spPr>
      <dgm:t>
        <a:bodyPr/>
        <a:lstStyle/>
        <a:p>
          <a:r>
            <a:rPr lang="tr-TR" dirty="0"/>
            <a:t>Atık önleme</a:t>
          </a:r>
          <a:endParaRPr lang="en-US" dirty="0"/>
        </a:p>
      </dgm:t>
    </dgm:pt>
    <dgm:pt modelId="{EB8E8124-1501-44F8-A573-297655B103C7}" type="parTrans" cxnId="{D3A426F5-A187-4F85-B59C-74748C6CA628}">
      <dgm:prSet/>
      <dgm:spPr/>
      <dgm:t>
        <a:bodyPr/>
        <a:lstStyle/>
        <a:p>
          <a:endParaRPr lang="en-US"/>
        </a:p>
      </dgm:t>
    </dgm:pt>
    <dgm:pt modelId="{86C11227-4832-4582-90E4-B67280DEEE9C}" type="sibTrans" cxnId="{D3A426F5-A187-4F85-B59C-74748C6CA628}">
      <dgm:prSet/>
      <dgm:spPr/>
      <dgm:t>
        <a:bodyPr/>
        <a:lstStyle/>
        <a:p>
          <a:endParaRPr lang="en-US"/>
        </a:p>
      </dgm:t>
    </dgm:pt>
    <dgm:pt modelId="{9A904470-7FB5-4837-8E4D-A7C6A8E2FDA3}">
      <dgm:prSet phldrT="[Metin]" custT="1">
        <dgm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dgm:style>
      </dgm:prSet>
      <dgm:spPr>
        <a:gradFill flip="none" rotWithShape="1">
          <a:gsLst>
            <a:gs pos="0">
              <a:schemeClr val="accent3">
                <a:lumMod val="67000"/>
              </a:schemeClr>
            </a:gs>
            <a:gs pos="48000">
              <a:schemeClr val="accent3">
                <a:lumMod val="97000"/>
                <a:lumOff val="3000"/>
              </a:schemeClr>
            </a:gs>
            <a:gs pos="100000">
              <a:schemeClr val="accent3">
                <a:lumMod val="60000"/>
                <a:lumOff val="40000"/>
              </a:schemeClr>
            </a:gs>
          </a:gsLst>
          <a:lin ang="16200000" scaled="1"/>
          <a:tileRect/>
        </a:gradFill>
        <a:ln>
          <a:noFill/>
        </a:ln>
      </dgm:spPr>
      <dgm:t>
        <a:bodyPr/>
        <a:lstStyle/>
        <a:p>
          <a:r>
            <a:rPr lang="tr-TR" sz="3300" dirty="0"/>
            <a:t>Bertaraf </a:t>
          </a:r>
        </a:p>
        <a:p>
          <a:r>
            <a:rPr lang="tr-TR" sz="2400" dirty="0"/>
            <a:t>(depolama veya yakma)</a:t>
          </a:r>
          <a:endParaRPr lang="en-US" sz="4000" dirty="0"/>
        </a:p>
      </dgm:t>
    </dgm:pt>
    <dgm:pt modelId="{966FF0FB-F757-40FC-B31C-55CFC6420352}" type="parTrans" cxnId="{14DD9831-7D5B-4228-8276-C29BE15AE468}">
      <dgm:prSet/>
      <dgm:spPr/>
      <dgm:t>
        <a:bodyPr/>
        <a:lstStyle/>
        <a:p>
          <a:endParaRPr lang="en-US"/>
        </a:p>
      </dgm:t>
    </dgm:pt>
    <dgm:pt modelId="{E6F2C630-FEBB-42A9-9669-151378B2A76B}" type="sibTrans" cxnId="{14DD9831-7D5B-4228-8276-C29BE15AE468}">
      <dgm:prSet/>
      <dgm:spPr/>
      <dgm:t>
        <a:bodyPr/>
        <a:lstStyle/>
        <a:p>
          <a:endParaRPr lang="en-US"/>
        </a:p>
      </dgm:t>
    </dgm:pt>
    <dgm:pt modelId="{00857A63-6F0A-4B76-A029-3AFF3AB4EAB9}">
      <dgm:prSet phldrT="[Metin]" custT="1">
        <dgm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dgm:style>
      </dgm:prSet>
      <dgm:spPr>
        <a:gradFill flip="none" rotWithShape="1">
          <a:gsLst>
            <a:gs pos="0">
              <a:schemeClr val="accent6">
                <a:lumMod val="67000"/>
              </a:schemeClr>
            </a:gs>
            <a:gs pos="48000">
              <a:schemeClr val="accent6">
                <a:lumMod val="97000"/>
                <a:lumOff val="3000"/>
              </a:schemeClr>
            </a:gs>
            <a:gs pos="100000">
              <a:schemeClr val="accent6">
                <a:lumMod val="60000"/>
                <a:lumOff val="40000"/>
              </a:schemeClr>
            </a:gs>
          </a:gsLst>
          <a:lin ang="16200000" scaled="1"/>
          <a:tileRect/>
        </a:gradFill>
        <a:ln>
          <a:noFill/>
        </a:ln>
      </dgm:spPr>
      <dgm:t>
        <a:bodyPr/>
        <a:lstStyle/>
        <a:p>
          <a:pPr>
            <a:spcAft>
              <a:spcPts val="0"/>
            </a:spcAft>
          </a:pPr>
          <a:r>
            <a:rPr lang="tr-TR" sz="2800" dirty="0"/>
            <a:t>Geri Dönüşüm </a:t>
          </a:r>
        </a:p>
        <a:p>
          <a:pPr>
            <a:spcAft>
              <a:spcPts val="0"/>
            </a:spcAft>
          </a:pPr>
          <a:r>
            <a:rPr lang="tr-TR" sz="1600" dirty="0"/>
            <a:t>ve </a:t>
          </a:r>
        </a:p>
        <a:p>
          <a:pPr>
            <a:spcAft>
              <a:spcPts val="0"/>
            </a:spcAft>
          </a:pPr>
          <a:r>
            <a:rPr lang="tr-TR" sz="2800" dirty="0" err="1"/>
            <a:t>Kompost</a:t>
          </a:r>
          <a:endParaRPr lang="en-US" sz="2800" dirty="0"/>
        </a:p>
      </dgm:t>
    </dgm:pt>
    <dgm:pt modelId="{259378B6-7D3C-48DD-9A5C-C8433B9627EE}" type="parTrans" cxnId="{0DECD600-2E5B-4ACE-B588-D2A9642A23C6}">
      <dgm:prSet/>
      <dgm:spPr/>
      <dgm:t>
        <a:bodyPr/>
        <a:lstStyle/>
        <a:p>
          <a:endParaRPr lang="en-US"/>
        </a:p>
      </dgm:t>
    </dgm:pt>
    <dgm:pt modelId="{C0FFC6B6-4C4C-4FBA-81DA-3B8FA33ADD4D}" type="sibTrans" cxnId="{0DECD600-2E5B-4ACE-B588-D2A9642A23C6}">
      <dgm:prSet/>
      <dgm:spPr/>
      <dgm:t>
        <a:bodyPr/>
        <a:lstStyle/>
        <a:p>
          <a:endParaRPr lang="en-US"/>
        </a:p>
      </dgm:t>
    </dgm:pt>
    <dgm:pt modelId="{B363382F-92D8-426C-82CC-B3EABE58FBEB}" type="pres">
      <dgm:prSet presAssocID="{DB5A3BD9-EEC3-4616-BE92-A6EAE5829746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53032D9-712E-4B6B-9756-B7B685BE145F}" type="pres">
      <dgm:prSet presAssocID="{1453DCCD-74B0-42A6-A8D4-5BDC0F2BBE7E}" presName="root1" presStyleCnt="0"/>
      <dgm:spPr/>
    </dgm:pt>
    <dgm:pt modelId="{4C583171-25D0-41F5-B82E-2475DD364A7D}" type="pres">
      <dgm:prSet presAssocID="{1453DCCD-74B0-42A6-A8D4-5BDC0F2BBE7E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9E239A1-84A6-4313-B278-C9A8945149F6}" type="pres">
      <dgm:prSet presAssocID="{1453DCCD-74B0-42A6-A8D4-5BDC0F2BBE7E}" presName="level2hierChild" presStyleCnt="0"/>
      <dgm:spPr/>
    </dgm:pt>
    <dgm:pt modelId="{2D554732-8581-47FF-8F7D-09B872909F30}" type="pres">
      <dgm:prSet presAssocID="{EB8E8124-1501-44F8-A573-297655B103C7}" presName="conn2-1" presStyleLbl="parChTrans1D2" presStyleIdx="0" presStyleCnt="3"/>
      <dgm:spPr/>
      <dgm:t>
        <a:bodyPr/>
        <a:lstStyle/>
        <a:p>
          <a:endParaRPr lang="en-US"/>
        </a:p>
      </dgm:t>
    </dgm:pt>
    <dgm:pt modelId="{DEA12BC0-178C-42B4-8741-8476B4912786}" type="pres">
      <dgm:prSet presAssocID="{EB8E8124-1501-44F8-A573-297655B103C7}" presName="connTx" presStyleLbl="parChTrans1D2" presStyleIdx="0" presStyleCnt="3"/>
      <dgm:spPr/>
      <dgm:t>
        <a:bodyPr/>
        <a:lstStyle/>
        <a:p>
          <a:endParaRPr lang="en-US"/>
        </a:p>
      </dgm:t>
    </dgm:pt>
    <dgm:pt modelId="{A15AAB59-49F9-48BA-AC6D-5CD7B6A966A2}" type="pres">
      <dgm:prSet presAssocID="{7EFB888E-207C-4A91-A7AA-6D8FBEDDB445}" presName="root2" presStyleCnt="0"/>
      <dgm:spPr/>
    </dgm:pt>
    <dgm:pt modelId="{FC0EACB3-AA80-4F34-BA03-9FBCD73AB35C}" type="pres">
      <dgm:prSet presAssocID="{7EFB888E-207C-4A91-A7AA-6D8FBEDDB445}" presName="LevelTwoTextNode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DE9CD9C-B79C-41B7-A175-CF8111C1F14E}" type="pres">
      <dgm:prSet presAssocID="{7EFB888E-207C-4A91-A7AA-6D8FBEDDB445}" presName="level3hierChild" presStyleCnt="0"/>
      <dgm:spPr/>
    </dgm:pt>
    <dgm:pt modelId="{60DF1204-1CA1-41FE-9DC3-84EFB8EB4977}" type="pres">
      <dgm:prSet presAssocID="{966FF0FB-F757-40FC-B31C-55CFC6420352}" presName="conn2-1" presStyleLbl="parChTrans1D2" presStyleIdx="1" presStyleCnt="3"/>
      <dgm:spPr/>
      <dgm:t>
        <a:bodyPr/>
        <a:lstStyle/>
        <a:p>
          <a:endParaRPr lang="en-US"/>
        </a:p>
      </dgm:t>
    </dgm:pt>
    <dgm:pt modelId="{426215F9-67F6-4D91-A020-186C9ED96937}" type="pres">
      <dgm:prSet presAssocID="{966FF0FB-F757-40FC-B31C-55CFC6420352}" presName="connTx" presStyleLbl="parChTrans1D2" presStyleIdx="1" presStyleCnt="3"/>
      <dgm:spPr/>
      <dgm:t>
        <a:bodyPr/>
        <a:lstStyle/>
        <a:p>
          <a:endParaRPr lang="en-US"/>
        </a:p>
      </dgm:t>
    </dgm:pt>
    <dgm:pt modelId="{E8883295-5076-4C70-AAFC-308120EC2055}" type="pres">
      <dgm:prSet presAssocID="{9A904470-7FB5-4837-8E4D-A7C6A8E2FDA3}" presName="root2" presStyleCnt="0"/>
      <dgm:spPr/>
    </dgm:pt>
    <dgm:pt modelId="{751A2EFE-19CB-4F54-9704-7E14646E73D9}" type="pres">
      <dgm:prSet presAssocID="{9A904470-7FB5-4837-8E4D-A7C6A8E2FDA3}" presName="LevelTwoTextNode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2B3B930-5931-446F-B448-62E36AD48A8C}" type="pres">
      <dgm:prSet presAssocID="{9A904470-7FB5-4837-8E4D-A7C6A8E2FDA3}" presName="level3hierChild" presStyleCnt="0"/>
      <dgm:spPr/>
    </dgm:pt>
    <dgm:pt modelId="{79757AFF-BA89-4F52-91BC-B00AC55AB6AC}" type="pres">
      <dgm:prSet presAssocID="{259378B6-7D3C-48DD-9A5C-C8433B9627EE}" presName="conn2-1" presStyleLbl="parChTrans1D2" presStyleIdx="2" presStyleCnt="3"/>
      <dgm:spPr/>
      <dgm:t>
        <a:bodyPr/>
        <a:lstStyle/>
        <a:p>
          <a:endParaRPr lang="en-US"/>
        </a:p>
      </dgm:t>
    </dgm:pt>
    <dgm:pt modelId="{F6C755F1-5DD6-402B-8E3D-2360EB67FEBF}" type="pres">
      <dgm:prSet presAssocID="{259378B6-7D3C-48DD-9A5C-C8433B9627EE}" presName="connTx" presStyleLbl="parChTrans1D2" presStyleIdx="2" presStyleCnt="3"/>
      <dgm:spPr/>
      <dgm:t>
        <a:bodyPr/>
        <a:lstStyle/>
        <a:p>
          <a:endParaRPr lang="en-US"/>
        </a:p>
      </dgm:t>
    </dgm:pt>
    <dgm:pt modelId="{45B846E2-2664-4259-9FF1-B64D4F4A11B2}" type="pres">
      <dgm:prSet presAssocID="{00857A63-6F0A-4B76-A029-3AFF3AB4EAB9}" presName="root2" presStyleCnt="0"/>
      <dgm:spPr/>
    </dgm:pt>
    <dgm:pt modelId="{57BF54B1-9850-4190-8C32-B0E7462F2C4B}" type="pres">
      <dgm:prSet presAssocID="{00857A63-6F0A-4B76-A029-3AFF3AB4EAB9}" presName="LevelTwoTextNode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1C38766-CC9B-4549-9758-2DC4F8C65CFF}" type="pres">
      <dgm:prSet presAssocID="{00857A63-6F0A-4B76-A029-3AFF3AB4EAB9}" presName="level3hierChild" presStyleCnt="0"/>
      <dgm:spPr/>
    </dgm:pt>
  </dgm:ptLst>
  <dgm:cxnLst>
    <dgm:cxn modelId="{6842800A-3F38-424A-85BD-5C951028BE24}" srcId="{DB5A3BD9-EEC3-4616-BE92-A6EAE5829746}" destId="{1453DCCD-74B0-42A6-A8D4-5BDC0F2BBE7E}" srcOrd="0" destOrd="0" parTransId="{70E1C2D4-F95B-43FA-8C6D-46343AD16798}" sibTransId="{FDE9FF4A-2680-4559-8435-6F7DEE352245}"/>
    <dgm:cxn modelId="{B73F7D0A-5FBE-4490-9C54-1113F1E8C2E0}" type="presOf" srcId="{7EFB888E-207C-4A91-A7AA-6D8FBEDDB445}" destId="{FC0EACB3-AA80-4F34-BA03-9FBCD73AB35C}" srcOrd="0" destOrd="0" presId="urn:microsoft.com/office/officeart/2008/layout/HorizontalMultiLevelHierarchy"/>
    <dgm:cxn modelId="{9868D520-F2A5-4FD4-8ABD-047B41F8E494}" type="presOf" srcId="{966FF0FB-F757-40FC-B31C-55CFC6420352}" destId="{426215F9-67F6-4D91-A020-186C9ED96937}" srcOrd="1" destOrd="0" presId="urn:microsoft.com/office/officeart/2008/layout/HorizontalMultiLevelHierarchy"/>
    <dgm:cxn modelId="{0702FCB1-564F-4900-A5A0-7E9A1E8E5CF7}" type="presOf" srcId="{EB8E8124-1501-44F8-A573-297655B103C7}" destId="{2D554732-8581-47FF-8F7D-09B872909F30}" srcOrd="0" destOrd="0" presId="urn:microsoft.com/office/officeart/2008/layout/HorizontalMultiLevelHierarchy"/>
    <dgm:cxn modelId="{BE066A00-2859-41F1-B18E-E4081F6573D2}" type="presOf" srcId="{259378B6-7D3C-48DD-9A5C-C8433B9627EE}" destId="{F6C755F1-5DD6-402B-8E3D-2360EB67FEBF}" srcOrd="1" destOrd="0" presId="urn:microsoft.com/office/officeart/2008/layout/HorizontalMultiLevelHierarchy"/>
    <dgm:cxn modelId="{0DECD600-2E5B-4ACE-B588-D2A9642A23C6}" srcId="{1453DCCD-74B0-42A6-A8D4-5BDC0F2BBE7E}" destId="{00857A63-6F0A-4B76-A029-3AFF3AB4EAB9}" srcOrd="2" destOrd="0" parTransId="{259378B6-7D3C-48DD-9A5C-C8433B9627EE}" sibTransId="{C0FFC6B6-4C4C-4FBA-81DA-3B8FA33ADD4D}"/>
    <dgm:cxn modelId="{64BCC7AB-9268-4B54-B8A2-BDD7E9AB836C}" type="presOf" srcId="{259378B6-7D3C-48DD-9A5C-C8433B9627EE}" destId="{79757AFF-BA89-4F52-91BC-B00AC55AB6AC}" srcOrd="0" destOrd="0" presId="urn:microsoft.com/office/officeart/2008/layout/HorizontalMultiLevelHierarchy"/>
    <dgm:cxn modelId="{66B441FF-A915-4418-A301-D65C02415257}" type="presOf" srcId="{EB8E8124-1501-44F8-A573-297655B103C7}" destId="{DEA12BC0-178C-42B4-8741-8476B4912786}" srcOrd="1" destOrd="0" presId="urn:microsoft.com/office/officeart/2008/layout/HorizontalMultiLevelHierarchy"/>
    <dgm:cxn modelId="{11174B89-FB5E-4CCC-BB34-F9D8696AD7EE}" type="presOf" srcId="{00857A63-6F0A-4B76-A029-3AFF3AB4EAB9}" destId="{57BF54B1-9850-4190-8C32-B0E7462F2C4B}" srcOrd="0" destOrd="0" presId="urn:microsoft.com/office/officeart/2008/layout/HorizontalMultiLevelHierarchy"/>
    <dgm:cxn modelId="{F1743086-61D2-4A4F-B3C0-1CE3295243AB}" type="presOf" srcId="{1453DCCD-74B0-42A6-A8D4-5BDC0F2BBE7E}" destId="{4C583171-25D0-41F5-B82E-2475DD364A7D}" srcOrd="0" destOrd="0" presId="urn:microsoft.com/office/officeart/2008/layout/HorizontalMultiLevelHierarchy"/>
    <dgm:cxn modelId="{0CDE40E8-1EF3-4887-841C-FA56FC249D16}" type="presOf" srcId="{DB5A3BD9-EEC3-4616-BE92-A6EAE5829746}" destId="{B363382F-92D8-426C-82CC-B3EABE58FBEB}" srcOrd="0" destOrd="0" presId="urn:microsoft.com/office/officeart/2008/layout/HorizontalMultiLevelHierarchy"/>
    <dgm:cxn modelId="{14DD9831-7D5B-4228-8276-C29BE15AE468}" srcId="{1453DCCD-74B0-42A6-A8D4-5BDC0F2BBE7E}" destId="{9A904470-7FB5-4837-8E4D-A7C6A8E2FDA3}" srcOrd="1" destOrd="0" parTransId="{966FF0FB-F757-40FC-B31C-55CFC6420352}" sibTransId="{E6F2C630-FEBB-42A9-9669-151378B2A76B}"/>
    <dgm:cxn modelId="{D3A426F5-A187-4F85-B59C-74748C6CA628}" srcId="{1453DCCD-74B0-42A6-A8D4-5BDC0F2BBE7E}" destId="{7EFB888E-207C-4A91-A7AA-6D8FBEDDB445}" srcOrd="0" destOrd="0" parTransId="{EB8E8124-1501-44F8-A573-297655B103C7}" sibTransId="{86C11227-4832-4582-90E4-B67280DEEE9C}"/>
    <dgm:cxn modelId="{79AFD835-AB79-4A69-97CB-B7A7477E97CB}" type="presOf" srcId="{966FF0FB-F757-40FC-B31C-55CFC6420352}" destId="{60DF1204-1CA1-41FE-9DC3-84EFB8EB4977}" srcOrd="0" destOrd="0" presId="urn:microsoft.com/office/officeart/2008/layout/HorizontalMultiLevelHierarchy"/>
    <dgm:cxn modelId="{5E22DCC3-AC96-4974-B7E2-991FA6DE3910}" type="presOf" srcId="{9A904470-7FB5-4837-8E4D-A7C6A8E2FDA3}" destId="{751A2EFE-19CB-4F54-9704-7E14646E73D9}" srcOrd="0" destOrd="0" presId="urn:microsoft.com/office/officeart/2008/layout/HorizontalMultiLevelHierarchy"/>
    <dgm:cxn modelId="{15B0800F-A44B-4B00-8CCC-78234500A059}" type="presParOf" srcId="{B363382F-92D8-426C-82CC-B3EABE58FBEB}" destId="{153032D9-712E-4B6B-9756-B7B685BE145F}" srcOrd="0" destOrd="0" presId="urn:microsoft.com/office/officeart/2008/layout/HorizontalMultiLevelHierarchy"/>
    <dgm:cxn modelId="{CCAAF8F4-CD46-4F92-911A-C1F6DB6A3FBE}" type="presParOf" srcId="{153032D9-712E-4B6B-9756-B7B685BE145F}" destId="{4C583171-25D0-41F5-B82E-2475DD364A7D}" srcOrd="0" destOrd="0" presId="urn:microsoft.com/office/officeart/2008/layout/HorizontalMultiLevelHierarchy"/>
    <dgm:cxn modelId="{9BF01758-4F46-4EBA-A4D5-85DF5BCC2799}" type="presParOf" srcId="{153032D9-712E-4B6B-9756-B7B685BE145F}" destId="{79E239A1-84A6-4313-B278-C9A8945149F6}" srcOrd="1" destOrd="0" presId="urn:microsoft.com/office/officeart/2008/layout/HorizontalMultiLevelHierarchy"/>
    <dgm:cxn modelId="{70BB2D38-A4F2-4DDA-95DC-F38F3B89D25B}" type="presParOf" srcId="{79E239A1-84A6-4313-B278-C9A8945149F6}" destId="{2D554732-8581-47FF-8F7D-09B872909F30}" srcOrd="0" destOrd="0" presId="urn:microsoft.com/office/officeart/2008/layout/HorizontalMultiLevelHierarchy"/>
    <dgm:cxn modelId="{85A0B853-EC22-4AA2-8F23-CFAB5A543CEF}" type="presParOf" srcId="{2D554732-8581-47FF-8F7D-09B872909F30}" destId="{DEA12BC0-178C-42B4-8741-8476B4912786}" srcOrd="0" destOrd="0" presId="urn:microsoft.com/office/officeart/2008/layout/HorizontalMultiLevelHierarchy"/>
    <dgm:cxn modelId="{3502732F-5021-45FF-B3A6-EB0661692EB4}" type="presParOf" srcId="{79E239A1-84A6-4313-B278-C9A8945149F6}" destId="{A15AAB59-49F9-48BA-AC6D-5CD7B6A966A2}" srcOrd="1" destOrd="0" presId="urn:microsoft.com/office/officeart/2008/layout/HorizontalMultiLevelHierarchy"/>
    <dgm:cxn modelId="{65616F34-C2C4-4998-B573-C540DF1515DE}" type="presParOf" srcId="{A15AAB59-49F9-48BA-AC6D-5CD7B6A966A2}" destId="{FC0EACB3-AA80-4F34-BA03-9FBCD73AB35C}" srcOrd="0" destOrd="0" presId="urn:microsoft.com/office/officeart/2008/layout/HorizontalMultiLevelHierarchy"/>
    <dgm:cxn modelId="{2AF69744-BE9E-48B3-863F-953FD4835252}" type="presParOf" srcId="{A15AAB59-49F9-48BA-AC6D-5CD7B6A966A2}" destId="{1DE9CD9C-B79C-41B7-A175-CF8111C1F14E}" srcOrd="1" destOrd="0" presId="urn:microsoft.com/office/officeart/2008/layout/HorizontalMultiLevelHierarchy"/>
    <dgm:cxn modelId="{13053A25-FE84-4043-979B-C3C44E892FFD}" type="presParOf" srcId="{79E239A1-84A6-4313-B278-C9A8945149F6}" destId="{60DF1204-1CA1-41FE-9DC3-84EFB8EB4977}" srcOrd="2" destOrd="0" presId="urn:microsoft.com/office/officeart/2008/layout/HorizontalMultiLevelHierarchy"/>
    <dgm:cxn modelId="{6770A295-B16C-4F2D-B061-22D5EBA46B3F}" type="presParOf" srcId="{60DF1204-1CA1-41FE-9DC3-84EFB8EB4977}" destId="{426215F9-67F6-4D91-A020-186C9ED96937}" srcOrd="0" destOrd="0" presId="urn:microsoft.com/office/officeart/2008/layout/HorizontalMultiLevelHierarchy"/>
    <dgm:cxn modelId="{49558522-7A81-4960-A521-AEC006DE67B2}" type="presParOf" srcId="{79E239A1-84A6-4313-B278-C9A8945149F6}" destId="{E8883295-5076-4C70-AAFC-308120EC2055}" srcOrd="3" destOrd="0" presId="urn:microsoft.com/office/officeart/2008/layout/HorizontalMultiLevelHierarchy"/>
    <dgm:cxn modelId="{25192DD3-166A-4635-9BBB-488F714D6783}" type="presParOf" srcId="{E8883295-5076-4C70-AAFC-308120EC2055}" destId="{751A2EFE-19CB-4F54-9704-7E14646E73D9}" srcOrd="0" destOrd="0" presId="urn:microsoft.com/office/officeart/2008/layout/HorizontalMultiLevelHierarchy"/>
    <dgm:cxn modelId="{C593D794-E7D0-4997-AC4B-38F3E1703903}" type="presParOf" srcId="{E8883295-5076-4C70-AAFC-308120EC2055}" destId="{02B3B930-5931-446F-B448-62E36AD48A8C}" srcOrd="1" destOrd="0" presId="urn:microsoft.com/office/officeart/2008/layout/HorizontalMultiLevelHierarchy"/>
    <dgm:cxn modelId="{DEFF36D8-9FE5-480C-A89E-488F354E279F}" type="presParOf" srcId="{79E239A1-84A6-4313-B278-C9A8945149F6}" destId="{79757AFF-BA89-4F52-91BC-B00AC55AB6AC}" srcOrd="4" destOrd="0" presId="urn:microsoft.com/office/officeart/2008/layout/HorizontalMultiLevelHierarchy"/>
    <dgm:cxn modelId="{35671621-B682-4106-8197-2C2DBBEFC9BC}" type="presParOf" srcId="{79757AFF-BA89-4F52-91BC-B00AC55AB6AC}" destId="{F6C755F1-5DD6-402B-8E3D-2360EB67FEBF}" srcOrd="0" destOrd="0" presId="urn:microsoft.com/office/officeart/2008/layout/HorizontalMultiLevelHierarchy"/>
    <dgm:cxn modelId="{6F715472-5AF4-43D5-A038-57D337CF8026}" type="presParOf" srcId="{79E239A1-84A6-4313-B278-C9A8945149F6}" destId="{45B846E2-2664-4259-9FF1-B64D4F4A11B2}" srcOrd="5" destOrd="0" presId="urn:microsoft.com/office/officeart/2008/layout/HorizontalMultiLevelHierarchy"/>
    <dgm:cxn modelId="{610926B0-EBF0-49B8-B507-BE632F3099C0}" type="presParOf" srcId="{45B846E2-2664-4259-9FF1-B64D4F4A11B2}" destId="{57BF54B1-9850-4190-8C32-B0E7462F2C4B}" srcOrd="0" destOrd="0" presId="urn:microsoft.com/office/officeart/2008/layout/HorizontalMultiLevelHierarchy"/>
    <dgm:cxn modelId="{380AA533-A641-44F5-95C5-7337E4FABAB9}" type="presParOf" srcId="{45B846E2-2664-4259-9FF1-B64D4F4A11B2}" destId="{01C38766-CC9B-4549-9758-2DC4F8C65CFF}" srcOrd="1" destOrd="0" presId="urn:microsoft.com/office/officeart/2008/layout/HorizontalMultiLevelHierarchy"/>
  </dgm:cxnLst>
  <dgm:bg/>
  <dgm:whole>
    <a:ln>
      <a:extLst>
        <a:ext uri="{C807C97D-BFC1-408E-A445-0C87EB9F89A2}">
          <ask:lineSketchStyleProps xmlns="" xmlns:ask="http://schemas.microsoft.com/office/drawing/2018/sketchyshapes">
            <ask:type>
              <ask:lineSketchFreehand/>
            </ask:type>
          </ask:lineSketchStyleProps>
        </a:ext>
      </a:extLst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7B85F87-A8E9-4B40-9200-0CFF9DFF28D5}" type="doc">
      <dgm:prSet loTypeId="urn:microsoft.com/office/officeart/2005/8/layout/hList6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A10BBBE5-995C-4026-938C-87C576720C2D}">
      <dgm:prSet phldrT="[Metin]" custT="1"/>
      <dgm:spPr/>
      <dgm:t>
        <a:bodyPr/>
        <a:lstStyle/>
        <a:p>
          <a:r>
            <a:rPr lang="tr-TR" dirty="0">
              <a:solidFill>
                <a:schemeClr val="bg1"/>
              </a:solidFill>
            </a:rPr>
            <a:t>1974</a:t>
          </a:r>
        </a:p>
        <a:p>
          <a:r>
            <a:rPr lang="tr-TR" dirty="0">
              <a:solidFill>
                <a:schemeClr val="bg1"/>
              </a:solidFill>
            </a:rPr>
            <a:t>İlk geri dönüşüm firması ABD’de kuruldu.</a:t>
          </a:r>
        </a:p>
        <a:p>
          <a:r>
            <a:rPr lang="tr-TR" sz="1600" b="1" dirty="0">
              <a:solidFill>
                <a:schemeClr val="bg1"/>
              </a:solidFill>
            </a:rPr>
            <a:t>(</a:t>
          </a:r>
          <a:r>
            <a:rPr lang="tr-TR" sz="1600" b="1" dirty="0" err="1">
              <a:solidFill>
                <a:schemeClr val="bg1"/>
              </a:solidFill>
            </a:rPr>
            <a:t>The</a:t>
          </a:r>
          <a:r>
            <a:rPr lang="tr-TR" sz="1600" b="1" dirty="0">
              <a:solidFill>
                <a:schemeClr val="bg1"/>
              </a:solidFill>
            </a:rPr>
            <a:t> California </a:t>
          </a:r>
          <a:r>
            <a:rPr lang="tr-TR" sz="1600" b="1" dirty="0" err="1">
              <a:solidFill>
                <a:schemeClr val="bg1"/>
              </a:solidFill>
            </a:rPr>
            <a:t>Reseach</a:t>
          </a:r>
          <a:r>
            <a:rPr lang="tr-TR" sz="1600" b="1" dirty="0">
              <a:solidFill>
                <a:schemeClr val="bg1"/>
              </a:solidFill>
            </a:rPr>
            <a:t> </a:t>
          </a:r>
          <a:r>
            <a:rPr lang="tr-TR" sz="1600" b="1" dirty="0" err="1">
              <a:solidFill>
                <a:schemeClr val="bg1"/>
              </a:solidFill>
            </a:rPr>
            <a:t>recovery</a:t>
          </a:r>
          <a:r>
            <a:rPr lang="tr-TR" sz="1600" b="1" dirty="0">
              <a:solidFill>
                <a:schemeClr val="bg1"/>
              </a:solidFill>
            </a:rPr>
            <a:t> </a:t>
          </a:r>
          <a:r>
            <a:rPr lang="tr-TR" sz="1600" b="1" dirty="0" err="1">
              <a:solidFill>
                <a:schemeClr val="bg1"/>
              </a:solidFill>
            </a:rPr>
            <a:t>Associatiion</a:t>
          </a:r>
          <a:r>
            <a:rPr lang="tr-TR" sz="1600" b="1" dirty="0">
              <a:solidFill>
                <a:schemeClr val="bg1"/>
              </a:solidFill>
            </a:rPr>
            <a:t>)</a:t>
          </a:r>
          <a:endParaRPr lang="en-US" sz="1600" b="1" dirty="0">
            <a:solidFill>
              <a:schemeClr val="bg1"/>
            </a:solidFill>
          </a:endParaRPr>
        </a:p>
      </dgm:t>
    </dgm:pt>
    <dgm:pt modelId="{770CAFC8-94D0-4070-A47C-16F0017989D7}" type="parTrans" cxnId="{8EAB79E4-D9B4-4E2C-A0AC-95FD17F4A11F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64F3CFA5-E98E-4BF6-B6E7-9D2CACACE68A}" type="sibTrans" cxnId="{8EAB79E4-D9B4-4E2C-A0AC-95FD17F4A11F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B9DB4FA6-2DD9-4246-BFC0-C6D6067CD9BA}">
      <dgm:prSet phldrT="[Metin]"/>
      <dgm:spPr/>
      <dgm:t>
        <a:bodyPr/>
        <a:lstStyle/>
        <a:p>
          <a:pPr marL="0" lvl="0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dirty="0">
              <a:solidFill>
                <a:schemeClr val="bg1"/>
              </a:solidFill>
            </a:rPr>
            <a:t>1980</a:t>
          </a:r>
        </a:p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tr-TR" dirty="0">
              <a:solidFill>
                <a:schemeClr val="bg1"/>
              </a:solidFill>
            </a:rPr>
            <a:t>Daniel </a:t>
          </a:r>
          <a:r>
            <a:rPr lang="tr-TR" dirty="0" err="1">
              <a:solidFill>
                <a:schemeClr val="bg1"/>
              </a:solidFill>
            </a:rPr>
            <a:t>Knapp</a:t>
          </a:r>
          <a:r>
            <a:rPr lang="tr-TR" dirty="0">
              <a:solidFill>
                <a:schemeClr val="bg1"/>
              </a:solidFill>
            </a:rPr>
            <a:t> tarafından Berkeley (ABD)’de ilk, en büyük ve en başarılı geri dönüşüm operasyonu yapıldı.</a:t>
          </a:r>
        </a:p>
      </dgm:t>
    </dgm:pt>
    <dgm:pt modelId="{1CEAC1EE-92A8-4560-830C-84008BDAA96A}" type="parTrans" cxnId="{0D390E26-CF8C-4447-B7DB-013052FDFF42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F5AF689C-58F6-459A-96A0-9CE026944A99}" type="sibTrans" cxnId="{0D390E26-CF8C-4447-B7DB-013052FDFF42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DC307EB5-C728-4ACA-A4AF-CCD62B0BAD8D}">
      <dgm:prSet phldrT="[Metin]"/>
      <dgm:spPr/>
      <dgm:t>
        <a:bodyPr/>
        <a:lstStyle/>
        <a:p>
          <a:r>
            <a:rPr lang="tr-TR" dirty="0">
              <a:solidFill>
                <a:schemeClr val="bg1"/>
              </a:solidFill>
            </a:rPr>
            <a:t>1987</a:t>
          </a:r>
        </a:p>
        <a:p>
          <a:r>
            <a:rPr lang="tr-TR" dirty="0" err="1">
              <a:solidFill>
                <a:schemeClr val="bg1"/>
              </a:solidFill>
            </a:rPr>
            <a:t>Jeffrey</a:t>
          </a:r>
          <a:r>
            <a:rPr lang="tr-TR" dirty="0">
              <a:solidFill>
                <a:schemeClr val="bg1"/>
              </a:solidFill>
            </a:rPr>
            <a:t> Morris tarafından atıkların geri dönüşümü üzerine ilk ekonomik analiz yapıldı.</a:t>
          </a:r>
          <a:endParaRPr lang="en-US" dirty="0">
            <a:solidFill>
              <a:schemeClr val="bg1"/>
            </a:solidFill>
          </a:endParaRPr>
        </a:p>
      </dgm:t>
    </dgm:pt>
    <dgm:pt modelId="{0C4FEB9E-B24E-4084-9EA7-AA31A5A7BD98}" type="parTrans" cxnId="{EFE6559E-9886-4A19-8624-68189AABBEA3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9EFC9477-CD63-40D7-9402-64CB72976807}" type="sibTrans" cxnId="{EFE6559E-9886-4A19-8624-68189AABBEA3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E1DFB252-0151-4D02-8964-DE991D6B652E}">
      <dgm:prSet phldrT="[Metin]"/>
      <dgm:spPr/>
      <dgm:t>
        <a:bodyPr/>
        <a:lstStyle/>
        <a:p>
          <a:r>
            <a:rPr lang="tr-TR" b="0" i="0" dirty="0">
              <a:solidFill>
                <a:schemeClr val="bg1"/>
              </a:solidFill>
            </a:rPr>
            <a:t>1988</a:t>
          </a:r>
        </a:p>
        <a:p>
          <a:r>
            <a:rPr lang="tr-TR" b="0" i="0" dirty="0">
              <a:solidFill>
                <a:schemeClr val="bg1"/>
              </a:solidFill>
            </a:rPr>
            <a:t>Paul </a:t>
          </a:r>
          <a:r>
            <a:rPr lang="tr-TR" b="0" i="0" dirty="0" err="1">
              <a:solidFill>
                <a:schemeClr val="bg1"/>
              </a:solidFill>
            </a:rPr>
            <a:t>Connet</a:t>
          </a:r>
          <a:r>
            <a:rPr lang="tr-TR" b="0" i="0" dirty="0">
              <a:solidFill>
                <a:schemeClr val="bg1"/>
              </a:solidFill>
            </a:rPr>
            <a:t> tarafından «Gelecek nesiller için Atık yönetim» üzerine ilk ders verildi ve ilk ders notu basıldı.</a:t>
          </a:r>
          <a:endParaRPr lang="en-US" dirty="0">
            <a:solidFill>
              <a:schemeClr val="bg1"/>
            </a:solidFill>
          </a:endParaRPr>
        </a:p>
      </dgm:t>
    </dgm:pt>
    <dgm:pt modelId="{7CB57C3A-5236-4889-9E92-A993C1BEA4A3}" type="parTrans" cxnId="{7582939E-4B55-4EE4-96B1-314C4CBDBFF0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486B0492-3EB8-49C4-B2ED-4B2A6A8D25B6}" type="sibTrans" cxnId="{7582939E-4B55-4EE4-96B1-314C4CBDBFF0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462A1B2B-3FEC-4D7A-A635-075A4909887B}">
      <dgm:prSet phldrT="[Metin]"/>
      <dgm:spPr/>
      <dgm:t>
        <a:bodyPr/>
        <a:lstStyle/>
        <a:p>
          <a:r>
            <a:rPr lang="tr-TR" dirty="0">
              <a:solidFill>
                <a:schemeClr val="bg1"/>
              </a:solidFill>
            </a:rPr>
            <a:t>1995</a:t>
          </a:r>
        </a:p>
        <a:p>
          <a:r>
            <a:rPr lang="tr-TR" dirty="0">
              <a:solidFill>
                <a:schemeClr val="bg1"/>
              </a:solidFill>
            </a:rPr>
            <a:t>Daniel </a:t>
          </a:r>
          <a:r>
            <a:rPr lang="tr-TR" dirty="0" err="1">
              <a:solidFill>
                <a:schemeClr val="bg1"/>
              </a:solidFill>
            </a:rPr>
            <a:t>Knapp</a:t>
          </a:r>
          <a:r>
            <a:rPr lang="tr-TR" dirty="0">
              <a:solidFill>
                <a:schemeClr val="bg1"/>
              </a:solidFill>
            </a:rPr>
            <a:t> tarafından oluşturulan «No </a:t>
          </a:r>
          <a:r>
            <a:rPr lang="tr-TR" dirty="0" err="1">
              <a:solidFill>
                <a:schemeClr val="bg1"/>
              </a:solidFill>
            </a:rPr>
            <a:t>waste</a:t>
          </a:r>
          <a:r>
            <a:rPr lang="tr-TR" dirty="0">
              <a:solidFill>
                <a:schemeClr val="bg1"/>
              </a:solidFill>
            </a:rPr>
            <a:t> </a:t>
          </a:r>
          <a:r>
            <a:rPr lang="tr-TR" dirty="0" err="1">
              <a:solidFill>
                <a:schemeClr val="bg1"/>
              </a:solidFill>
            </a:rPr>
            <a:t>by</a:t>
          </a:r>
          <a:r>
            <a:rPr lang="tr-TR" dirty="0">
              <a:solidFill>
                <a:schemeClr val="bg1"/>
              </a:solidFill>
            </a:rPr>
            <a:t> 2010» sloganı devletler tarafından çok dikkat çekici bulundu ve toplum bu konuda hareketlendi ve yasalarda ilk değişiklikler yapıldı.</a:t>
          </a:r>
        </a:p>
        <a:p>
          <a:r>
            <a:rPr lang="tr-TR" dirty="0">
              <a:solidFill>
                <a:schemeClr val="bg1"/>
              </a:solidFill>
            </a:rPr>
            <a:t>1996-1998 yılları arasında tüm eyaletlerde yasalar düzenlendi.</a:t>
          </a:r>
          <a:endParaRPr lang="en-US" dirty="0">
            <a:solidFill>
              <a:schemeClr val="bg1"/>
            </a:solidFill>
          </a:endParaRPr>
        </a:p>
      </dgm:t>
    </dgm:pt>
    <dgm:pt modelId="{448753CC-99F0-40B2-84FF-2C6C8AE407AD}" type="parTrans" cxnId="{9EA4590F-834D-444F-B916-C9C87C13D9FB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0BD16D83-600B-41F5-A853-05E6ECB6742E}" type="sibTrans" cxnId="{9EA4590F-834D-444F-B916-C9C87C13D9FB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4CB3204C-774E-48A0-BF52-89EEA2041C1E}" type="pres">
      <dgm:prSet presAssocID="{37B85F87-A8E9-4B40-9200-0CFF9DFF28D5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2688CD0-CFF6-49B3-8773-CAE50D6E02C5}" type="pres">
      <dgm:prSet presAssocID="{A10BBBE5-995C-4026-938C-87C576720C2D}" presName="node" presStyleLbl="node1" presStyleIdx="0" presStyleCnt="5" custScaleX="77053" custLinFactNeighborX="-3800" custLinFactNeighborY="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07FEF34-612F-4EA3-A616-B678B92B30A1}" type="pres">
      <dgm:prSet presAssocID="{64F3CFA5-E98E-4BF6-B6E7-9D2CACACE68A}" presName="sibTrans" presStyleCnt="0"/>
      <dgm:spPr/>
    </dgm:pt>
    <dgm:pt modelId="{66ED0821-E08F-460C-9144-E7AAFD732E35}" type="pres">
      <dgm:prSet presAssocID="{B9DB4FA6-2DD9-4246-BFC0-C6D6067CD9BA}" presName="node" presStyleLbl="node1" presStyleIdx="1" presStyleCnt="5" custScaleX="6423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5427F4B-6207-4F5A-BC71-B67352CEB520}" type="pres">
      <dgm:prSet presAssocID="{F5AF689C-58F6-459A-96A0-9CE026944A99}" presName="sibTrans" presStyleCnt="0"/>
      <dgm:spPr/>
    </dgm:pt>
    <dgm:pt modelId="{058C1F58-1D66-4B97-86C4-AD7CEF00A8F2}" type="pres">
      <dgm:prSet presAssocID="{DC307EB5-C728-4ACA-A4AF-CCD62B0BAD8D}" presName="node" presStyleLbl="node1" presStyleIdx="2" presStyleCnt="5" custScaleX="5590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FA0D3F2-8D3D-4FB8-8E18-7BD35A89D725}" type="pres">
      <dgm:prSet presAssocID="{9EFC9477-CD63-40D7-9402-64CB72976807}" presName="sibTrans" presStyleCnt="0"/>
      <dgm:spPr/>
    </dgm:pt>
    <dgm:pt modelId="{CFFD1A94-2253-4336-BFF4-C73A72D63954}" type="pres">
      <dgm:prSet presAssocID="{E1DFB252-0151-4D02-8964-DE991D6B652E}" presName="node" presStyleLbl="node1" presStyleIdx="3" presStyleCnt="5" custScaleX="5671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FD0F2FB-01EC-4D34-8B30-E23C54D0AAFF}" type="pres">
      <dgm:prSet presAssocID="{486B0492-3EB8-49C4-B2ED-4B2A6A8D25B6}" presName="sibTrans" presStyleCnt="0"/>
      <dgm:spPr/>
    </dgm:pt>
    <dgm:pt modelId="{ABB71CE2-0858-4459-8DBA-307600B1701F}" type="pres">
      <dgm:prSet presAssocID="{462A1B2B-3FEC-4D7A-A635-075A4909887B}" presName="node" presStyleLbl="node1" presStyleIdx="4" presStyleCnt="5" custScaleX="7764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6D7DEBB-68A5-4EE7-BB3B-1F5951BA5604}" type="presOf" srcId="{B9DB4FA6-2DD9-4246-BFC0-C6D6067CD9BA}" destId="{66ED0821-E08F-460C-9144-E7AAFD732E35}" srcOrd="0" destOrd="0" presId="urn:microsoft.com/office/officeart/2005/8/layout/hList6"/>
    <dgm:cxn modelId="{57CD9B96-2A16-49F8-BE57-7707C1B5A8B4}" type="presOf" srcId="{DC307EB5-C728-4ACA-A4AF-CCD62B0BAD8D}" destId="{058C1F58-1D66-4B97-86C4-AD7CEF00A8F2}" srcOrd="0" destOrd="0" presId="urn:microsoft.com/office/officeart/2005/8/layout/hList6"/>
    <dgm:cxn modelId="{7582939E-4B55-4EE4-96B1-314C4CBDBFF0}" srcId="{37B85F87-A8E9-4B40-9200-0CFF9DFF28D5}" destId="{E1DFB252-0151-4D02-8964-DE991D6B652E}" srcOrd="3" destOrd="0" parTransId="{7CB57C3A-5236-4889-9E92-A993C1BEA4A3}" sibTransId="{486B0492-3EB8-49C4-B2ED-4B2A6A8D25B6}"/>
    <dgm:cxn modelId="{C10C28BB-1766-4009-BB6A-E9BEE9F17E4E}" type="presOf" srcId="{A10BBBE5-995C-4026-938C-87C576720C2D}" destId="{E2688CD0-CFF6-49B3-8773-CAE50D6E02C5}" srcOrd="0" destOrd="0" presId="urn:microsoft.com/office/officeart/2005/8/layout/hList6"/>
    <dgm:cxn modelId="{976738F1-7002-44CD-975E-3D58FB0ECBDE}" type="presOf" srcId="{462A1B2B-3FEC-4D7A-A635-075A4909887B}" destId="{ABB71CE2-0858-4459-8DBA-307600B1701F}" srcOrd="0" destOrd="0" presId="urn:microsoft.com/office/officeart/2005/8/layout/hList6"/>
    <dgm:cxn modelId="{9EA4590F-834D-444F-B916-C9C87C13D9FB}" srcId="{37B85F87-A8E9-4B40-9200-0CFF9DFF28D5}" destId="{462A1B2B-3FEC-4D7A-A635-075A4909887B}" srcOrd="4" destOrd="0" parTransId="{448753CC-99F0-40B2-84FF-2C6C8AE407AD}" sibTransId="{0BD16D83-600B-41F5-A853-05E6ECB6742E}"/>
    <dgm:cxn modelId="{0D390E26-CF8C-4447-B7DB-013052FDFF42}" srcId="{37B85F87-A8E9-4B40-9200-0CFF9DFF28D5}" destId="{B9DB4FA6-2DD9-4246-BFC0-C6D6067CD9BA}" srcOrd="1" destOrd="0" parTransId="{1CEAC1EE-92A8-4560-830C-84008BDAA96A}" sibTransId="{F5AF689C-58F6-459A-96A0-9CE026944A99}"/>
    <dgm:cxn modelId="{73D46554-44AF-46A3-906B-42D9D094E118}" type="presOf" srcId="{37B85F87-A8E9-4B40-9200-0CFF9DFF28D5}" destId="{4CB3204C-774E-48A0-BF52-89EEA2041C1E}" srcOrd="0" destOrd="0" presId="urn:microsoft.com/office/officeart/2005/8/layout/hList6"/>
    <dgm:cxn modelId="{EFE6559E-9886-4A19-8624-68189AABBEA3}" srcId="{37B85F87-A8E9-4B40-9200-0CFF9DFF28D5}" destId="{DC307EB5-C728-4ACA-A4AF-CCD62B0BAD8D}" srcOrd="2" destOrd="0" parTransId="{0C4FEB9E-B24E-4084-9EA7-AA31A5A7BD98}" sibTransId="{9EFC9477-CD63-40D7-9402-64CB72976807}"/>
    <dgm:cxn modelId="{30D5DDA3-F01A-49E3-9A91-3EE990BE50EA}" type="presOf" srcId="{E1DFB252-0151-4D02-8964-DE991D6B652E}" destId="{CFFD1A94-2253-4336-BFF4-C73A72D63954}" srcOrd="0" destOrd="0" presId="urn:microsoft.com/office/officeart/2005/8/layout/hList6"/>
    <dgm:cxn modelId="{8EAB79E4-D9B4-4E2C-A0AC-95FD17F4A11F}" srcId="{37B85F87-A8E9-4B40-9200-0CFF9DFF28D5}" destId="{A10BBBE5-995C-4026-938C-87C576720C2D}" srcOrd="0" destOrd="0" parTransId="{770CAFC8-94D0-4070-A47C-16F0017989D7}" sibTransId="{64F3CFA5-E98E-4BF6-B6E7-9D2CACACE68A}"/>
    <dgm:cxn modelId="{C924E318-392D-4604-8890-7B4B7B1C0033}" type="presParOf" srcId="{4CB3204C-774E-48A0-BF52-89EEA2041C1E}" destId="{E2688CD0-CFF6-49B3-8773-CAE50D6E02C5}" srcOrd="0" destOrd="0" presId="urn:microsoft.com/office/officeart/2005/8/layout/hList6"/>
    <dgm:cxn modelId="{ED256D2E-B2AA-4553-9D0C-BBECC6139249}" type="presParOf" srcId="{4CB3204C-774E-48A0-BF52-89EEA2041C1E}" destId="{007FEF34-612F-4EA3-A616-B678B92B30A1}" srcOrd="1" destOrd="0" presId="urn:microsoft.com/office/officeart/2005/8/layout/hList6"/>
    <dgm:cxn modelId="{FC0571C9-CC6B-49F7-9164-C9247D2B1869}" type="presParOf" srcId="{4CB3204C-774E-48A0-BF52-89EEA2041C1E}" destId="{66ED0821-E08F-460C-9144-E7AAFD732E35}" srcOrd="2" destOrd="0" presId="urn:microsoft.com/office/officeart/2005/8/layout/hList6"/>
    <dgm:cxn modelId="{F7BEA377-FA3C-47BB-AFB6-6F2E4C6C9D01}" type="presParOf" srcId="{4CB3204C-774E-48A0-BF52-89EEA2041C1E}" destId="{35427F4B-6207-4F5A-BC71-B67352CEB520}" srcOrd="3" destOrd="0" presId="urn:microsoft.com/office/officeart/2005/8/layout/hList6"/>
    <dgm:cxn modelId="{FC21D665-0EDB-4253-AB40-74A70096B5E4}" type="presParOf" srcId="{4CB3204C-774E-48A0-BF52-89EEA2041C1E}" destId="{058C1F58-1D66-4B97-86C4-AD7CEF00A8F2}" srcOrd="4" destOrd="0" presId="urn:microsoft.com/office/officeart/2005/8/layout/hList6"/>
    <dgm:cxn modelId="{58BC0DA4-D537-4449-99C5-7F0A61915156}" type="presParOf" srcId="{4CB3204C-774E-48A0-BF52-89EEA2041C1E}" destId="{EFA0D3F2-8D3D-4FB8-8E18-7BD35A89D725}" srcOrd="5" destOrd="0" presId="urn:microsoft.com/office/officeart/2005/8/layout/hList6"/>
    <dgm:cxn modelId="{09BC6974-1D64-4EEB-95DB-F9BCFE4EF5D5}" type="presParOf" srcId="{4CB3204C-774E-48A0-BF52-89EEA2041C1E}" destId="{CFFD1A94-2253-4336-BFF4-C73A72D63954}" srcOrd="6" destOrd="0" presId="urn:microsoft.com/office/officeart/2005/8/layout/hList6"/>
    <dgm:cxn modelId="{2222A231-153E-4AAD-99A6-05B34C5F9387}" type="presParOf" srcId="{4CB3204C-774E-48A0-BF52-89EEA2041C1E}" destId="{DFD0F2FB-01EC-4D34-8B30-E23C54D0AAFF}" srcOrd="7" destOrd="0" presId="urn:microsoft.com/office/officeart/2005/8/layout/hList6"/>
    <dgm:cxn modelId="{A63A7965-4C25-44DE-878C-C9AEF5B27053}" type="presParOf" srcId="{4CB3204C-774E-48A0-BF52-89EEA2041C1E}" destId="{ABB71CE2-0858-4459-8DBA-307600B1701F}" srcOrd="8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7B85F87-A8E9-4B40-9200-0CFF9DFF28D5}" type="doc">
      <dgm:prSet loTypeId="urn:microsoft.com/office/officeart/2005/8/layout/hList6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A10BBBE5-995C-4026-938C-87C576720C2D}">
      <dgm:prSet phldrT="[Metin]" custT="1"/>
      <dgm:spPr/>
      <dgm:t>
        <a:bodyPr/>
        <a:lstStyle/>
        <a:p>
          <a:r>
            <a:rPr lang="tr-TR" b="1" dirty="0">
              <a:solidFill>
                <a:schemeClr val="bg1"/>
              </a:solidFill>
            </a:rPr>
            <a:t>1999</a:t>
          </a:r>
        </a:p>
        <a:p>
          <a:r>
            <a:rPr lang="tr-TR" b="0" dirty="0">
              <a:solidFill>
                <a:schemeClr val="bg1"/>
              </a:solidFill>
            </a:rPr>
            <a:t>İlk sıfır atık diyalogu düzenlendi</a:t>
          </a:r>
        </a:p>
        <a:p>
          <a:r>
            <a:rPr lang="tr-TR" b="1" dirty="0">
              <a:solidFill>
                <a:schemeClr val="bg1"/>
              </a:solidFill>
            </a:rPr>
            <a:t>2000</a:t>
          </a:r>
        </a:p>
        <a:p>
          <a:r>
            <a:rPr lang="tr-TR" sz="1800" b="0" dirty="0">
              <a:solidFill>
                <a:schemeClr val="bg1"/>
              </a:solidFill>
            </a:rPr>
            <a:t>California, Del </a:t>
          </a:r>
          <a:r>
            <a:rPr lang="tr-TR" sz="1800" b="0" dirty="0" err="1">
              <a:solidFill>
                <a:schemeClr val="bg1"/>
              </a:solidFill>
            </a:rPr>
            <a:t>Norte</a:t>
          </a:r>
          <a:r>
            <a:rPr lang="tr-TR" sz="1800" b="0" dirty="0">
              <a:solidFill>
                <a:schemeClr val="bg1"/>
              </a:solidFill>
            </a:rPr>
            <a:t> şehrinde ilk sıfır atık planı yapılarak uygulandı.  </a:t>
          </a:r>
          <a:endParaRPr lang="en-US" sz="1800" b="0" dirty="0">
            <a:solidFill>
              <a:schemeClr val="bg1"/>
            </a:solidFill>
          </a:endParaRPr>
        </a:p>
      </dgm:t>
    </dgm:pt>
    <dgm:pt modelId="{770CAFC8-94D0-4070-A47C-16F0017989D7}" type="parTrans" cxnId="{8EAB79E4-D9B4-4E2C-A0AC-95FD17F4A11F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64F3CFA5-E98E-4BF6-B6E7-9D2CACACE68A}" type="sibTrans" cxnId="{8EAB79E4-D9B4-4E2C-A0AC-95FD17F4A11F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B9DB4FA6-2DD9-4246-BFC0-C6D6067CD9BA}">
      <dgm:prSet phldrT="[Metin]"/>
      <dgm:spPr/>
      <dgm:t>
        <a:bodyPr/>
        <a:lstStyle/>
        <a:p>
          <a:r>
            <a:rPr lang="tr-TR" b="1" dirty="0">
              <a:solidFill>
                <a:schemeClr val="bg1"/>
              </a:solidFill>
            </a:rPr>
            <a:t>2001</a:t>
          </a:r>
        </a:p>
        <a:p>
          <a:r>
            <a:rPr lang="tr-TR" dirty="0">
              <a:solidFill>
                <a:schemeClr val="bg1"/>
              </a:solidFill>
            </a:rPr>
            <a:t>Üretici sorumluluklarını ve sıfır atık içeren ilk stratejik plan yayınlandı.</a:t>
          </a:r>
        </a:p>
        <a:p>
          <a:endParaRPr lang="tr-TR" dirty="0">
            <a:solidFill>
              <a:schemeClr val="bg1"/>
            </a:solidFill>
          </a:endParaRPr>
        </a:p>
        <a:p>
          <a:endParaRPr lang="tr-TR" dirty="0">
            <a:solidFill>
              <a:schemeClr val="bg1"/>
            </a:solidFill>
          </a:endParaRPr>
        </a:p>
        <a:p>
          <a:endParaRPr lang="en-US" dirty="0">
            <a:solidFill>
              <a:schemeClr val="bg1"/>
            </a:solidFill>
          </a:endParaRPr>
        </a:p>
      </dgm:t>
    </dgm:pt>
    <dgm:pt modelId="{1CEAC1EE-92A8-4560-830C-84008BDAA96A}" type="parTrans" cxnId="{0D390E26-CF8C-4447-B7DB-013052FDFF42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F5AF689C-58F6-459A-96A0-9CE026944A99}" type="sibTrans" cxnId="{0D390E26-CF8C-4447-B7DB-013052FDFF42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DC307EB5-C728-4ACA-A4AF-CCD62B0BAD8D}">
      <dgm:prSet phldrT="[Metin]"/>
      <dgm:spPr/>
      <dgm:t>
        <a:bodyPr/>
        <a:lstStyle/>
        <a:p>
          <a:r>
            <a:rPr lang="tr-TR" dirty="0">
              <a:solidFill>
                <a:schemeClr val="bg1"/>
              </a:solidFill>
            </a:rPr>
            <a:t>2007</a:t>
          </a:r>
        </a:p>
        <a:p>
          <a:r>
            <a:rPr lang="tr-TR" dirty="0" err="1">
              <a:solidFill>
                <a:schemeClr val="bg1"/>
              </a:solidFill>
            </a:rPr>
            <a:t>Annie</a:t>
          </a:r>
          <a:r>
            <a:rPr lang="tr-TR" dirty="0">
              <a:solidFill>
                <a:schemeClr val="bg1"/>
              </a:solidFill>
            </a:rPr>
            <a:t> </a:t>
          </a:r>
          <a:r>
            <a:rPr lang="tr-TR" dirty="0" err="1">
              <a:solidFill>
                <a:schemeClr val="bg1"/>
              </a:solidFill>
            </a:rPr>
            <a:t>Leonard</a:t>
          </a:r>
          <a:r>
            <a:rPr lang="tr-TR" dirty="0">
              <a:solidFill>
                <a:schemeClr val="bg1"/>
              </a:solidFill>
            </a:rPr>
            <a:t> tarafından </a:t>
          </a:r>
          <a:r>
            <a:rPr lang="tr-TR" dirty="0" err="1">
              <a:solidFill>
                <a:schemeClr val="bg1"/>
              </a:solidFill>
            </a:rPr>
            <a:t>Story</a:t>
          </a:r>
          <a:r>
            <a:rPr lang="tr-TR" dirty="0">
              <a:solidFill>
                <a:schemeClr val="bg1"/>
              </a:solidFill>
            </a:rPr>
            <a:t> of </a:t>
          </a:r>
          <a:r>
            <a:rPr lang="tr-TR" dirty="0" err="1">
              <a:solidFill>
                <a:schemeClr val="bg1"/>
              </a:solidFill>
            </a:rPr>
            <a:t>Stuff</a:t>
          </a:r>
          <a:r>
            <a:rPr lang="tr-TR" dirty="0">
              <a:solidFill>
                <a:schemeClr val="bg1"/>
              </a:solidFill>
            </a:rPr>
            <a:t> adında bir kısa film birçok dile çevrilerek milyonlarca insana ulaşıldı. </a:t>
          </a:r>
          <a:endParaRPr lang="en-US" dirty="0">
            <a:solidFill>
              <a:schemeClr val="bg1"/>
            </a:solidFill>
          </a:endParaRPr>
        </a:p>
      </dgm:t>
    </dgm:pt>
    <dgm:pt modelId="{0C4FEB9E-B24E-4084-9EA7-AA31A5A7BD98}" type="parTrans" cxnId="{EFE6559E-9886-4A19-8624-68189AABBEA3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9EFC9477-CD63-40D7-9402-64CB72976807}" type="sibTrans" cxnId="{EFE6559E-9886-4A19-8624-68189AABBEA3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E1DFB252-0151-4D02-8964-DE991D6B652E}">
      <dgm:prSet phldrT="[Metin]"/>
      <dgm:spPr/>
      <dgm:t>
        <a:bodyPr/>
        <a:lstStyle/>
        <a:p>
          <a:r>
            <a:rPr lang="tr-TR" dirty="0">
              <a:solidFill>
                <a:schemeClr val="bg1"/>
              </a:solidFill>
            </a:rPr>
            <a:t>2010</a:t>
          </a:r>
        </a:p>
        <a:p>
          <a:r>
            <a:rPr lang="en-US" b="1" i="0" dirty="0" err="1"/>
            <a:t>Sıfır</a:t>
          </a:r>
          <a:r>
            <a:rPr lang="en-US" b="1" i="0" dirty="0"/>
            <a:t> </a:t>
          </a:r>
          <a:r>
            <a:rPr lang="en-US" b="1" i="0" dirty="0" err="1"/>
            <a:t>Atık</a:t>
          </a:r>
          <a:r>
            <a:rPr lang="en-US" b="1" i="0" dirty="0"/>
            <a:t> </a:t>
          </a:r>
          <a:r>
            <a:rPr lang="en-US" b="1" i="0" dirty="0" err="1"/>
            <a:t>yaşam</a:t>
          </a:r>
          <a:r>
            <a:rPr lang="en-US" b="1" i="0" dirty="0"/>
            <a:t> </a:t>
          </a:r>
          <a:r>
            <a:rPr lang="en-US" b="1" i="0" dirty="0" err="1"/>
            <a:t>tarzı</a:t>
          </a:r>
          <a:r>
            <a:rPr lang="en-US" b="1" i="0" dirty="0"/>
            <a:t> </a:t>
          </a:r>
          <a:r>
            <a:rPr lang="en-US" b="1" i="0" dirty="0" err="1"/>
            <a:t>hareketi</a:t>
          </a:r>
          <a:r>
            <a:rPr lang="en-US" b="1" i="0" dirty="0"/>
            <a:t> </a:t>
          </a:r>
          <a:r>
            <a:rPr lang="en-US" b="1" i="0" dirty="0" err="1"/>
            <a:t>ortaya</a:t>
          </a:r>
          <a:r>
            <a:rPr lang="en-US" b="1" i="0" dirty="0"/>
            <a:t> </a:t>
          </a:r>
          <a:r>
            <a:rPr lang="en-US" b="1" i="0" dirty="0" err="1"/>
            <a:t>çıkıyor</a:t>
          </a:r>
          <a:endParaRPr lang="tr-TR" dirty="0">
            <a:solidFill>
              <a:schemeClr val="bg1"/>
            </a:solidFill>
          </a:endParaRPr>
        </a:p>
        <a:p>
          <a:r>
            <a:rPr lang="tr-TR" dirty="0" err="1">
              <a:solidFill>
                <a:schemeClr val="bg1"/>
              </a:solidFill>
            </a:rPr>
            <a:t>Capannori</a:t>
          </a:r>
          <a:r>
            <a:rPr lang="tr-TR" dirty="0">
              <a:solidFill>
                <a:schemeClr val="bg1"/>
              </a:solidFill>
            </a:rPr>
            <a:t>, İtalya’da ilk Araştırma Merkezi kuruldu. </a:t>
          </a:r>
        </a:p>
        <a:p>
          <a:r>
            <a:rPr lang="tr-TR" dirty="0">
              <a:solidFill>
                <a:schemeClr val="bg1"/>
              </a:solidFill>
            </a:rPr>
            <a:t>İçinde kötü endüstri müzesi adında ilk müze kuruldu. </a:t>
          </a:r>
          <a:endParaRPr lang="en-US" dirty="0">
            <a:solidFill>
              <a:schemeClr val="bg1"/>
            </a:solidFill>
          </a:endParaRPr>
        </a:p>
      </dgm:t>
    </dgm:pt>
    <dgm:pt modelId="{7CB57C3A-5236-4889-9E92-A993C1BEA4A3}" type="parTrans" cxnId="{7582939E-4B55-4EE4-96B1-314C4CBDBFF0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486B0492-3EB8-49C4-B2ED-4B2A6A8D25B6}" type="sibTrans" cxnId="{7582939E-4B55-4EE4-96B1-314C4CBDBFF0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462A1B2B-3FEC-4D7A-A635-075A4909887B}">
      <dgm:prSet phldrT="[Metin]"/>
      <dgm:spPr/>
      <dgm:t>
        <a:bodyPr/>
        <a:lstStyle/>
        <a:p>
          <a:r>
            <a:rPr lang="tr-TR" dirty="0">
              <a:solidFill>
                <a:schemeClr val="bg1"/>
              </a:solidFill>
            </a:rPr>
            <a:t>2012</a:t>
          </a:r>
        </a:p>
        <a:p>
          <a:r>
            <a:rPr lang="tr-TR" dirty="0">
              <a:solidFill>
                <a:schemeClr val="bg1"/>
              </a:solidFill>
            </a:rPr>
            <a:t>Uzun metrajlı «</a:t>
          </a:r>
          <a:r>
            <a:rPr lang="tr-TR" dirty="0" err="1">
              <a:solidFill>
                <a:schemeClr val="bg1"/>
              </a:solidFill>
            </a:rPr>
            <a:t>Trashed</a:t>
          </a:r>
          <a:r>
            <a:rPr lang="tr-TR" dirty="0">
              <a:solidFill>
                <a:schemeClr val="bg1"/>
              </a:solidFill>
            </a:rPr>
            <a:t>» film üretildi ve Cannes film festivalinde yayınlandı.</a:t>
          </a:r>
        </a:p>
        <a:p>
          <a:endParaRPr lang="tr-TR" dirty="0">
            <a:solidFill>
              <a:schemeClr val="bg1"/>
            </a:solidFill>
          </a:endParaRPr>
        </a:p>
      </dgm:t>
    </dgm:pt>
    <dgm:pt modelId="{448753CC-99F0-40B2-84FF-2C6C8AE407AD}" type="parTrans" cxnId="{9EA4590F-834D-444F-B916-C9C87C13D9FB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0BD16D83-600B-41F5-A853-05E6ECB6742E}" type="sibTrans" cxnId="{9EA4590F-834D-444F-B916-C9C87C13D9FB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4CB3204C-774E-48A0-BF52-89EEA2041C1E}" type="pres">
      <dgm:prSet presAssocID="{37B85F87-A8E9-4B40-9200-0CFF9DFF28D5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2688CD0-CFF6-49B3-8773-CAE50D6E02C5}" type="pres">
      <dgm:prSet presAssocID="{A10BBBE5-995C-4026-938C-87C576720C2D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07FEF34-612F-4EA3-A616-B678B92B30A1}" type="pres">
      <dgm:prSet presAssocID="{64F3CFA5-E98E-4BF6-B6E7-9D2CACACE68A}" presName="sibTrans" presStyleCnt="0"/>
      <dgm:spPr/>
    </dgm:pt>
    <dgm:pt modelId="{66ED0821-E08F-460C-9144-E7AAFD732E35}" type="pres">
      <dgm:prSet presAssocID="{B9DB4FA6-2DD9-4246-BFC0-C6D6067CD9BA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5427F4B-6207-4F5A-BC71-B67352CEB520}" type="pres">
      <dgm:prSet presAssocID="{F5AF689C-58F6-459A-96A0-9CE026944A99}" presName="sibTrans" presStyleCnt="0"/>
      <dgm:spPr/>
    </dgm:pt>
    <dgm:pt modelId="{058C1F58-1D66-4B97-86C4-AD7CEF00A8F2}" type="pres">
      <dgm:prSet presAssocID="{DC307EB5-C728-4ACA-A4AF-CCD62B0BAD8D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FA0D3F2-8D3D-4FB8-8E18-7BD35A89D725}" type="pres">
      <dgm:prSet presAssocID="{9EFC9477-CD63-40D7-9402-64CB72976807}" presName="sibTrans" presStyleCnt="0"/>
      <dgm:spPr/>
    </dgm:pt>
    <dgm:pt modelId="{CFFD1A94-2253-4336-BFF4-C73A72D63954}" type="pres">
      <dgm:prSet presAssocID="{E1DFB252-0151-4D02-8964-DE991D6B652E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FD0F2FB-01EC-4D34-8B30-E23C54D0AAFF}" type="pres">
      <dgm:prSet presAssocID="{486B0492-3EB8-49C4-B2ED-4B2A6A8D25B6}" presName="sibTrans" presStyleCnt="0"/>
      <dgm:spPr/>
    </dgm:pt>
    <dgm:pt modelId="{ABB71CE2-0858-4459-8DBA-307600B1701F}" type="pres">
      <dgm:prSet presAssocID="{462A1B2B-3FEC-4D7A-A635-075A4909887B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6D7DEBB-68A5-4EE7-BB3B-1F5951BA5604}" type="presOf" srcId="{B9DB4FA6-2DD9-4246-BFC0-C6D6067CD9BA}" destId="{66ED0821-E08F-460C-9144-E7AAFD732E35}" srcOrd="0" destOrd="0" presId="urn:microsoft.com/office/officeart/2005/8/layout/hList6"/>
    <dgm:cxn modelId="{57CD9B96-2A16-49F8-BE57-7707C1B5A8B4}" type="presOf" srcId="{DC307EB5-C728-4ACA-A4AF-CCD62B0BAD8D}" destId="{058C1F58-1D66-4B97-86C4-AD7CEF00A8F2}" srcOrd="0" destOrd="0" presId="urn:microsoft.com/office/officeart/2005/8/layout/hList6"/>
    <dgm:cxn modelId="{7582939E-4B55-4EE4-96B1-314C4CBDBFF0}" srcId="{37B85F87-A8E9-4B40-9200-0CFF9DFF28D5}" destId="{E1DFB252-0151-4D02-8964-DE991D6B652E}" srcOrd="3" destOrd="0" parTransId="{7CB57C3A-5236-4889-9E92-A993C1BEA4A3}" sibTransId="{486B0492-3EB8-49C4-B2ED-4B2A6A8D25B6}"/>
    <dgm:cxn modelId="{C10C28BB-1766-4009-BB6A-E9BEE9F17E4E}" type="presOf" srcId="{A10BBBE5-995C-4026-938C-87C576720C2D}" destId="{E2688CD0-CFF6-49B3-8773-CAE50D6E02C5}" srcOrd="0" destOrd="0" presId="urn:microsoft.com/office/officeart/2005/8/layout/hList6"/>
    <dgm:cxn modelId="{976738F1-7002-44CD-975E-3D58FB0ECBDE}" type="presOf" srcId="{462A1B2B-3FEC-4D7A-A635-075A4909887B}" destId="{ABB71CE2-0858-4459-8DBA-307600B1701F}" srcOrd="0" destOrd="0" presId="urn:microsoft.com/office/officeart/2005/8/layout/hList6"/>
    <dgm:cxn modelId="{9EA4590F-834D-444F-B916-C9C87C13D9FB}" srcId="{37B85F87-A8E9-4B40-9200-0CFF9DFF28D5}" destId="{462A1B2B-3FEC-4D7A-A635-075A4909887B}" srcOrd="4" destOrd="0" parTransId="{448753CC-99F0-40B2-84FF-2C6C8AE407AD}" sibTransId="{0BD16D83-600B-41F5-A853-05E6ECB6742E}"/>
    <dgm:cxn modelId="{0D390E26-CF8C-4447-B7DB-013052FDFF42}" srcId="{37B85F87-A8E9-4B40-9200-0CFF9DFF28D5}" destId="{B9DB4FA6-2DD9-4246-BFC0-C6D6067CD9BA}" srcOrd="1" destOrd="0" parTransId="{1CEAC1EE-92A8-4560-830C-84008BDAA96A}" sibTransId="{F5AF689C-58F6-459A-96A0-9CE026944A99}"/>
    <dgm:cxn modelId="{73D46554-44AF-46A3-906B-42D9D094E118}" type="presOf" srcId="{37B85F87-A8E9-4B40-9200-0CFF9DFF28D5}" destId="{4CB3204C-774E-48A0-BF52-89EEA2041C1E}" srcOrd="0" destOrd="0" presId="urn:microsoft.com/office/officeart/2005/8/layout/hList6"/>
    <dgm:cxn modelId="{EFE6559E-9886-4A19-8624-68189AABBEA3}" srcId="{37B85F87-A8E9-4B40-9200-0CFF9DFF28D5}" destId="{DC307EB5-C728-4ACA-A4AF-CCD62B0BAD8D}" srcOrd="2" destOrd="0" parTransId="{0C4FEB9E-B24E-4084-9EA7-AA31A5A7BD98}" sibTransId="{9EFC9477-CD63-40D7-9402-64CB72976807}"/>
    <dgm:cxn modelId="{30D5DDA3-F01A-49E3-9A91-3EE990BE50EA}" type="presOf" srcId="{E1DFB252-0151-4D02-8964-DE991D6B652E}" destId="{CFFD1A94-2253-4336-BFF4-C73A72D63954}" srcOrd="0" destOrd="0" presId="urn:microsoft.com/office/officeart/2005/8/layout/hList6"/>
    <dgm:cxn modelId="{8EAB79E4-D9B4-4E2C-A0AC-95FD17F4A11F}" srcId="{37B85F87-A8E9-4B40-9200-0CFF9DFF28D5}" destId="{A10BBBE5-995C-4026-938C-87C576720C2D}" srcOrd="0" destOrd="0" parTransId="{770CAFC8-94D0-4070-A47C-16F0017989D7}" sibTransId="{64F3CFA5-E98E-4BF6-B6E7-9D2CACACE68A}"/>
    <dgm:cxn modelId="{C924E318-392D-4604-8890-7B4B7B1C0033}" type="presParOf" srcId="{4CB3204C-774E-48A0-BF52-89EEA2041C1E}" destId="{E2688CD0-CFF6-49B3-8773-CAE50D6E02C5}" srcOrd="0" destOrd="0" presId="urn:microsoft.com/office/officeart/2005/8/layout/hList6"/>
    <dgm:cxn modelId="{ED256D2E-B2AA-4553-9D0C-BBECC6139249}" type="presParOf" srcId="{4CB3204C-774E-48A0-BF52-89EEA2041C1E}" destId="{007FEF34-612F-4EA3-A616-B678B92B30A1}" srcOrd="1" destOrd="0" presId="urn:microsoft.com/office/officeart/2005/8/layout/hList6"/>
    <dgm:cxn modelId="{FC0571C9-CC6B-49F7-9164-C9247D2B1869}" type="presParOf" srcId="{4CB3204C-774E-48A0-BF52-89EEA2041C1E}" destId="{66ED0821-E08F-460C-9144-E7AAFD732E35}" srcOrd="2" destOrd="0" presId="urn:microsoft.com/office/officeart/2005/8/layout/hList6"/>
    <dgm:cxn modelId="{F7BEA377-FA3C-47BB-AFB6-6F2E4C6C9D01}" type="presParOf" srcId="{4CB3204C-774E-48A0-BF52-89EEA2041C1E}" destId="{35427F4B-6207-4F5A-BC71-B67352CEB520}" srcOrd="3" destOrd="0" presId="urn:microsoft.com/office/officeart/2005/8/layout/hList6"/>
    <dgm:cxn modelId="{FC21D665-0EDB-4253-AB40-74A70096B5E4}" type="presParOf" srcId="{4CB3204C-774E-48A0-BF52-89EEA2041C1E}" destId="{058C1F58-1D66-4B97-86C4-AD7CEF00A8F2}" srcOrd="4" destOrd="0" presId="urn:microsoft.com/office/officeart/2005/8/layout/hList6"/>
    <dgm:cxn modelId="{58BC0DA4-D537-4449-99C5-7F0A61915156}" type="presParOf" srcId="{4CB3204C-774E-48A0-BF52-89EEA2041C1E}" destId="{EFA0D3F2-8D3D-4FB8-8E18-7BD35A89D725}" srcOrd="5" destOrd="0" presId="urn:microsoft.com/office/officeart/2005/8/layout/hList6"/>
    <dgm:cxn modelId="{09BC6974-1D64-4EEB-95DB-F9BCFE4EF5D5}" type="presParOf" srcId="{4CB3204C-774E-48A0-BF52-89EEA2041C1E}" destId="{CFFD1A94-2253-4336-BFF4-C73A72D63954}" srcOrd="6" destOrd="0" presId="urn:microsoft.com/office/officeart/2005/8/layout/hList6"/>
    <dgm:cxn modelId="{2222A231-153E-4AAD-99A6-05B34C5F9387}" type="presParOf" srcId="{4CB3204C-774E-48A0-BF52-89EEA2041C1E}" destId="{DFD0F2FB-01EC-4D34-8B30-E23C54D0AAFF}" srcOrd="7" destOrd="0" presId="urn:microsoft.com/office/officeart/2005/8/layout/hList6"/>
    <dgm:cxn modelId="{A63A7965-4C25-44DE-878C-C9AEF5B27053}" type="presParOf" srcId="{4CB3204C-774E-48A0-BF52-89EEA2041C1E}" destId="{ABB71CE2-0858-4459-8DBA-307600B1701F}" srcOrd="8" destOrd="0" presId="urn:microsoft.com/office/officeart/2005/8/layout/hList6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CA81258-8245-4185-821A-FDA9277331D4}" type="doc">
      <dgm:prSet loTypeId="urn:microsoft.com/office/officeart/2009/3/layout/StepUpProcess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84CF5D2D-331C-475B-A3BE-AFE7CCBDE7DD}">
      <dgm:prSet phldrT="[Metin]"/>
      <dgm:spPr/>
      <dgm:t>
        <a:bodyPr/>
        <a:lstStyle/>
        <a:p>
          <a:r>
            <a:rPr lang="tr-TR" dirty="0" err="1"/>
            <a:t>Reuse</a:t>
          </a:r>
          <a:r>
            <a:rPr lang="tr-TR" dirty="0"/>
            <a:t> </a:t>
          </a:r>
          <a:endParaRPr lang="en-US" dirty="0"/>
        </a:p>
      </dgm:t>
    </dgm:pt>
    <dgm:pt modelId="{0DD1B206-E70C-4CB8-8676-0D0C5848C1BF}" type="parTrans" cxnId="{7041ABCD-4EE7-47D3-A933-14B0CC44697F}">
      <dgm:prSet/>
      <dgm:spPr/>
      <dgm:t>
        <a:bodyPr/>
        <a:lstStyle/>
        <a:p>
          <a:endParaRPr lang="en-US"/>
        </a:p>
      </dgm:t>
    </dgm:pt>
    <dgm:pt modelId="{AAFCB511-8053-412E-B2A8-CBBD73ADEB69}" type="sibTrans" cxnId="{7041ABCD-4EE7-47D3-A933-14B0CC44697F}">
      <dgm:prSet/>
      <dgm:spPr/>
      <dgm:t>
        <a:bodyPr/>
        <a:lstStyle/>
        <a:p>
          <a:endParaRPr lang="en-US"/>
        </a:p>
      </dgm:t>
    </dgm:pt>
    <dgm:pt modelId="{4E31BEF7-2E4B-4868-88E9-7E69B7B00003}">
      <dgm:prSet phldrT="[Metin]"/>
      <dgm:spPr/>
      <dgm:t>
        <a:bodyPr/>
        <a:lstStyle/>
        <a:p>
          <a:r>
            <a:rPr lang="tr-TR" dirty="0" err="1"/>
            <a:t>Recover</a:t>
          </a:r>
          <a:endParaRPr lang="en-US" dirty="0"/>
        </a:p>
      </dgm:t>
    </dgm:pt>
    <dgm:pt modelId="{6F62D8E1-A01C-4A3A-9050-6E725442FC8C}" type="parTrans" cxnId="{8F8C8651-6649-463E-8E2F-667F41EED099}">
      <dgm:prSet/>
      <dgm:spPr/>
      <dgm:t>
        <a:bodyPr/>
        <a:lstStyle/>
        <a:p>
          <a:endParaRPr lang="en-US"/>
        </a:p>
      </dgm:t>
    </dgm:pt>
    <dgm:pt modelId="{876FF01B-B428-4965-AD14-6558FCE89DA0}" type="sibTrans" cxnId="{8F8C8651-6649-463E-8E2F-667F41EED099}">
      <dgm:prSet/>
      <dgm:spPr/>
      <dgm:t>
        <a:bodyPr/>
        <a:lstStyle/>
        <a:p>
          <a:endParaRPr lang="en-US"/>
        </a:p>
      </dgm:t>
    </dgm:pt>
    <dgm:pt modelId="{BB198064-3D68-463E-BFBF-0648EC62F8C8}">
      <dgm:prSet phldrT="[Metin]"/>
      <dgm:spPr/>
      <dgm:t>
        <a:bodyPr/>
        <a:lstStyle/>
        <a:p>
          <a:endParaRPr lang="en-US" dirty="0"/>
        </a:p>
      </dgm:t>
    </dgm:pt>
    <dgm:pt modelId="{74CFC0E7-CEF2-4944-85BC-CC6EA3DA2A9D}" type="parTrans" cxnId="{B7333537-B30D-4663-8B9F-49848A501485}">
      <dgm:prSet/>
      <dgm:spPr/>
      <dgm:t>
        <a:bodyPr/>
        <a:lstStyle/>
        <a:p>
          <a:endParaRPr lang="en-US"/>
        </a:p>
      </dgm:t>
    </dgm:pt>
    <dgm:pt modelId="{5DC9814A-9ADB-4D80-8E91-71BB02F11830}" type="sibTrans" cxnId="{B7333537-B30D-4663-8B9F-49848A501485}">
      <dgm:prSet/>
      <dgm:spPr/>
      <dgm:t>
        <a:bodyPr/>
        <a:lstStyle/>
        <a:p>
          <a:endParaRPr lang="en-US"/>
        </a:p>
      </dgm:t>
    </dgm:pt>
    <dgm:pt modelId="{E2A28312-F37E-4596-9314-A52EC7563D21}" type="pres">
      <dgm:prSet presAssocID="{CCA81258-8245-4185-821A-FDA9277331D4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2154E3A9-9691-4C2B-B697-2733DD730CF5}" type="pres">
      <dgm:prSet presAssocID="{84CF5D2D-331C-475B-A3BE-AFE7CCBDE7DD}" presName="composite" presStyleCnt="0"/>
      <dgm:spPr/>
    </dgm:pt>
    <dgm:pt modelId="{E0778707-277E-4E15-8C6D-7B94505986F0}" type="pres">
      <dgm:prSet presAssocID="{84CF5D2D-331C-475B-A3BE-AFE7CCBDE7DD}" presName="LShape" presStyleLbl="alignNode1" presStyleIdx="0" presStyleCnt="5"/>
      <dgm:spPr/>
    </dgm:pt>
    <dgm:pt modelId="{A236EDC3-764E-4762-B682-4ED4C8084844}" type="pres">
      <dgm:prSet presAssocID="{84CF5D2D-331C-475B-A3BE-AFE7CCBDE7DD}" presName="ParentText" presStyleLbl="revTx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C239C0D-8586-4E00-AF4F-44D5D74BAAD7}" type="pres">
      <dgm:prSet presAssocID="{84CF5D2D-331C-475B-A3BE-AFE7CCBDE7DD}" presName="Triangle" presStyleLbl="alignNode1" presStyleIdx="1" presStyleCnt="5"/>
      <dgm:spPr/>
    </dgm:pt>
    <dgm:pt modelId="{9169B440-5DE8-420A-A968-6105BDA3A722}" type="pres">
      <dgm:prSet presAssocID="{AAFCB511-8053-412E-B2A8-CBBD73ADEB69}" presName="sibTrans" presStyleCnt="0"/>
      <dgm:spPr/>
    </dgm:pt>
    <dgm:pt modelId="{643DAE5C-D557-4847-B9C2-3A530CB8BD2B}" type="pres">
      <dgm:prSet presAssocID="{AAFCB511-8053-412E-B2A8-CBBD73ADEB69}" presName="space" presStyleCnt="0"/>
      <dgm:spPr/>
    </dgm:pt>
    <dgm:pt modelId="{C702BAEE-FB07-404E-996B-E63AD0251278}" type="pres">
      <dgm:prSet presAssocID="{4E31BEF7-2E4B-4868-88E9-7E69B7B00003}" presName="composite" presStyleCnt="0"/>
      <dgm:spPr/>
    </dgm:pt>
    <dgm:pt modelId="{C5B5B4BC-E091-45C9-A4C4-32E2D6723D7C}" type="pres">
      <dgm:prSet presAssocID="{4E31BEF7-2E4B-4868-88E9-7E69B7B00003}" presName="LShape" presStyleLbl="alignNode1" presStyleIdx="2" presStyleCnt="5"/>
      <dgm:spPr/>
    </dgm:pt>
    <dgm:pt modelId="{4E13AF24-4482-4042-BFA2-72A9CC037452}" type="pres">
      <dgm:prSet presAssocID="{4E31BEF7-2E4B-4868-88E9-7E69B7B00003}" presName="ParentText" presStyleLbl="revTx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4BAB194-7A14-4255-8C73-7E7D5DD41197}" type="pres">
      <dgm:prSet presAssocID="{4E31BEF7-2E4B-4868-88E9-7E69B7B00003}" presName="Triangle" presStyleLbl="alignNode1" presStyleIdx="3" presStyleCnt="5"/>
      <dgm:spPr/>
    </dgm:pt>
    <dgm:pt modelId="{6C9BE80E-7243-444C-B110-3C8470E85396}" type="pres">
      <dgm:prSet presAssocID="{876FF01B-B428-4965-AD14-6558FCE89DA0}" presName="sibTrans" presStyleCnt="0"/>
      <dgm:spPr/>
    </dgm:pt>
    <dgm:pt modelId="{D6FF4BB4-DC75-439B-8CD4-78386C7FEC66}" type="pres">
      <dgm:prSet presAssocID="{876FF01B-B428-4965-AD14-6558FCE89DA0}" presName="space" presStyleCnt="0"/>
      <dgm:spPr/>
    </dgm:pt>
    <dgm:pt modelId="{223F3746-0C44-4331-A843-23DAE5F2C18D}" type="pres">
      <dgm:prSet presAssocID="{BB198064-3D68-463E-BFBF-0648EC62F8C8}" presName="composite" presStyleCnt="0"/>
      <dgm:spPr/>
    </dgm:pt>
    <dgm:pt modelId="{C290E365-BDE1-4066-BC4A-3AC335C369AA}" type="pres">
      <dgm:prSet presAssocID="{BB198064-3D68-463E-BFBF-0648EC62F8C8}" presName="LShape" presStyleLbl="alignNode1" presStyleIdx="4" presStyleCnt="5"/>
      <dgm:spPr/>
    </dgm:pt>
    <dgm:pt modelId="{B1802200-F5D4-4302-97CF-D608CA64ADC3}" type="pres">
      <dgm:prSet presAssocID="{BB198064-3D68-463E-BFBF-0648EC62F8C8}" presName="ParentText" presStyleLbl="revTx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041ABCD-4EE7-47D3-A933-14B0CC44697F}" srcId="{CCA81258-8245-4185-821A-FDA9277331D4}" destId="{84CF5D2D-331C-475B-A3BE-AFE7CCBDE7DD}" srcOrd="0" destOrd="0" parTransId="{0DD1B206-E70C-4CB8-8676-0D0C5848C1BF}" sibTransId="{AAFCB511-8053-412E-B2A8-CBBD73ADEB69}"/>
    <dgm:cxn modelId="{8F8C8651-6649-463E-8E2F-667F41EED099}" srcId="{CCA81258-8245-4185-821A-FDA9277331D4}" destId="{4E31BEF7-2E4B-4868-88E9-7E69B7B00003}" srcOrd="1" destOrd="0" parTransId="{6F62D8E1-A01C-4A3A-9050-6E725442FC8C}" sibTransId="{876FF01B-B428-4965-AD14-6558FCE89DA0}"/>
    <dgm:cxn modelId="{52128DE6-B2A9-40F9-BED1-D2F0C5F6BFD5}" type="presOf" srcId="{CCA81258-8245-4185-821A-FDA9277331D4}" destId="{E2A28312-F37E-4596-9314-A52EC7563D21}" srcOrd="0" destOrd="0" presId="urn:microsoft.com/office/officeart/2009/3/layout/StepUpProcess"/>
    <dgm:cxn modelId="{199A7D44-457A-42F3-B745-0BDF25C304D6}" type="presOf" srcId="{BB198064-3D68-463E-BFBF-0648EC62F8C8}" destId="{B1802200-F5D4-4302-97CF-D608CA64ADC3}" srcOrd="0" destOrd="0" presId="urn:microsoft.com/office/officeart/2009/3/layout/StepUpProcess"/>
    <dgm:cxn modelId="{B7333537-B30D-4663-8B9F-49848A501485}" srcId="{CCA81258-8245-4185-821A-FDA9277331D4}" destId="{BB198064-3D68-463E-BFBF-0648EC62F8C8}" srcOrd="2" destOrd="0" parTransId="{74CFC0E7-CEF2-4944-85BC-CC6EA3DA2A9D}" sibTransId="{5DC9814A-9ADB-4D80-8E91-71BB02F11830}"/>
    <dgm:cxn modelId="{6051EC7F-3133-4EC1-8903-74FEFCC2F916}" type="presOf" srcId="{84CF5D2D-331C-475B-A3BE-AFE7CCBDE7DD}" destId="{A236EDC3-764E-4762-B682-4ED4C8084844}" srcOrd="0" destOrd="0" presId="urn:microsoft.com/office/officeart/2009/3/layout/StepUpProcess"/>
    <dgm:cxn modelId="{DBF6BCB9-6A57-4B09-9453-0EA7F3FD8A31}" type="presOf" srcId="{4E31BEF7-2E4B-4868-88E9-7E69B7B00003}" destId="{4E13AF24-4482-4042-BFA2-72A9CC037452}" srcOrd="0" destOrd="0" presId="urn:microsoft.com/office/officeart/2009/3/layout/StepUpProcess"/>
    <dgm:cxn modelId="{F8C1E5FC-9ADB-4D68-9A3E-215E1813C417}" type="presParOf" srcId="{E2A28312-F37E-4596-9314-A52EC7563D21}" destId="{2154E3A9-9691-4C2B-B697-2733DD730CF5}" srcOrd="0" destOrd="0" presId="urn:microsoft.com/office/officeart/2009/3/layout/StepUpProcess"/>
    <dgm:cxn modelId="{A218AA50-B074-4B25-AF01-F6526A84713F}" type="presParOf" srcId="{2154E3A9-9691-4C2B-B697-2733DD730CF5}" destId="{E0778707-277E-4E15-8C6D-7B94505986F0}" srcOrd="0" destOrd="0" presId="urn:microsoft.com/office/officeart/2009/3/layout/StepUpProcess"/>
    <dgm:cxn modelId="{C5EB9030-E577-4DDD-A428-D18E0DB64B15}" type="presParOf" srcId="{2154E3A9-9691-4C2B-B697-2733DD730CF5}" destId="{A236EDC3-764E-4762-B682-4ED4C8084844}" srcOrd="1" destOrd="0" presId="urn:microsoft.com/office/officeart/2009/3/layout/StepUpProcess"/>
    <dgm:cxn modelId="{31F007AE-25A3-42DA-8790-C7A47DFD6DE1}" type="presParOf" srcId="{2154E3A9-9691-4C2B-B697-2733DD730CF5}" destId="{6C239C0D-8586-4E00-AF4F-44D5D74BAAD7}" srcOrd="2" destOrd="0" presId="urn:microsoft.com/office/officeart/2009/3/layout/StepUpProcess"/>
    <dgm:cxn modelId="{05CEC423-8BB9-43B8-9878-AEFA4D092415}" type="presParOf" srcId="{E2A28312-F37E-4596-9314-A52EC7563D21}" destId="{9169B440-5DE8-420A-A968-6105BDA3A722}" srcOrd="1" destOrd="0" presId="urn:microsoft.com/office/officeart/2009/3/layout/StepUpProcess"/>
    <dgm:cxn modelId="{B971C0EA-C847-4F8D-A3CA-A4EEA3626248}" type="presParOf" srcId="{9169B440-5DE8-420A-A968-6105BDA3A722}" destId="{643DAE5C-D557-4847-B9C2-3A530CB8BD2B}" srcOrd="0" destOrd="0" presId="urn:microsoft.com/office/officeart/2009/3/layout/StepUpProcess"/>
    <dgm:cxn modelId="{80F9FEA1-BA58-46AC-85D9-20EC00E55F79}" type="presParOf" srcId="{E2A28312-F37E-4596-9314-A52EC7563D21}" destId="{C702BAEE-FB07-404E-996B-E63AD0251278}" srcOrd="2" destOrd="0" presId="urn:microsoft.com/office/officeart/2009/3/layout/StepUpProcess"/>
    <dgm:cxn modelId="{9F450EBA-3A8E-490B-B913-1D360BD10F92}" type="presParOf" srcId="{C702BAEE-FB07-404E-996B-E63AD0251278}" destId="{C5B5B4BC-E091-45C9-A4C4-32E2D6723D7C}" srcOrd="0" destOrd="0" presId="urn:microsoft.com/office/officeart/2009/3/layout/StepUpProcess"/>
    <dgm:cxn modelId="{64B8E72A-5D8F-456E-9FF0-6CE3D1C63587}" type="presParOf" srcId="{C702BAEE-FB07-404E-996B-E63AD0251278}" destId="{4E13AF24-4482-4042-BFA2-72A9CC037452}" srcOrd="1" destOrd="0" presId="urn:microsoft.com/office/officeart/2009/3/layout/StepUpProcess"/>
    <dgm:cxn modelId="{607B232A-FC35-408C-8A58-A057F920761B}" type="presParOf" srcId="{C702BAEE-FB07-404E-996B-E63AD0251278}" destId="{B4BAB194-7A14-4255-8C73-7E7D5DD41197}" srcOrd="2" destOrd="0" presId="urn:microsoft.com/office/officeart/2009/3/layout/StepUpProcess"/>
    <dgm:cxn modelId="{596AC527-687D-49B9-B8C4-5BC8BB3CE8FB}" type="presParOf" srcId="{E2A28312-F37E-4596-9314-A52EC7563D21}" destId="{6C9BE80E-7243-444C-B110-3C8470E85396}" srcOrd="3" destOrd="0" presId="urn:microsoft.com/office/officeart/2009/3/layout/StepUpProcess"/>
    <dgm:cxn modelId="{1BD6D192-B1ED-41E5-B554-F80D0EBBFF36}" type="presParOf" srcId="{6C9BE80E-7243-444C-B110-3C8470E85396}" destId="{D6FF4BB4-DC75-439B-8CD4-78386C7FEC66}" srcOrd="0" destOrd="0" presId="urn:microsoft.com/office/officeart/2009/3/layout/StepUpProcess"/>
    <dgm:cxn modelId="{B34DA46C-8A83-473A-842F-C3930123961F}" type="presParOf" srcId="{E2A28312-F37E-4596-9314-A52EC7563D21}" destId="{223F3746-0C44-4331-A843-23DAE5F2C18D}" srcOrd="4" destOrd="0" presId="urn:microsoft.com/office/officeart/2009/3/layout/StepUpProcess"/>
    <dgm:cxn modelId="{47840814-9940-40C8-AEB6-90234C6D0181}" type="presParOf" srcId="{223F3746-0C44-4331-A843-23DAE5F2C18D}" destId="{C290E365-BDE1-4066-BC4A-3AC335C369AA}" srcOrd="0" destOrd="0" presId="urn:microsoft.com/office/officeart/2009/3/layout/StepUpProcess"/>
    <dgm:cxn modelId="{0CA02331-EAD2-4BDC-8064-52517E98F0A6}" type="presParOf" srcId="{223F3746-0C44-4331-A843-23DAE5F2C18D}" destId="{B1802200-F5D4-4302-97CF-D608CA64ADC3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CCA81258-8245-4185-821A-FDA9277331D4}" type="doc">
      <dgm:prSet loTypeId="urn:microsoft.com/office/officeart/2009/3/layout/StepUpProcess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84CF5D2D-331C-475B-A3BE-AFE7CCBDE7DD}">
      <dgm:prSet phldrT="[Metin]"/>
      <dgm:spPr/>
      <dgm:t>
        <a:bodyPr/>
        <a:lstStyle/>
        <a:p>
          <a:r>
            <a:rPr lang="tr-TR" dirty="0" err="1"/>
            <a:t>Repair</a:t>
          </a:r>
          <a:endParaRPr lang="en-US" dirty="0"/>
        </a:p>
      </dgm:t>
    </dgm:pt>
    <dgm:pt modelId="{0DD1B206-E70C-4CB8-8676-0D0C5848C1BF}" type="parTrans" cxnId="{7041ABCD-4EE7-47D3-A933-14B0CC44697F}">
      <dgm:prSet/>
      <dgm:spPr/>
      <dgm:t>
        <a:bodyPr/>
        <a:lstStyle/>
        <a:p>
          <a:endParaRPr lang="en-US"/>
        </a:p>
      </dgm:t>
    </dgm:pt>
    <dgm:pt modelId="{AAFCB511-8053-412E-B2A8-CBBD73ADEB69}" type="sibTrans" cxnId="{7041ABCD-4EE7-47D3-A933-14B0CC44697F}">
      <dgm:prSet/>
      <dgm:spPr/>
      <dgm:t>
        <a:bodyPr/>
        <a:lstStyle/>
        <a:p>
          <a:endParaRPr lang="en-US"/>
        </a:p>
      </dgm:t>
    </dgm:pt>
    <dgm:pt modelId="{4E31BEF7-2E4B-4868-88E9-7E69B7B00003}">
      <dgm:prSet phldrT="[Metin]"/>
      <dgm:spPr/>
      <dgm:t>
        <a:bodyPr/>
        <a:lstStyle/>
        <a:p>
          <a:r>
            <a:rPr lang="tr-TR" dirty="0" err="1"/>
            <a:t>Reduce</a:t>
          </a:r>
          <a:r>
            <a:rPr lang="tr-TR" dirty="0"/>
            <a:t> </a:t>
          </a:r>
          <a:endParaRPr lang="en-US" dirty="0"/>
        </a:p>
      </dgm:t>
    </dgm:pt>
    <dgm:pt modelId="{6F62D8E1-A01C-4A3A-9050-6E725442FC8C}" type="parTrans" cxnId="{8F8C8651-6649-463E-8E2F-667F41EED099}">
      <dgm:prSet/>
      <dgm:spPr/>
      <dgm:t>
        <a:bodyPr/>
        <a:lstStyle/>
        <a:p>
          <a:endParaRPr lang="en-US"/>
        </a:p>
      </dgm:t>
    </dgm:pt>
    <dgm:pt modelId="{876FF01B-B428-4965-AD14-6558FCE89DA0}" type="sibTrans" cxnId="{8F8C8651-6649-463E-8E2F-667F41EED099}">
      <dgm:prSet/>
      <dgm:spPr/>
      <dgm:t>
        <a:bodyPr/>
        <a:lstStyle/>
        <a:p>
          <a:endParaRPr lang="en-US"/>
        </a:p>
      </dgm:t>
    </dgm:pt>
    <dgm:pt modelId="{BB198064-3D68-463E-BFBF-0648EC62F8C8}">
      <dgm:prSet phldrT="[Metin]"/>
      <dgm:spPr/>
      <dgm:t>
        <a:bodyPr/>
        <a:lstStyle/>
        <a:p>
          <a:r>
            <a:rPr lang="tr-TR" dirty="0" err="1"/>
            <a:t>Refuse</a:t>
          </a:r>
          <a:endParaRPr lang="en-US" dirty="0"/>
        </a:p>
      </dgm:t>
    </dgm:pt>
    <dgm:pt modelId="{74CFC0E7-CEF2-4944-85BC-CC6EA3DA2A9D}" type="parTrans" cxnId="{B7333537-B30D-4663-8B9F-49848A501485}">
      <dgm:prSet/>
      <dgm:spPr/>
      <dgm:t>
        <a:bodyPr/>
        <a:lstStyle/>
        <a:p>
          <a:endParaRPr lang="en-US"/>
        </a:p>
      </dgm:t>
    </dgm:pt>
    <dgm:pt modelId="{5DC9814A-9ADB-4D80-8E91-71BB02F11830}" type="sibTrans" cxnId="{B7333537-B30D-4663-8B9F-49848A501485}">
      <dgm:prSet/>
      <dgm:spPr/>
      <dgm:t>
        <a:bodyPr/>
        <a:lstStyle/>
        <a:p>
          <a:endParaRPr lang="en-US"/>
        </a:p>
      </dgm:t>
    </dgm:pt>
    <dgm:pt modelId="{E2A28312-F37E-4596-9314-A52EC7563D21}" type="pres">
      <dgm:prSet presAssocID="{CCA81258-8245-4185-821A-FDA9277331D4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2154E3A9-9691-4C2B-B697-2733DD730CF5}" type="pres">
      <dgm:prSet presAssocID="{84CF5D2D-331C-475B-A3BE-AFE7CCBDE7DD}" presName="composite" presStyleCnt="0"/>
      <dgm:spPr/>
    </dgm:pt>
    <dgm:pt modelId="{E0778707-277E-4E15-8C6D-7B94505986F0}" type="pres">
      <dgm:prSet presAssocID="{84CF5D2D-331C-475B-A3BE-AFE7CCBDE7DD}" presName="LShape" presStyleLbl="alignNode1" presStyleIdx="0" presStyleCnt="5"/>
      <dgm:spPr/>
    </dgm:pt>
    <dgm:pt modelId="{A236EDC3-764E-4762-B682-4ED4C8084844}" type="pres">
      <dgm:prSet presAssocID="{84CF5D2D-331C-475B-A3BE-AFE7CCBDE7DD}" presName="ParentText" presStyleLbl="revTx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C239C0D-8586-4E00-AF4F-44D5D74BAAD7}" type="pres">
      <dgm:prSet presAssocID="{84CF5D2D-331C-475B-A3BE-AFE7CCBDE7DD}" presName="Triangle" presStyleLbl="alignNode1" presStyleIdx="1" presStyleCnt="5"/>
      <dgm:spPr/>
    </dgm:pt>
    <dgm:pt modelId="{9169B440-5DE8-420A-A968-6105BDA3A722}" type="pres">
      <dgm:prSet presAssocID="{AAFCB511-8053-412E-B2A8-CBBD73ADEB69}" presName="sibTrans" presStyleCnt="0"/>
      <dgm:spPr/>
    </dgm:pt>
    <dgm:pt modelId="{643DAE5C-D557-4847-B9C2-3A530CB8BD2B}" type="pres">
      <dgm:prSet presAssocID="{AAFCB511-8053-412E-B2A8-CBBD73ADEB69}" presName="space" presStyleCnt="0"/>
      <dgm:spPr/>
    </dgm:pt>
    <dgm:pt modelId="{C702BAEE-FB07-404E-996B-E63AD0251278}" type="pres">
      <dgm:prSet presAssocID="{4E31BEF7-2E4B-4868-88E9-7E69B7B00003}" presName="composite" presStyleCnt="0"/>
      <dgm:spPr/>
    </dgm:pt>
    <dgm:pt modelId="{C5B5B4BC-E091-45C9-A4C4-32E2D6723D7C}" type="pres">
      <dgm:prSet presAssocID="{4E31BEF7-2E4B-4868-88E9-7E69B7B00003}" presName="LShape" presStyleLbl="alignNode1" presStyleIdx="2" presStyleCnt="5"/>
      <dgm:spPr/>
    </dgm:pt>
    <dgm:pt modelId="{4E13AF24-4482-4042-BFA2-72A9CC037452}" type="pres">
      <dgm:prSet presAssocID="{4E31BEF7-2E4B-4868-88E9-7E69B7B00003}" presName="ParentText" presStyleLbl="revTx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4BAB194-7A14-4255-8C73-7E7D5DD41197}" type="pres">
      <dgm:prSet presAssocID="{4E31BEF7-2E4B-4868-88E9-7E69B7B00003}" presName="Triangle" presStyleLbl="alignNode1" presStyleIdx="3" presStyleCnt="5"/>
      <dgm:spPr/>
    </dgm:pt>
    <dgm:pt modelId="{6C9BE80E-7243-444C-B110-3C8470E85396}" type="pres">
      <dgm:prSet presAssocID="{876FF01B-B428-4965-AD14-6558FCE89DA0}" presName="sibTrans" presStyleCnt="0"/>
      <dgm:spPr/>
    </dgm:pt>
    <dgm:pt modelId="{D6FF4BB4-DC75-439B-8CD4-78386C7FEC66}" type="pres">
      <dgm:prSet presAssocID="{876FF01B-B428-4965-AD14-6558FCE89DA0}" presName="space" presStyleCnt="0"/>
      <dgm:spPr/>
    </dgm:pt>
    <dgm:pt modelId="{223F3746-0C44-4331-A843-23DAE5F2C18D}" type="pres">
      <dgm:prSet presAssocID="{BB198064-3D68-463E-BFBF-0648EC62F8C8}" presName="composite" presStyleCnt="0"/>
      <dgm:spPr/>
    </dgm:pt>
    <dgm:pt modelId="{C290E365-BDE1-4066-BC4A-3AC335C369AA}" type="pres">
      <dgm:prSet presAssocID="{BB198064-3D68-463E-BFBF-0648EC62F8C8}" presName="LShape" presStyleLbl="alignNode1" presStyleIdx="4" presStyleCnt="5"/>
      <dgm:spPr/>
    </dgm:pt>
    <dgm:pt modelId="{B1802200-F5D4-4302-97CF-D608CA64ADC3}" type="pres">
      <dgm:prSet presAssocID="{BB198064-3D68-463E-BFBF-0648EC62F8C8}" presName="ParentText" presStyleLbl="revTx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041ABCD-4EE7-47D3-A933-14B0CC44697F}" srcId="{CCA81258-8245-4185-821A-FDA9277331D4}" destId="{84CF5D2D-331C-475B-A3BE-AFE7CCBDE7DD}" srcOrd="0" destOrd="0" parTransId="{0DD1B206-E70C-4CB8-8676-0D0C5848C1BF}" sibTransId="{AAFCB511-8053-412E-B2A8-CBBD73ADEB69}"/>
    <dgm:cxn modelId="{8F8C8651-6649-463E-8E2F-667F41EED099}" srcId="{CCA81258-8245-4185-821A-FDA9277331D4}" destId="{4E31BEF7-2E4B-4868-88E9-7E69B7B00003}" srcOrd="1" destOrd="0" parTransId="{6F62D8E1-A01C-4A3A-9050-6E725442FC8C}" sibTransId="{876FF01B-B428-4965-AD14-6558FCE89DA0}"/>
    <dgm:cxn modelId="{52128DE6-B2A9-40F9-BED1-D2F0C5F6BFD5}" type="presOf" srcId="{CCA81258-8245-4185-821A-FDA9277331D4}" destId="{E2A28312-F37E-4596-9314-A52EC7563D21}" srcOrd="0" destOrd="0" presId="urn:microsoft.com/office/officeart/2009/3/layout/StepUpProcess"/>
    <dgm:cxn modelId="{199A7D44-457A-42F3-B745-0BDF25C304D6}" type="presOf" srcId="{BB198064-3D68-463E-BFBF-0648EC62F8C8}" destId="{B1802200-F5D4-4302-97CF-D608CA64ADC3}" srcOrd="0" destOrd="0" presId="urn:microsoft.com/office/officeart/2009/3/layout/StepUpProcess"/>
    <dgm:cxn modelId="{B7333537-B30D-4663-8B9F-49848A501485}" srcId="{CCA81258-8245-4185-821A-FDA9277331D4}" destId="{BB198064-3D68-463E-BFBF-0648EC62F8C8}" srcOrd="2" destOrd="0" parTransId="{74CFC0E7-CEF2-4944-85BC-CC6EA3DA2A9D}" sibTransId="{5DC9814A-9ADB-4D80-8E91-71BB02F11830}"/>
    <dgm:cxn modelId="{6051EC7F-3133-4EC1-8903-74FEFCC2F916}" type="presOf" srcId="{84CF5D2D-331C-475B-A3BE-AFE7CCBDE7DD}" destId="{A236EDC3-764E-4762-B682-4ED4C8084844}" srcOrd="0" destOrd="0" presId="urn:microsoft.com/office/officeart/2009/3/layout/StepUpProcess"/>
    <dgm:cxn modelId="{DBF6BCB9-6A57-4B09-9453-0EA7F3FD8A31}" type="presOf" srcId="{4E31BEF7-2E4B-4868-88E9-7E69B7B00003}" destId="{4E13AF24-4482-4042-BFA2-72A9CC037452}" srcOrd="0" destOrd="0" presId="urn:microsoft.com/office/officeart/2009/3/layout/StepUpProcess"/>
    <dgm:cxn modelId="{F8C1E5FC-9ADB-4D68-9A3E-215E1813C417}" type="presParOf" srcId="{E2A28312-F37E-4596-9314-A52EC7563D21}" destId="{2154E3A9-9691-4C2B-B697-2733DD730CF5}" srcOrd="0" destOrd="0" presId="urn:microsoft.com/office/officeart/2009/3/layout/StepUpProcess"/>
    <dgm:cxn modelId="{A218AA50-B074-4B25-AF01-F6526A84713F}" type="presParOf" srcId="{2154E3A9-9691-4C2B-B697-2733DD730CF5}" destId="{E0778707-277E-4E15-8C6D-7B94505986F0}" srcOrd="0" destOrd="0" presId="urn:microsoft.com/office/officeart/2009/3/layout/StepUpProcess"/>
    <dgm:cxn modelId="{C5EB9030-E577-4DDD-A428-D18E0DB64B15}" type="presParOf" srcId="{2154E3A9-9691-4C2B-B697-2733DD730CF5}" destId="{A236EDC3-764E-4762-B682-4ED4C8084844}" srcOrd="1" destOrd="0" presId="urn:microsoft.com/office/officeart/2009/3/layout/StepUpProcess"/>
    <dgm:cxn modelId="{31F007AE-25A3-42DA-8790-C7A47DFD6DE1}" type="presParOf" srcId="{2154E3A9-9691-4C2B-B697-2733DD730CF5}" destId="{6C239C0D-8586-4E00-AF4F-44D5D74BAAD7}" srcOrd="2" destOrd="0" presId="urn:microsoft.com/office/officeart/2009/3/layout/StepUpProcess"/>
    <dgm:cxn modelId="{05CEC423-8BB9-43B8-9878-AEFA4D092415}" type="presParOf" srcId="{E2A28312-F37E-4596-9314-A52EC7563D21}" destId="{9169B440-5DE8-420A-A968-6105BDA3A722}" srcOrd="1" destOrd="0" presId="urn:microsoft.com/office/officeart/2009/3/layout/StepUpProcess"/>
    <dgm:cxn modelId="{B971C0EA-C847-4F8D-A3CA-A4EEA3626248}" type="presParOf" srcId="{9169B440-5DE8-420A-A968-6105BDA3A722}" destId="{643DAE5C-D557-4847-B9C2-3A530CB8BD2B}" srcOrd="0" destOrd="0" presId="urn:microsoft.com/office/officeart/2009/3/layout/StepUpProcess"/>
    <dgm:cxn modelId="{80F9FEA1-BA58-46AC-85D9-20EC00E55F79}" type="presParOf" srcId="{E2A28312-F37E-4596-9314-A52EC7563D21}" destId="{C702BAEE-FB07-404E-996B-E63AD0251278}" srcOrd="2" destOrd="0" presId="urn:microsoft.com/office/officeart/2009/3/layout/StepUpProcess"/>
    <dgm:cxn modelId="{9F450EBA-3A8E-490B-B913-1D360BD10F92}" type="presParOf" srcId="{C702BAEE-FB07-404E-996B-E63AD0251278}" destId="{C5B5B4BC-E091-45C9-A4C4-32E2D6723D7C}" srcOrd="0" destOrd="0" presId="urn:microsoft.com/office/officeart/2009/3/layout/StepUpProcess"/>
    <dgm:cxn modelId="{64B8E72A-5D8F-456E-9FF0-6CE3D1C63587}" type="presParOf" srcId="{C702BAEE-FB07-404E-996B-E63AD0251278}" destId="{4E13AF24-4482-4042-BFA2-72A9CC037452}" srcOrd="1" destOrd="0" presId="urn:microsoft.com/office/officeart/2009/3/layout/StepUpProcess"/>
    <dgm:cxn modelId="{607B232A-FC35-408C-8A58-A057F920761B}" type="presParOf" srcId="{C702BAEE-FB07-404E-996B-E63AD0251278}" destId="{B4BAB194-7A14-4255-8C73-7E7D5DD41197}" srcOrd="2" destOrd="0" presId="urn:microsoft.com/office/officeart/2009/3/layout/StepUpProcess"/>
    <dgm:cxn modelId="{596AC527-687D-49B9-B8C4-5BC8BB3CE8FB}" type="presParOf" srcId="{E2A28312-F37E-4596-9314-A52EC7563D21}" destId="{6C9BE80E-7243-444C-B110-3C8470E85396}" srcOrd="3" destOrd="0" presId="urn:microsoft.com/office/officeart/2009/3/layout/StepUpProcess"/>
    <dgm:cxn modelId="{1BD6D192-B1ED-41E5-B554-F80D0EBBFF36}" type="presParOf" srcId="{6C9BE80E-7243-444C-B110-3C8470E85396}" destId="{D6FF4BB4-DC75-439B-8CD4-78386C7FEC66}" srcOrd="0" destOrd="0" presId="urn:microsoft.com/office/officeart/2009/3/layout/StepUpProcess"/>
    <dgm:cxn modelId="{B34DA46C-8A83-473A-842F-C3930123961F}" type="presParOf" srcId="{E2A28312-F37E-4596-9314-A52EC7563D21}" destId="{223F3746-0C44-4331-A843-23DAE5F2C18D}" srcOrd="4" destOrd="0" presId="urn:microsoft.com/office/officeart/2009/3/layout/StepUpProcess"/>
    <dgm:cxn modelId="{47840814-9940-40C8-AEB6-90234C6D0181}" type="presParOf" srcId="{223F3746-0C44-4331-A843-23DAE5F2C18D}" destId="{C290E365-BDE1-4066-BC4A-3AC335C369AA}" srcOrd="0" destOrd="0" presId="urn:microsoft.com/office/officeart/2009/3/layout/StepUpProcess"/>
    <dgm:cxn modelId="{0CA02331-EAD2-4BDC-8064-52517E98F0A6}" type="presParOf" srcId="{223F3746-0C44-4331-A843-23DAE5F2C18D}" destId="{B1802200-F5D4-4302-97CF-D608CA64ADC3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A1CB72DF-9F6F-455C-8CD4-6CBD02CE5A6D}" type="doc">
      <dgm:prSet loTypeId="urn:microsoft.com/office/officeart/2005/8/layout/cycle1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C91AFAB-B161-4F29-BEFE-FF36DD4D45FD}">
      <dgm:prSet phldrT="[Metin]" phldr="1"/>
      <dgm:spPr/>
      <dgm:t>
        <a:bodyPr/>
        <a:lstStyle/>
        <a:p>
          <a:endParaRPr lang="en-US"/>
        </a:p>
      </dgm:t>
    </dgm:pt>
    <dgm:pt modelId="{B0FB54EB-E147-4C58-A9EE-6EA5D0D389B2}" type="parTrans" cxnId="{60764F14-DCE5-40EA-9CDF-72C974F45698}">
      <dgm:prSet/>
      <dgm:spPr/>
      <dgm:t>
        <a:bodyPr/>
        <a:lstStyle/>
        <a:p>
          <a:endParaRPr lang="en-US"/>
        </a:p>
      </dgm:t>
    </dgm:pt>
    <dgm:pt modelId="{8CD29B3B-49F2-48AA-8E6C-8D9D6BC8DD4C}" type="sibTrans" cxnId="{60764F14-DCE5-40EA-9CDF-72C974F45698}">
      <dgm:prSet/>
      <dgm:spPr/>
      <dgm:t>
        <a:bodyPr/>
        <a:lstStyle/>
        <a:p>
          <a:endParaRPr lang="en-US"/>
        </a:p>
      </dgm:t>
    </dgm:pt>
    <dgm:pt modelId="{6BEAA069-C06A-48DE-8C85-87389BEF72FB}">
      <dgm:prSet phldrT="[Metin]" phldr="1"/>
      <dgm:spPr/>
      <dgm:t>
        <a:bodyPr/>
        <a:lstStyle/>
        <a:p>
          <a:endParaRPr lang="en-US" dirty="0"/>
        </a:p>
      </dgm:t>
    </dgm:pt>
    <dgm:pt modelId="{5D3E8DBF-B1E1-4BA1-BA95-5F8EBC8DBF82}" type="parTrans" cxnId="{91E9D5AB-2609-4041-A6D6-222F1A17EF23}">
      <dgm:prSet/>
      <dgm:spPr/>
      <dgm:t>
        <a:bodyPr/>
        <a:lstStyle/>
        <a:p>
          <a:endParaRPr lang="en-US"/>
        </a:p>
      </dgm:t>
    </dgm:pt>
    <dgm:pt modelId="{38AA2CBE-A05A-4D34-A5FC-206660757549}" type="sibTrans" cxnId="{91E9D5AB-2609-4041-A6D6-222F1A17EF23}">
      <dgm:prSet/>
      <dgm:spPr/>
      <dgm:t>
        <a:bodyPr/>
        <a:lstStyle/>
        <a:p>
          <a:endParaRPr lang="en-US"/>
        </a:p>
      </dgm:t>
    </dgm:pt>
    <dgm:pt modelId="{8B02CAC6-BD10-4C13-9F5E-27BF77998DE3}">
      <dgm:prSet phldrT="[Metin]" phldr="1"/>
      <dgm:spPr/>
      <dgm:t>
        <a:bodyPr/>
        <a:lstStyle/>
        <a:p>
          <a:endParaRPr lang="en-US" dirty="0"/>
        </a:p>
      </dgm:t>
    </dgm:pt>
    <dgm:pt modelId="{5F1A1A40-8D36-4A5D-9E1A-B5FFA328A0E5}" type="sibTrans" cxnId="{802D7E21-6192-4953-AB4E-5A4E7128D8CD}">
      <dgm:prSet/>
      <dgm:spPr/>
      <dgm:t>
        <a:bodyPr/>
        <a:lstStyle/>
        <a:p>
          <a:endParaRPr lang="en-US"/>
        </a:p>
      </dgm:t>
    </dgm:pt>
    <dgm:pt modelId="{CDCDD6B8-06B4-4059-9EF0-AE7AE8235E30}" type="parTrans" cxnId="{802D7E21-6192-4953-AB4E-5A4E7128D8CD}">
      <dgm:prSet/>
      <dgm:spPr/>
      <dgm:t>
        <a:bodyPr/>
        <a:lstStyle/>
        <a:p>
          <a:endParaRPr lang="en-US"/>
        </a:p>
      </dgm:t>
    </dgm:pt>
    <dgm:pt modelId="{599F76BB-6428-4DEF-8CE3-9A7427A3C5C2}" type="pres">
      <dgm:prSet presAssocID="{A1CB72DF-9F6F-455C-8CD4-6CBD02CE5A6D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F658904-18FA-460A-BE48-6E5050388612}" type="pres">
      <dgm:prSet presAssocID="{6C91AFAB-B161-4F29-BEFE-FF36DD4D45FD}" presName="dummy" presStyleCnt="0"/>
      <dgm:spPr/>
    </dgm:pt>
    <dgm:pt modelId="{5B268BF1-9B41-416F-805D-43D8166055F5}" type="pres">
      <dgm:prSet presAssocID="{6C91AFAB-B161-4F29-BEFE-FF36DD4D45FD}" presName="node" presStyleLbl="revTx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EE7D49A-89C8-43C9-8E8E-E371CAA993EC}" type="pres">
      <dgm:prSet presAssocID="{8CD29B3B-49F2-48AA-8E6C-8D9D6BC8DD4C}" presName="sibTrans" presStyleLbl="node1" presStyleIdx="0" presStyleCnt="3"/>
      <dgm:spPr/>
      <dgm:t>
        <a:bodyPr/>
        <a:lstStyle/>
        <a:p>
          <a:endParaRPr lang="en-US"/>
        </a:p>
      </dgm:t>
    </dgm:pt>
    <dgm:pt modelId="{5E7DD563-0DE7-4E6E-B960-7FCFBC71F666}" type="pres">
      <dgm:prSet presAssocID="{8B02CAC6-BD10-4C13-9F5E-27BF77998DE3}" presName="dummy" presStyleCnt="0"/>
      <dgm:spPr/>
    </dgm:pt>
    <dgm:pt modelId="{1E154241-EBAC-4C50-9420-C621F6EFB477}" type="pres">
      <dgm:prSet presAssocID="{8B02CAC6-BD10-4C13-9F5E-27BF77998DE3}" presName="node" presStyleLbl="revTx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FB54152-3E41-4E34-B446-B230B858647F}" type="pres">
      <dgm:prSet presAssocID="{5F1A1A40-8D36-4A5D-9E1A-B5FFA328A0E5}" presName="sibTrans" presStyleLbl="node1" presStyleIdx="1" presStyleCnt="3"/>
      <dgm:spPr/>
      <dgm:t>
        <a:bodyPr/>
        <a:lstStyle/>
        <a:p>
          <a:endParaRPr lang="en-US"/>
        </a:p>
      </dgm:t>
    </dgm:pt>
    <dgm:pt modelId="{2CF1A7F1-54B6-4147-B166-08D291228072}" type="pres">
      <dgm:prSet presAssocID="{6BEAA069-C06A-48DE-8C85-87389BEF72FB}" presName="dummy" presStyleCnt="0"/>
      <dgm:spPr/>
    </dgm:pt>
    <dgm:pt modelId="{84ACC3CD-12A7-4995-B9B0-67D3324E6585}" type="pres">
      <dgm:prSet presAssocID="{6BEAA069-C06A-48DE-8C85-87389BEF72FB}" presName="node" presStyleLbl="revTx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73CAF66-0117-49CF-A271-DBF44562DFA8}" type="pres">
      <dgm:prSet presAssocID="{38AA2CBE-A05A-4D34-A5FC-206660757549}" presName="sibTrans" presStyleLbl="node1" presStyleIdx="2" presStyleCnt="3"/>
      <dgm:spPr/>
      <dgm:t>
        <a:bodyPr/>
        <a:lstStyle/>
        <a:p>
          <a:endParaRPr lang="en-US"/>
        </a:p>
      </dgm:t>
    </dgm:pt>
  </dgm:ptLst>
  <dgm:cxnLst>
    <dgm:cxn modelId="{60764F14-DCE5-40EA-9CDF-72C974F45698}" srcId="{A1CB72DF-9F6F-455C-8CD4-6CBD02CE5A6D}" destId="{6C91AFAB-B161-4F29-BEFE-FF36DD4D45FD}" srcOrd="0" destOrd="0" parTransId="{B0FB54EB-E147-4C58-A9EE-6EA5D0D389B2}" sibTransId="{8CD29B3B-49F2-48AA-8E6C-8D9D6BC8DD4C}"/>
    <dgm:cxn modelId="{91E9D5AB-2609-4041-A6D6-222F1A17EF23}" srcId="{A1CB72DF-9F6F-455C-8CD4-6CBD02CE5A6D}" destId="{6BEAA069-C06A-48DE-8C85-87389BEF72FB}" srcOrd="2" destOrd="0" parTransId="{5D3E8DBF-B1E1-4BA1-BA95-5F8EBC8DBF82}" sibTransId="{38AA2CBE-A05A-4D34-A5FC-206660757549}"/>
    <dgm:cxn modelId="{F8F45546-FA68-4E3B-99F7-F9FC8AFCF8D1}" type="presOf" srcId="{8CD29B3B-49F2-48AA-8E6C-8D9D6BC8DD4C}" destId="{AEE7D49A-89C8-43C9-8E8E-E371CAA993EC}" srcOrd="0" destOrd="0" presId="urn:microsoft.com/office/officeart/2005/8/layout/cycle1"/>
    <dgm:cxn modelId="{265ECAAE-29B3-4B9C-9895-ACA767D0F88F}" type="presOf" srcId="{A1CB72DF-9F6F-455C-8CD4-6CBD02CE5A6D}" destId="{599F76BB-6428-4DEF-8CE3-9A7427A3C5C2}" srcOrd="0" destOrd="0" presId="urn:microsoft.com/office/officeart/2005/8/layout/cycle1"/>
    <dgm:cxn modelId="{802D7E21-6192-4953-AB4E-5A4E7128D8CD}" srcId="{A1CB72DF-9F6F-455C-8CD4-6CBD02CE5A6D}" destId="{8B02CAC6-BD10-4C13-9F5E-27BF77998DE3}" srcOrd="1" destOrd="0" parTransId="{CDCDD6B8-06B4-4059-9EF0-AE7AE8235E30}" sibTransId="{5F1A1A40-8D36-4A5D-9E1A-B5FFA328A0E5}"/>
    <dgm:cxn modelId="{81F22AB7-A3B0-4B87-B09A-179DFF4BBE9E}" type="presOf" srcId="{6C91AFAB-B161-4F29-BEFE-FF36DD4D45FD}" destId="{5B268BF1-9B41-416F-805D-43D8166055F5}" srcOrd="0" destOrd="0" presId="urn:microsoft.com/office/officeart/2005/8/layout/cycle1"/>
    <dgm:cxn modelId="{7F29D737-4550-4CEA-BC55-F384F4317744}" type="presOf" srcId="{6BEAA069-C06A-48DE-8C85-87389BEF72FB}" destId="{84ACC3CD-12A7-4995-B9B0-67D3324E6585}" srcOrd="0" destOrd="0" presId="urn:microsoft.com/office/officeart/2005/8/layout/cycle1"/>
    <dgm:cxn modelId="{C93C06F7-FE51-4D39-A101-0C79FFC9AB7D}" type="presOf" srcId="{38AA2CBE-A05A-4D34-A5FC-206660757549}" destId="{A73CAF66-0117-49CF-A271-DBF44562DFA8}" srcOrd="0" destOrd="0" presId="urn:microsoft.com/office/officeart/2005/8/layout/cycle1"/>
    <dgm:cxn modelId="{6FD0A582-F665-48AD-A916-C27F3F1F5378}" type="presOf" srcId="{5F1A1A40-8D36-4A5D-9E1A-B5FFA328A0E5}" destId="{CFB54152-3E41-4E34-B446-B230B858647F}" srcOrd="0" destOrd="0" presId="urn:microsoft.com/office/officeart/2005/8/layout/cycle1"/>
    <dgm:cxn modelId="{CF82DBAB-C1C2-4210-91BA-DDDA2C8661F3}" type="presOf" srcId="{8B02CAC6-BD10-4C13-9F5E-27BF77998DE3}" destId="{1E154241-EBAC-4C50-9420-C621F6EFB477}" srcOrd="0" destOrd="0" presId="urn:microsoft.com/office/officeart/2005/8/layout/cycle1"/>
    <dgm:cxn modelId="{4597B173-8ADF-43EF-AE13-F5DDF45514B0}" type="presParOf" srcId="{599F76BB-6428-4DEF-8CE3-9A7427A3C5C2}" destId="{4F658904-18FA-460A-BE48-6E5050388612}" srcOrd="0" destOrd="0" presId="urn:microsoft.com/office/officeart/2005/8/layout/cycle1"/>
    <dgm:cxn modelId="{2FE49787-833F-4ABC-BC31-8C3EDA559774}" type="presParOf" srcId="{599F76BB-6428-4DEF-8CE3-9A7427A3C5C2}" destId="{5B268BF1-9B41-416F-805D-43D8166055F5}" srcOrd="1" destOrd="0" presId="urn:microsoft.com/office/officeart/2005/8/layout/cycle1"/>
    <dgm:cxn modelId="{7F0E563C-98D7-4703-9555-2F8A9A402438}" type="presParOf" srcId="{599F76BB-6428-4DEF-8CE3-9A7427A3C5C2}" destId="{AEE7D49A-89C8-43C9-8E8E-E371CAA993EC}" srcOrd="2" destOrd="0" presId="urn:microsoft.com/office/officeart/2005/8/layout/cycle1"/>
    <dgm:cxn modelId="{734180A7-4B98-4AE0-81FB-A995316A92E3}" type="presParOf" srcId="{599F76BB-6428-4DEF-8CE3-9A7427A3C5C2}" destId="{5E7DD563-0DE7-4E6E-B960-7FCFBC71F666}" srcOrd="3" destOrd="0" presId="urn:microsoft.com/office/officeart/2005/8/layout/cycle1"/>
    <dgm:cxn modelId="{54ED5A2D-5A7D-4F9E-BA9F-0EACFD07EE92}" type="presParOf" srcId="{599F76BB-6428-4DEF-8CE3-9A7427A3C5C2}" destId="{1E154241-EBAC-4C50-9420-C621F6EFB477}" srcOrd="4" destOrd="0" presId="urn:microsoft.com/office/officeart/2005/8/layout/cycle1"/>
    <dgm:cxn modelId="{FEB760D5-22C5-4B80-AC12-353330CBF999}" type="presParOf" srcId="{599F76BB-6428-4DEF-8CE3-9A7427A3C5C2}" destId="{CFB54152-3E41-4E34-B446-B230B858647F}" srcOrd="5" destOrd="0" presId="urn:microsoft.com/office/officeart/2005/8/layout/cycle1"/>
    <dgm:cxn modelId="{90C78493-6765-4E4B-AED0-768CA1BE0528}" type="presParOf" srcId="{599F76BB-6428-4DEF-8CE3-9A7427A3C5C2}" destId="{2CF1A7F1-54B6-4147-B166-08D291228072}" srcOrd="6" destOrd="0" presId="urn:microsoft.com/office/officeart/2005/8/layout/cycle1"/>
    <dgm:cxn modelId="{7C5C3799-D8D5-4EDD-B941-A8DFFFF4A418}" type="presParOf" srcId="{599F76BB-6428-4DEF-8CE3-9A7427A3C5C2}" destId="{84ACC3CD-12A7-4995-B9B0-67D3324E6585}" srcOrd="7" destOrd="0" presId="urn:microsoft.com/office/officeart/2005/8/layout/cycle1"/>
    <dgm:cxn modelId="{AD6C7DBB-357C-4A88-B151-8A5D31C4258F}" type="presParOf" srcId="{599F76BB-6428-4DEF-8CE3-9A7427A3C5C2}" destId="{A73CAF66-0117-49CF-A271-DBF44562DFA8}" srcOrd="8" destOrd="0" presId="urn:microsoft.com/office/officeart/2005/8/layout/cycle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9757AFF-BA89-4F52-91BC-B00AC55AB6AC}">
      <dsp:nvSpPr>
        <dsp:cNvPr id="0" name=""/>
        <dsp:cNvSpPr/>
      </dsp:nvSpPr>
      <dsp:spPr>
        <a:xfrm>
          <a:off x="1405906" y="2586308"/>
          <a:ext cx="643456" cy="122609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21728" y="0"/>
              </a:lnTo>
              <a:lnTo>
                <a:pt x="321728" y="1226098"/>
              </a:lnTo>
              <a:lnTo>
                <a:pt x="643456" y="122609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1693017" y="3164739"/>
        <a:ext cx="69234" cy="69234"/>
      </dsp:txXfrm>
    </dsp:sp>
    <dsp:sp modelId="{60DF1204-1CA1-41FE-9DC3-84EFB8EB4977}">
      <dsp:nvSpPr>
        <dsp:cNvPr id="0" name=""/>
        <dsp:cNvSpPr/>
      </dsp:nvSpPr>
      <dsp:spPr>
        <a:xfrm>
          <a:off x="1405906" y="2540588"/>
          <a:ext cx="64345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43456" y="4572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1711548" y="2570221"/>
        <a:ext cx="32172" cy="32172"/>
      </dsp:txXfrm>
    </dsp:sp>
    <dsp:sp modelId="{2D554732-8581-47FF-8F7D-09B872909F30}">
      <dsp:nvSpPr>
        <dsp:cNvPr id="0" name=""/>
        <dsp:cNvSpPr/>
      </dsp:nvSpPr>
      <dsp:spPr>
        <a:xfrm>
          <a:off x="1405906" y="1360209"/>
          <a:ext cx="643456" cy="1226098"/>
        </a:xfrm>
        <a:custGeom>
          <a:avLst/>
          <a:gdLst/>
          <a:ahLst/>
          <a:cxnLst/>
          <a:rect l="0" t="0" r="0" b="0"/>
          <a:pathLst>
            <a:path>
              <a:moveTo>
                <a:pt x="0" y="1226098"/>
              </a:moveTo>
              <a:lnTo>
                <a:pt x="321728" y="1226098"/>
              </a:lnTo>
              <a:lnTo>
                <a:pt x="321728" y="0"/>
              </a:lnTo>
              <a:lnTo>
                <a:pt x="643456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1693017" y="1938641"/>
        <a:ext cx="69234" cy="69234"/>
      </dsp:txXfrm>
    </dsp:sp>
    <dsp:sp modelId="{4C583171-25D0-41F5-B82E-2475DD364A7D}">
      <dsp:nvSpPr>
        <dsp:cNvPr id="0" name=""/>
        <dsp:cNvSpPr/>
      </dsp:nvSpPr>
      <dsp:spPr>
        <a:xfrm rot="16200000">
          <a:off x="-1665791" y="2095868"/>
          <a:ext cx="5162518" cy="980878"/>
        </a:xfrm>
        <a:prstGeom prst="rect">
          <a:avLst/>
        </a:prstGeom>
        <a:solidFill>
          <a:srgbClr val="C00000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  <a:sp3d extrusionH="381000"/>
      </dsp:spPr>
      <dsp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lvl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4600" kern="1200" dirty="0">
              <a:solidFill>
                <a:schemeClr val="bg1"/>
              </a:solidFill>
            </a:rPr>
            <a:t>Entegre Atık Yönetimi </a:t>
          </a:r>
          <a:endParaRPr lang="en-US" sz="4600" kern="1200" dirty="0"/>
        </a:p>
      </dsp:txBody>
      <dsp:txXfrm>
        <a:off x="-1665791" y="2095868"/>
        <a:ext cx="5162518" cy="980878"/>
      </dsp:txXfrm>
    </dsp:sp>
    <dsp:sp modelId="{FC0EACB3-AA80-4F34-BA03-9FBCD73AB35C}">
      <dsp:nvSpPr>
        <dsp:cNvPr id="0" name=""/>
        <dsp:cNvSpPr/>
      </dsp:nvSpPr>
      <dsp:spPr>
        <a:xfrm>
          <a:off x="2049363" y="869770"/>
          <a:ext cx="3217281" cy="980878"/>
        </a:xfrm>
        <a:prstGeom prst="rect">
          <a:avLst/>
        </a:prstGeom>
        <a:gradFill flip="none" rotWithShape="1">
          <a:gsLst>
            <a:gs pos="0">
              <a:schemeClr val="accent1">
                <a:lumMod val="67000"/>
              </a:schemeClr>
            </a:gs>
            <a:gs pos="48000">
              <a:schemeClr val="accent1">
                <a:lumMod val="97000"/>
                <a:lumOff val="3000"/>
              </a:schemeClr>
            </a:gs>
            <a:gs pos="100000">
              <a:schemeClr val="accent1">
                <a:lumMod val="60000"/>
                <a:lumOff val="40000"/>
              </a:schemeClr>
            </a:gs>
          </a:gsLst>
          <a:lin ang="16200000" scaled="1"/>
          <a:tileRect/>
        </a:gradFill>
        <a:ln>
          <a:noFill/>
        </a:ln>
        <a:effectLst/>
        <a:sp3d extrusionH="381000"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lvl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4600" kern="1200" dirty="0"/>
            <a:t>Atık önleme</a:t>
          </a:r>
          <a:endParaRPr lang="en-US" sz="4600" kern="1200" dirty="0"/>
        </a:p>
      </dsp:txBody>
      <dsp:txXfrm>
        <a:off x="2049363" y="869770"/>
        <a:ext cx="3217281" cy="980878"/>
      </dsp:txXfrm>
    </dsp:sp>
    <dsp:sp modelId="{751A2EFE-19CB-4F54-9704-7E14646E73D9}">
      <dsp:nvSpPr>
        <dsp:cNvPr id="0" name=""/>
        <dsp:cNvSpPr/>
      </dsp:nvSpPr>
      <dsp:spPr>
        <a:xfrm>
          <a:off x="2049363" y="2095868"/>
          <a:ext cx="3217281" cy="980878"/>
        </a:xfrm>
        <a:prstGeom prst="rect">
          <a:avLst/>
        </a:prstGeom>
        <a:gradFill flip="none" rotWithShape="1">
          <a:gsLst>
            <a:gs pos="0">
              <a:schemeClr val="accent3">
                <a:lumMod val="67000"/>
              </a:schemeClr>
            </a:gs>
            <a:gs pos="48000">
              <a:schemeClr val="accent3">
                <a:lumMod val="97000"/>
                <a:lumOff val="3000"/>
              </a:schemeClr>
            </a:gs>
            <a:gs pos="100000">
              <a:schemeClr val="accent3">
                <a:lumMod val="60000"/>
                <a:lumOff val="40000"/>
              </a:schemeClr>
            </a:gs>
          </a:gsLst>
          <a:lin ang="16200000" scaled="1"/>
          <a:tileRect/>
        </a:gradFill>
        <a:ln>
          <a:noFill/>
        </a:ln>
        <a:effectLst/>
        <a:sp3d extrusionH="381000"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55" tIns="20955" rIns="20955" bIns="20955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3300" kern="1200" dirty="0"/>
            <a:t>Bertaraf </a:t>
          </a:r>
        </a:p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400" kern="1200" dirty="0"/>
            <a:t>(depolama veya yakma)</a:t>
          </a:r>
          <a:endParaRPr lang="en-US" sz="4000" kern="1200" dirty="0"/>
        </a:p>
      </dsp:txBody>
      <dsp:txXfrm>
        <a:off x="2049363" y="2095868"/>
        <a:ext cx="3217281" cy="980878"/>
      </dsp:txXfrm>
    </dsp:sp>
    <dsp:sp modelId="{57BF54B1-9850-4190-8C32-B0E7462F2C4B}">
      <dsp:nvSpPr>
        <dsp:cNvPr id="0" name=""/>
        <dsp:cNvSpPr/>
      </dsp:nvSpPr>
      <dsp:spPr>
        <a:xfrm>
          <a:off x="2049363" y="3321966"/>
          <a:ext cx="3217281" cy="980878"/>
        </a:xfrm>
        <a:prstGeom prst="rect">
          <a:avLst/>
        </a:prstGeom>
        <a:gradFill flip="none" rotWithShape="1">
          <a:gsLst>
            <a:gs pos="0">
              <a:schemeClr val="accent6">
                <a:lumMod val="67000"/>
              </a:schemeClr>
            </a:gs>
            <a:gs pos="48000">
              <a:schemeClr val="accent6">
                <a:lumMod val="97000"/>
                <a:lumOff val="3000"/>
              </a:schemeClr>
            </a:gs>
            <a:gs pos="100000">
              <a:schemeClr val="accent6">
                <a:lumMod val="60000"/>
                <a:lumOff val="40000"/>
              </a:schemeClr>
            </a:gs>
          </a:gsLst>
          <a:lin ang="16200000" scaled="1"/>
          <a:tileRect/>
        </a:gradFill>
        <a:ln>
          <a:noFill/>
        </a:ln>
        <a:effectLst/>
        <a:sp3d extrusionH="381000"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tr-TR" sz="2800" kern="1200" dirty="0"/>
            <a:t>Geri Dönüşüm 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tr-TR" sz="1600" kern="1200" dirty="0"/>
            <a:t>ve 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tr-TR" sz="2800" kern="1200" dirty="0" err="1"/>
            <a:t>Kompost</a:t>
          </a:r>
          <a:endParaRPr lang="en-US" sz="2800" kern="1200" dirty="0"/>
        </a:p>
      </dsp:txBody>
      <dsp:txXfrm>
        <a:off x="2049363" y="3321966"/>
        <a:ext cx="3217281" cy="98087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2688CD0-CFF6-49B3-8773-CAE50D6E02C5}">
      <dsp:nvSpPr>
        <dsp:cNvPr id="0" name=""/>
        <dsp:cNvSpPr/>
      </dsp:nvSpPr>
      <dsp:spPr>
        <a:xfrm rot="16200000">
          <a:off x="-1141831" y="1141831"/>
          <a:ext cx="4441910" cy="2158247"/>
        </a:xfrm>
        <a:prstGeom prst="flowChartManualOperati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0" tIns="0" rIns="228600" bIns="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kern="1200" dirty="0">
              <a:solidFill>
                <a:schemeClr val="bg1"/>
              </a:solidFill>
            </a:rPr>
            <a:t>1974</a:t>
          </a:r>
        </a:p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kern="1200" dirty="0">
              <a:solidFill>
                <a:schemeClr val="bg1"/>
              </a:solidFill>
            </a:rPr>
            <a:t>İlk geri dönüşüm firması ABD’de kuruldu.</a:t>
          </a:r>
        </a:p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600" b="1" kern="1200" dirty="0">
              <a:solidFill>
                <a:schemeClr val="bg1"/>
              </a:solidFill>
            </a:rPr>
            <a:t>(</a:t>
          </a:r>
          <a:r>
            <a:rPr lang="tr-TR" sz="1600" b="1" kern="1200" dirty="0" err="1">
              <a:solidFill>
                <a:schemeClr val="bg1"/>
              </a:solidFill>
            </a:rPr>
            <a:t>The</a:t>
          </a:r>
          <a:r>
            <a:rPr lang="tr-TR" sz="1600" b="1" kern="1200" dirty="0">
              <a:solidFill>
                <a:schemeClr val="bg1"/>
              </a:solidFill>
            </a:rPr>
            <a:t> California </a:t>
          </a:r>
          <a:r>
            <a:rPr lang="tr-TR" sz="1600" b="1" kern="1200" dirty="0" err="1">
              <a:solidFill>
                <a:schemeClr val="bg1"/>
              </a:solidFill>
            </a:rPr>
            <a:t>Reseach</a:t>
          </a:r>
          <a:r>
            <a:rPr lang="tr-TR" sz="1600" b="1" kern="1200" dirty="0">
              <a:solidFill>
                <a:schemeClr val="bg1"/>
              </a:solidFill>
            </a:rPr>
            <a:t> </a:t>
          </a:r>
          <a:r>
            <a:rPr lang="tr-TR" sz="1600" b="1" kern="1200" dirty="0" err="1">
              <a:solidFill>
                <a:schemeClr val="bg1"/>
              </a:solidFill>
            </a:rPr>
            <a:t>recovery</a:t>
          </a:r>
          <a:r>
            <a:rPr lang="tr-TR" sz="1600" b="1" kern="1200" dirty="0">
              <a:solidFill>
                <a:schemeClr val="bg1"/>
              </a:solidFill>
            </a:rPr>
            <a:t> </a:t>
          </a:r>
          <a:r>
            <a:rPr lang="tr-TR" sz="1600" b="1" kern="1200" dirty="0" err="1">
              <a:solidFill>
                <a:schemeClr val="bg1"/>
              </a:solidFill>
            </a:rPr>
            <a:t>Associatiion</a:t>
          </a:r>
          <a:r>
            <a:rPr lang="tr-TR" sz="1600" b="1" kern="1200" dirty="0">
              <a:solidFill>
                <a:schemeClr val="bg1"/>
              </a:solidFill>
            </a:rPr>
            <a:t>)</a:t>
          </a:r>
          <a:endParaRPr lang="en-US" sz="1600" b="1" kern="1200" dirty="0">
            <a:solidFill>
              <a:schemeClr val="bg1"/>
            </a:solidFill>
          </a:endParaRPr>
        </a:p>
      </dsp:txBody>
      <dsp:txXfrm rot="5400000">
        <a:off x="0" y="888382"/>
        <a:ext cx="2158247" cy="2665146"/>
      </dsp:txXfrm>
    </dsp:sp>
    <dsp:sp modelId="{66ED0821-E08F-460C-9144-E7AAFD732E35}">
      <dsp:nvSpPr>
        <dsp:cNvPr id="0" name=""/>
        <dsp:cNvSpPr/>
      </dsp:nvSpPr>
      <dsp:spPr>
        <a:xfrm rot="16200000">
          <a:off x="1051014" y="1321304"/>
          <a:ext cx="4441910" cy="1799300"/>
        </a:xfrm>
        <a:prstGeom prst="flowChartManualOperation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0" tIns="0" rIns="89305" bIns="0" numCol="1" spcCol="1270" anchor="ctr" anchorCtr="0">
          <a:noAutofit/>
        </a:bodyPr>
        <a:lstStyle/>
        <a:p>
          <a:pPr marL="0"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1400" kern="1200" dirty="0">
              <a:solidFill>
                <a:schemeClr val="bg1"/>
              </a:solidFill>
            </a:rPr>
            <a:t>1980</a:t>
          </a: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tr-TR" sz="1400" kern="1200" dirty="0">
              <a:solidFill>
                <a:schemeClr val="bg1"/>
              </a:solidFill>
            </a:rPr>
            <a:t>Daniel </a:t>
          </a:r>
          <a:r>
            <a:rPr lang="tr-TR" sz="1400" kern="1200" dirty="0" err="1">
              <a:solidFill>
                <a:schemeClr val="bg1"/>
              </a:solidFill>
            </a:rPr>
            <a:t>Knapp</a:t>
          </a:r>
          <a:r>
            <a:rPr lang="tr-TR" sz="1400" kern="1200" dirty="0">
              <a:solidFill>
                <a:schemeClr val="bg1"/>
              </a:solidFill>
            </a:rPr>
            <a:t> tarafından Berkeley (ABD)’de ilk, en büyük ve en başarılı geri dönüşüm operasyonu yapıldı.</a:t>
          </a:r>
        </a:p>
      </dsp:txBody>
      <dsp:txXfrm rot="5400000">
        <a:off x="2372319" y="888381"/>
        <a:ext cx="1799300" cy="2665146"/>
      </dsp:txXfrm>
    </dsp:sp>
    <dsp:sp modelId="{058C1F58-1D66-4B97-86C4-AD7CEF00A8F2}">
      <dsp:nvSpPr>
        <dsp:cNvPr id="0" name=""/>
        <dsp:cNvSpPr/>
      </dsp:nvSpPr>
      <dsp:spPr>
        <a:xfrm rot="16200000">
          <a:off x="2943671" y="1438022"/>
          <a:ext cx="4441910" cy="1565865"/>
        </a:xfrm>
        <a:prstGeom prst="flowChartManualOperati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0" tIns="0" rIns="89305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400" kern="1200" dirty="0">
              <a:solidFill>
                <a:schemeClr val="bg1"/>
              </a:solidFill>
            </a:rPr>
            <a:t>1987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400" kern="1200" dirty="0" err="1">
              <a:solidFill>
                <a:schemeClr val="bg1"/>
              </a:solidFill>
            </a:rPr>
            <a:t>Jeffrey</a:t>
          </a:r>
          <a:r>
            <a:rPr lang="tr-TR" sz="1400" kern="1200" dirty="0">
              <a:solidFill>
                <a:schemeClr val="bg1"/>
              </a:solidFill>
            </a:rPr>
            <a:t> Morris tarafından atıkların geri dönüşümü üzerine ilk ekonomik analiz yapıldı.</a:t>
          </a:r>
          <a:endParaRPr lang="en-US" sz="1400" kern="1200" dirty="0">
            <a:solidFill>
              <a:schemeClr val="bg1"/>
            </a:solidFill>
          </a:endParaRPr>
        </a:p>
      </dsp:txBody>
      <dsp:txXfrm rot="5400000">
        <a:off x="4381693" y="888382"/>
        <a:ext cx="1565865" cy="2665146"/>
      </dsp:txXfrm>
    </dsp:sp>
    <dsp:sp modelId="{CFFD1A94-2253-4336-BFF4-C73A72D63954}">
      <dsp:nvSpPr>
        <dsp:cNvPr id="0" name=""/>
        <dsp:cNvSpPr/>
      </dsp:nvSpPr>
      <dsp:spPr>
        <a:xfrm rot="16200000">
          <a:off x="4730913" y="1426720"/>
          <a:ext cx="4441910" cy="1588469"/>
        </a:xfrm>
        <a:prstGeom prst="flowChartManualOperati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0" tIns="0" rIns="89305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400" b="0" i="0" kern="1200" dirty="0">
              <a:solidFill>
                <a:schemeClr val="bg1"/>
              </a:solidFill>
            </a:rPr>
            <a:t>1988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400" b="0" i="0" kern="1200" dirty="0">
              <a:solidFill>
                <a:schemeClr val="bg1"/>
              </a:solidFill>
            </a:rPr>
            <a:t>Paul </a:t>
          </a:r>
          <a:r>
            <a:rPr lang="tr-TR" sz="1400" b="0" i="0" kern="1200" dirty="0" err="1">
              <a:solidFill>
                <a:schemeClr val="bg1"/>
              </a:solidFill>
            </a:rPr>
            <a:t>Connet</a:t>
          </a:r>
          <a:r>
            <a:rPr lang="tr-TR" sz="1400" b="0" i="0" kern="1200" dirty="0">
              <a:solidFill>
                <a:schemeClr val="bg1"/>
              </a:solidFill>
            </a:rPr>
            <a:t> tarafından «Gelecek nesiller için Atık yönetim» üzerine ilk ders verildi ve ilk ders notu basıldı.</a:t>
          </a:r>
          <a:endParaRPr lang="en-US" sz="1400" kern="1200" dirty="0">
            <a:solidFill>
              <a:schemeClr val="bg1"/>
            </a:solidFill>
          </a:endParaRPr>
        </a:p>
      </dsp:txBody>
      <dsp:txXfrm rot="5400000">
        <a:off x="6157633" y="888382"/>
        <a:ext cx="1588469" cy="2665146"/>
      </dsp:txXfrm>
    </dsp:sp>
    <dsp:sp modelId="{ABB71CE2-0858-4459-8DBA-307600B1701F}">
      <dsp:nvSpPr>
        <dsp:cNvPr id="0" name=""/>
        <dsp:cNvSpPr/>
      </dsp:nvSpPr>
      <dsp:spPr>
        <a:xfrm rot="16200000">
          <a:off x="6822650" y="1133526"/>
          <a:ext cx="4441910" cy="2174856"/>
        </a:xfrm>
        <a:prstGeom prst="flowChartManualOperation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0" tIns="0" rIns="89305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400" kern="1200" dirty="0">
              <a:solidFill>
                <a:schemeClr val="bg1"/>
              </a:solidFill>
            </a:rPr>
            <a:t>1995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400" kern="1200" dirty="0">
              <a:solidFill>
                <a:schemeClr val="bg1"/>
              </a:solidFill>
            </a:rPr>
            <a:t>Daniel </a:t>
          </a:r>
          <a:r>
            <a:rPr lang="tr-TR" sz="1400" kern="1200" dirty="0" err="1">
              <a:solidFill>
                <a:schemeClr val="bg1"/>
              </a:solidFill>
            </a:rPr>
            <a:t>Knapp</a:t>
          </a:r>
          <a:r>
            <a:rPr lang="tr-TR" sz="1400" kern="1200" dirty="0">
              <a:solidFill>
                <a:schemeClr val="bg1"/>
              </a:solidFill>
            </a:rPr>
            <a:t> tarafından oluşturulan «No </a:t>
          </a:r>
          <a:r>
            <a:rPr lang="tr-TR" sz="1400" kern="1200" dirty="0" err="1">
              <a:solidFill>
                <a:schemeClr val="bg1"/>
              </a:solidFill>
            </a:rPr>
            <a:t>waste</a:t>
          </a:r>
          <a:r>
            <a:rPr lang="tr-TR" sz="1400" kern="1200" dirty="0">
              <a:solidFill>
                <a:schemeClr val="bg1"/>
              </a:solidFill>
            </a:rPr>
            <a:t> </a:t>
          </a:r>
          <a:r>
            <a:rPr lang="tr-TR" sz="1400" kern="1200" dirty="0" err="1">
              <a:solidFill>
                <a:schemeClr val="bg1"/>
              </a:solidFill>
            </a:rPr>
            <a:t>by</a:t>
          </a:r>
          <a:r>
            <a:rPr lang="tr-TR" sz="1400" kern="1200" dirty="0">
              <a:solidFill>
                <a:schemeClr val="bg1"/>
              </a:solidFill>
            </a:rPr>
            <a:t> 2010» sloganı devletler tarafından çok dikkat çekici bulundu ve toplum bu konuda hareketlendi ve yasalarda ilk değişiklikler yapıldı.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400" kern="1200" dirty="0">
              <a:solidFill>
                <a:schemeClr val="bg1"/>
              </a:solidFill>
            </a:rPr>
            <a:t>1996-1998 yılları arasında tüm eyaletlerde yasalar düzenlendi.</a:t>
          </a:r>
          <a:endParaRPr lang="en-US" sz="1400" kern="1200" dirty="0">
            <a:solidFill>
              <a:schemeClr val="bg1"/>
            </a:solidFill>
          </a:endParaRPr>
        </a:p>
      </dsp:txBody>
      <dsp:txXfrm rot="5400000">
        <a:off x="7956177" y="888381"/>
        <a:ext cx="2174856" cy="266514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2688CD0-CFF6-49B3-8773-CAE50D6E02C5}">
      <dsp:nvSpPr>
        <dsp:cNvPr id="0" name=""/>
        <dsp:cNvSpPr/>
      </dsp:nvSpPr>
      <dsp:spPr>
        <a:xfrm rot="16200000">
          <a:off x="-1218209" y="1223892"/>
          <a:ext cx="4441910" cy="1994124"/>
        </a:xfrm>
        <a:prstGeom prst="flowChartManualOperati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0" tIns="0" rIns="228600" bIns="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b="1" kern="1200" dirty="0">
              <a:solidFill>
                <a:schemeClr val="bg1"/>
              </a:solidFill>
            </a:rPr>
            <a:t>1999</a:t>
          </a:r>
        </a:p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b="0" kern="1200" dirty="0">
              <a:solidFill>
                <a:schemeClr val="bg1"/>
              </a:solidFill>
            </a:rPr>
            <a:t>İlk sıfır atık diyalogu düzenlendi</a:t>
          </a:r>
        </a:p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b="1" kern="1200" dirty="0">
              <a:solidFill>
                <a:schemeClr val="bg1"/>
              </a:solidFill>
            </a:rPr>
            <a:t>2000</a:t>
          </a:r>
        </a:p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800" b="0" kern="1200" dirty="0">
              <a:solidFill>
                <a:schemeClr val="bg1"/>
              </a:solidFill>
            </a:rPr>
            <a:t>California, Del </a:t>
          </a:r>
          <a:r>
            <a:rPr lang="tr-TR" sz="1800" b="0" kern="1200" dirty="0" err="1">
              <a:solidFill>
                <a:schemeClr val="bg1"/>
              </a:solidFill>
            </a:rPr>
            <a:t>Norte</a:t>
          </a:r>
          <a:r>
            <a:rPr lang="tr-TR" sz="1800" b="0" kern="1200" dirty="0">
              <a:solidFill>
                <a:schemeClr val="bg1"/>
              </a:solidFill>
            </a:rPr>
            <a:t> şehrinde ilk sıfır atık planı yapılarak uygulandı.  </a:t>
          </a:r>
          <a:endParaRPr lang="en-US" sz="1800" b="0" kern="1200" dirty="0">
            <a:solidFill>
              <a:schemeClr val="bg1"/>
            </a:solidFill>
          </a:endParaRPr>
        </a:p>
      </dsp:txBody>
      <dsp:txXfrm rot="5400000">
        <a:off x="5684" y="888381"/>
        <a:ext cx="1994124" cy="2665146"/>
      </dsp:txXfrm>
    </dsp:sp>
    <dsp:sp modelId="{66ED0821-E08F-460C-9144-E7AAFD732E35}">
      <dsp:nvSpPr>
        <dsp:cNvPr id="0" name=""/>
        <dsp:cNvSpPr/>
      </dsp:nvSpPr>
      <dsp:spPr>
        <a:xfrm rot="16200000">
          <a:off x="925474" y="1223892"/>
          <a:ext cx="4441910" cy="1994124"/>
        </a:xfrm>
        <a:prstGeom prst="flowChartManualOperation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0" tIns="0" rIns="110234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700" b="1" kern="1200" dirty="0">
              <a:solidFill>
                <a:schemeClr val="bg1"/>
              </a:solidFill>
            </a:rPr>
            <a:t>2001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700" kern="1200" dirty="0">
              <a:solidFill>
                <a:schemeClr val="bg1"/>
              </a:solidFill>
            </a:rPr>
            <a:t>Üretici sorumluluklarını ve sıfır atık içeren ilk stratejik plan yayınlandı.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r-TR" sz="1700" kern="1200" dirty="0">
            <a:solidFill>
              <a:schemeClr val="bg1"/>
            </a:solidFill>
          </a:endParaRP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r-TR" sz="1700" kern="1200" dirty="0">
            <a:solidFill>
              <a:schemeClr val="bg1"/>
            </a:solidFill>
          </a:endParaRP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700" kern="1200" dirty="0">
            <a:solidFill>
              <a:schemeClr val="bg1"/>
            </a:solidFill>
          </a:endParaRPr>
        </a:p>
      </dsp:txBody>
      <dsp:txXfrm rot="5400000">
        <a:off x="2149367" y="888381"/>
        <a:ext cx="1994124" cy="2665146"/>
      </dsp:txXfrm>
    </dsp:sp>
    <dsp:sp modelId="{058C1F58-1D66-4B97-86C4-AD7CEF00A8F2}">
      <dsp:nvSpPr>
        <dsp:cNvPr id="0" name=""/>
        <dsp:cNvSpPr/>
      </dsp:nvSpPr>
      <dsp:spPr>
        <a:xfrm rot="16200000">
          <a:off x="3069158" y="1223892"/>
          <a:ext cx="4441910" cy="1994124"/>
        </a:xfrm>
        <a:prstGeom prst="flowChartManualOperati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0" tIns="0" rIns="110234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700" kern="1200" dirty="0">
              <a:solidFill>
                <a:schemeClr val="bg1"/>
              </a:solidFill>
            </a:rPr>
            <a:t>2007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700" kern="1200" dirty="0" err="1">
              <a:solidFill>
                <a:schemeClr val="bg1"/>
              </a:solidFill>
            </a:rPr>
            <a:t>Annie</a:t>
          </a:r>
          <a:r>
            <a:rPr lang="tr-TR" sz="1700" kern="1200" dirty="0">
              <a:solidFill>
                <a:schemeClr val="bg1"/>
              </a:solidFill>
            </a:rPr>
            <a:t> </a:t>
          </a:r>
          <a:r>
            <a:rPr lang="tr-TR" sz="1700" kern="1200" dirty="0" err="1">
              <a:solidFill>
                <a:schemeClr val="bg1"/>
              </a:solidFill>
            </a:rPr>
            <a:t>Leonard</a:t>
          </a:r>
          <a:r>
            <a:rPr lang="tr-TR" sz="1700" kern="1200" dirty="0">
              <a:solidFill>
                <a:schemeClr val="bg1"/>
              </a:solidFill>
            </a:rPr>
            <a:t> tarafından </a:t>
          </a:r>
          <a:r>
            <a:rPr lang="tr-TR" sz="1700" kern="1200" dirty="0" err="1">
              <a:solidFill>
                <a:schemeClr val="bg1"/>
              </a:solidFill>
            </a:rPr>
            <a:t>Story</a:t>
          </a:r>
          <a:r>
            <a:rPr lang="tr-TR" sz="1700" kern="1200" dirty="0">
              <a:solidFill>
                <a:schemeClr val="bg1"/>
              </a:solidFill>
            </a:rPr>
            <a:t> of </a:t>
          </a:r>
          <a:r>
            <a:rPr lang="tr-TR" sz="1700" kern="1200" dirty="0" err="1">
              <a:solidFill>
                <a:schemeClr val="bg1"/>
              </a:solidFill>
            </a:rPr>
            <a:t>Stuff</a:t>
          </a:r>
          <a:r>
            <a:rPr lang="tr-TR" sz="1700" kern="1200" dirty="0">
              <a:solidFill>
                <a:schemeClr val="bg1"/>
              </a:solidFill>
            </a:rPr>
            <a:t> adında bir kısa film birçok dile çevrilerek milyonlarca insana ulaşıldı. </a:t>
          </a:r>
          <a:endParaRPr lang="en-US" sz="1700" kern="1200" dirty="0">
            <a:solidFill>
              <a:schemeClr val="bg1"/>
            </a:solidFill>
          </a:endParaRPr>
        </a:p>
      </dsp:txBody>
      <dsp:txXfrm rot="5400000">
        <a:off x="4293051" y="888381"/>
        <a:ext cx="1994124" cy="2665146"/>
      </dsp:txXfrm>
    </dsp:sp>
    <dsp:sp modelId="{CFFD1A94-2253-4336-BFF4-C73A72D63954}">
      <dsp:nvSpPr>
        <dsp:cNvPr id="0" name=""/>
        <dsp:cNvSpPr/>
      </dsp:nvSpPr>
      <dsp:spPr>
        <a:xfrm rot="16200000">
          <a:off x="5212841" y="1223892"/>
          <a:ext cx="4441910" cy="1994124"/>
        </a:xfrm>
        <a:prstGeom prst="flowChartManualOperati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0" tIns="0" rIns="110234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700" kern="1200" dirty="0">
              <a:solidFill>
                <a:schemeClr val="bg1"/>
              </a:solidFill>
            </a:rPr>
            <a:t>2010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b="1" i="0" kern="1200" dirty="0" err="1"/>
            <a:t>Sıfır</a:t>
          </a:r>
          <a:r>
            <a:rPr lang="en-US" sz="1700" b="1" i="0" kern="1200" dirty="0"/>
            <a:t> </a:t>
          </a:r>
          <a:r>
            <a:rPr lang="en-US" sz="1700" b="1" i="0" kern="1200" dirty="0" err="1"/>
            <a:t>Atık</a:t>
          </a:r>
          <a:r>
            <a:rPr lang="en-US" sz="1700" b="1" i="0" kern="1200" dirty="0"/>
            <a:t> </a:t>
          </a:r>
          <a:r>
            <a:rPr lang="en-US" sz="1700" b="1" i="0" kern="1200" dirty="0" err="1"/>
            <a:t>yaşam</a:t>
          </a:r>
          <a:r>
            <a:rPr lang="en-US" sz="1700" b="1" i="0" kern="1200" dirty="0"/>
            <a:t> </a:t>
          </a:r>
          <a:r>
            <a:rPr lang="en-US" sz="1700" b="1" i="0" kern="1200" dirty="0" err="1"/>
            <a:t>tarzı</a:t>
          </a:r>
          <a:r>
            <a:rPr lang="en-US" sz="1700" b="1" i="0" kern="1200" dirty="0"/>
            <a:t> </a:t>
          </a:r>
          <a:r>
            <a:rPr lang="en-US" sz="1700" b="1" i="0" kern="1200" dirty="0" err="1"/>
            <a:t>hareketi</a:t>
          </a:r>
          <a:r>
            <a:rPr lang="en-US" sz="1700" b="1" i="0" kern="1200" dirty="0"/>
            <a:t> </a:t>
          </a:r>
          <a:r>
            <a:rPr lang="en-US" sz="1700" b="1" i="0" kern="1200" dirty="0" err="1"/>
            <a:t>ortaya</a:t>
          </a:r>
          <a:r>
            <a:rPr lang="en-US" sz="1700" b="1" i="0" kern="1200" dirty="0"/>
            <a:t> </a:t>
          </a:r>
          <a:r>
            <a:rPr lang="en-US" sz="1700" b="1" i="0" kern="1200" dirty="0" err="1"/>
            <a:t>çıkıyor</a:t>
          </a:r>
          <a:endParaRPr lang="tr-TR" sz="1700" kern="1200" dirty="0">
            <a:solidFill>
              <a:schemeClr val="bg1"/>
            </a:solidFill>
          </a:endParaRP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700" kern="1200" dirty="0" err="1">
              <a:solidFill>
                <a:schemeClr val="bg1"/>
              </a:solidFill>
            </a:rPr>
            <a:t>Capannori</a:t>
          </a:r>
          <a:r>
            <a:rPr lang="tr-TR" sz="1700" kern="1200" dirty="0">
              <a:solidFill>
                <a:schemeClr val="bg1"/>
              </a:solidFill>
            </a:rPr>
            <a:t>, İtalya’da ilk Araştırma Merkezi kuruldu. 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700" kern="1200" dirty="0">
              <a:solidFill>
                <a:schemeClr val="bg1"/>
              </a:solidFill>
            </a:rPr>
            <a:t>İçinde kötü endüstri müzesi adında ilk müze kuruldu. </a:t>
          </a:r>
          <a:endParaRPr lang="en-US" sz="1700" kern="1200" dirty="0">
            <a:solidFill>
              <a:schemeClr val="bg1"/>
            </a:solidFill>
          </a:endParaRPr>
        </a:p>
      </dsp:txBody>
      <dsp:txXfrm rot="5400000">
        <a:off x="6436734" y="888381"/>
        <a:ext cx="1994124" cy="2665146"/>
      </dsp:txXfrm>
    </dsp:sp>
    <dsp:sp modelId="{ABB71CE2-0858-4459-8DBA-307600B1701F}">
      <dsp:nvSpPr>
        <dsp:cNvPr id="0" name=""/>
        <dsp:cNvSpPr/>
      </dsp:nvSpPr>
      <dsp:spPr>
        <a:xfrm rot="16200000">
          <a:off x="7356525" y="1223892"/>
          <a:ext cx="4441910" cy="1994124"/>
        </a:xfrm>
        <a:prstGeom prst="flowChartManualOperation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0" tIns="0" rIns="110234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700" kern="1200" dirty="0">
              <a:solidFill>
                <a:schemeClr val="bg1"/>
              </a:solidFill>
            </a:rPr>
            <a:t>2012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700" kern="1200" dirty="0">
              <a:solidFill>
                <a:schemeClr val="bg1"/>
              </a:solidFill>
            </a:rPr>
            <a:t>Uzun metrajlı «</a:t>
          </a:r>
          <a:r>
            <a:rPr lang="tr-TR" sz="1700" kern="1200" dirty="0" err="1">
              <a:solidFill>
                <a:schemeClr val="bg1"/>
              </a:solidFill>
            </a:rPr>
            <a:t>Trashed</a:t>
          </a:r>
          <a:r>
            <a:rPr lang="tr-TR" sz="1700" kern="1200" dirty="0">
              <a:solidFill>
                <a:schemeClr val="bg1"/>
              </a:solidFill>
            </a:rPr>
            <a:t>» film üretildi ve Cannes film festivalinde yayınlandı.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r-TR" sz="1700" kern="1200" dirty="0">
            <a:solidFill>
              <a:schemeClr val="bg1"/>
            </a:solidFill>
          </a:endParaRPr>
        </a:p>
      </dsp:txBody>
      <dsp:txXfrm rot="5400000">
        <a:off x="8580418" y="888381"/>
        <a:ext cx="1994124" cy="266514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0778707-277E-4E15-8C6D-7B94505986F0}">
      <dsp:nvSpPr>
        <dsp:cNvPr id="0" name=""/>
        <dsp:cNvSpPr/>
      </dsp:nvSpPr>
      <dsp:spPr>
        <a:xfrm rot="5400000">
          <a:off x="376091" y="958848"/>
          <a:ext cx="1132575" cy="1884580"/>
        </a:xfrm>
        <a:prstGeom prst="corner">
          <a:avLst>
            <a:gd name="adj1" fmla="val 16120"/>
            <a:gd name="adj2" fmla="val 1611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236EDC3-764E-4762-B682-4ED4C8084844}">
      <dsp:nvSpPr>
        <dsp:cNvPr id="0" name=""/>
        <dsp:cNvSpPr/>
      </dsp:nvSpPr>
      <dsp:spPr>
        <a:xfrm>
          <a:off x="187036" y="1521932"/>
          <a:ext cx="1701410" cy="14913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9540" tIns="129540" rIns="129540" bIns="129540" numCol="1" spcCol="1270" anchor="t" anchorCtr="0">
          <a:noAutofit/>
        </a:bodyPr>
        <a:lstStyle/>
        <a:p>
          <a:pPr lvl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3400" kern="1200" dirty="0" err="1"/>
            <a:t>Reuse</a:t>
          </a:r>
          <a:r>
            <a:rPr lang="tr-TR" sz="3400" kern="1200" dirty="0"/>
            <a:t> </a:t>
          </a:r>
          <a:endParaRPr lang="en-US" sz="3400" kern="1200" dirty="0"/>
        </a:p>
      </dsp:txBody>
      <dsp:txXfrm>
        <a:off x="187036" y="1521932"/>
        <a:ext cx="1701410" cy="1491385"/>
      </dsp:txXfrm>
    </dsp:sp>
    <dsp:sp modelId="{6C239C0D-8586-4E00-AF4F-44D5D74BAAD7}">
      <dsp:nvSpPr>
        <dsp:cNvPr id="0" name=""/>
        <dsp:cNvSpPr/>
      </dsp:nvSpPr>
      <dsp:spPr>
        <a:xfrm>
          <a:off x="1567426" y="820103"/>
          <a:ext cx="321020" cy="321020"/>
        </a:xfrm>
        <a:prstGeom prst="triangle">
          <a:avLst>
            <a:gd name="adj" fmla="val 100000"/>
          </a:avLst>
        </a:prstGeom>
        <a:solidFill>
          <a:schemeClr val="accent2">
            <a:hueOff val="-363841"/>
            <a:satOff val="-20982"/>
            <a:lumOff val="2157"/>
            <a:alphaOff val="0"/>
          </a:schemeClr>
        </a:solidFill>
        <a:ln w="12700" cap="flat" cmpd="sng" algn="ctr">
          <a:solidFill>
            <a:schemeClr val="accent2">
              <a:hueOff val="-363841"/>
              <a:satOff val="-20982"/>
              <a:lumOff val="2157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5B5B4BC-E091-45C9-A4C4-32E2D6723D7C}">
      <dsp:nvSpPr>
        <dsp:cNvPr id="0" name=""/>
        <dsp:cNvSpPr/>
      </dsp:nvSpPr>
      <dsp:spPr>
        <a:xfrm rot="5400000">
          <a:off x="2458950" y="443443"/>
          <a:ext cx="1132575" cy="1884580"/>
        </a:xfrm>
        <a:prstGeom prst="corner">
          <a:avLst>
            <a:gd name="adj1" fmla="val 16120"/>
            <a:gd name="adj2" fmla="val 16110"/>
          </a:avLst>
        </a:prstGeom>
        <a:solidFill>
          <a:schemeClr val="accent2">
            <a:hueOff val="-727682"/>
            <a:satOff val="-41964"/>
            <a:lumOff val="4314"/>
            <a:alphaOff val="0"/>
          </a:schemeClr>
        </a:solidFill>
        <a:ln w="12700" cap="flat" cmpd="sng" algn="ctr">
          <a:solidFill>
            <a:schemeClr val="accent2">
              <a:hueOff val="-727682"/>
              <a:satOff val="-41964"/>
              <a:lumOff val="431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E13AF24-4482-4042-BFA2-72A9CC037452}">
      <dsp:nvSpPr>
        <dsp:cNvPr id="0" name=""/>
        <dsp:cNvSpPr/>
      </dsp:nvSpPr>
      <dsp:spPr>
        <a:xfrm>
          <a:off x="2269895" y="1006526"/>
          <a:ext cx="1701410" cy="14913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9540" tIns="129540" rIns="129540" bIns="129540" numCol="1" spcCol="1270" anchor="t" anchorCtr="0">
          <a:noAutofit/>
        </a:bodyPr>
        <a:lstStyle/>
        <a:p>
          <a:pPr lvl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3400" kern="1200" dirty="0" err="1"/>
            <a:t>Recover</a:t>
          </a:r>
          <a:endParaRPr lang="en-US" sz="3400" kern="1200" dirty="0"/>
        </a:p>
      </dsp:txBody>
      <dsp:txXfrm>
        <a:off x="2269895" y="1006526"/>
        <a:ext cx="1701410" cy="1491385"/>
      </dsp:txXfrm>
    </dsp:sp>
    <dsp:sp modelId="{B4BAB194-7A14-4255-8C73-7E7D5DD41197}">
      <dsp:nvSpPr>
        <dsp:cNvPr id="0" name=""/>
        <dsp:cNvSpPr/>
      </dsp:nvSpPr>
      <dsp:spPr>
        <a:xfrm>
          <a:off x="3650284" y="304698"/>
          <a:ext cx="321020" cy="321020"/>
        </a:xfrm>
        <a:prstGeom prst="triangle">
          <a:avLst>
            <a:gd name="adj" fmla="val 100000"/>
          </a:avLst>
        </a:prstGeom>
        <a:solidFill>
          <a:schemeClr val="accent2">
            <a:hueOff val="-1091522"/>
            <a:satOff val="-62946"/>
            <a:lumOff val="6471"/>
            <a:alphaOff val="0"/>
          </a:schemeClr>
        </a:solidFill>
        <a:ln w="12700" cap="flat" cmpd="sng" algn="ctr">
          <a:solidFill>
            <a:schemeClr val="accent2">
              <a:hueOff val="-1091522"/>
              <a:satOff val="-62946"/>
              <a:lumOff val="647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290E365-BDE1-4066-BC4A-3AC335C369AA}">
      <dsp:nvSpPr>
        <dsp:cNvPr id="0" name=""/>
        <dsp:cNvSpPr/>
      </dsp:nvSpPr>
      <dsp:spPr>
        <a:xfrm rot="5400000">
          <a:off x="4541808" y="-71962"/>
          <a:ext cx="1132575" cy="1884580"/>
        </a:xfrm>
        <a:prstGeom prst="corner">
          <a:avLst>
            <a:gd name="adj1" fmla="val 16120"/>
            <a:gd name="adj2" fmla="val 16110"/>
          </a:avLst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accent2">
              <a:hueOff val="-1455363"/>
              <a:satOff val="-83928"/>
              <a:lumOff val="862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1802200-F5D4-4302-97CF-D608CA64ADC3}">
      <dsp:nvSpPr>
        <dsp:cNvPr id="0" name=""/>
        <dsp:cNvSpPr/>
      </dsp:nvSpPr>
      <dsp:spPr>
        <a:xfrm>
          <a:off x="4352753" y="491121"/>
          <a:ext cx="1701410" cy="14913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9540" tIns="129540" rIns="129540" bIns="129540" numCol="1" spcCol="1270" anchor="t" anchorCtr="0">
          <a:noAutofit/>
        </a:bodyPr>
        <a:lstStyle/>
        <a:p>
          <a:pPr lvl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400" kern="1200" dirty="0"/>
        </a:p>
      </dsp:txBody>
      <dsp:txXfrm>
        <a:off x="4352753" y="491121"/>
        <a:ext cx="1701410" cy="149138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0778707-277E-4E15-8C6D-7B94505986F0}">
      <dsp:nvSpPr>
        <dsp:cNvPr id="0" name=""/>
        <dsp:cNvSpPr/>
      </dsp:nvSpPr>
      <dsp:spPr>
        <a:xfrm rot="5400000">
          <a:off x="376091" y="958848"/>
          <a:ext cx="1132575" cy="1884580"/>
        </a:xfrm>
        <a:prstGeom prst="corner">
          <a:avLst>
            <a:gd name="adj1" fmla="val 16120"/>
            <a:gd name="adj2" fmla="val 1611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236EDC3-764E-4762-B682-4ED4C8084844}">
      <dsp:nvSpPr>
        <dsp:cNvPr id="0" name=""/>
        <dsp:cNvSpPr/>
      </dsp:nvSpPr>
      <dsp:spPr>
        <a:xfrm>
          <a:off x="187036" y="1521932"/>
          <a:ext cx="1701410" cy="14913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0970" tIns="140970" rIns="140970" bIns="140970" numCol="1" spcCol="1270" anchor="t" anchorCtr="0">
          <a:noAutofit/>
        </a:bodyPr>
        <a:lstStyle/>
        <a:p>
          <a:pPr lvl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3700" kern="1200" dirty="0" err="1"/>
            <a:t>Repair</a:t>
          </a:r>
          <a:endParaRPr lang="en-US" sz="3700" kern="1200" dirty="0"/>
        </a:p>
      </dsp:txBody>
      <dsp:txXfrm>
        <a:off x="187036" y="1521932"/>
        <a:ext cx="1701410" cy="1491385"/>
      </dsp:txXfrm>
    </dsp:sp>
    <dsp:sp modelId="{6C239C0D-8586-4E00-AF4F-44D5D74BAAD7}">
      <dsp:nvSpPr>
        <dsp:cNvPr id="0" name=""/>
        <dsp:cNvSpPr/>
      </dsp:nvSpPr>
      <dsp:spPr>
        <a:xfrm>
          <a:off x="1567426" y="820103"/>
          <a:ext cx="321020" cy="321020"/>
        </a:xfrm>
        <a:prstGeom prst="triangle">
          <a:avLst>
            <a:gd name="adj" fmla="val 100000"/>
          </a:avLst>
        </a:prstGeom>
        <a:solidFill>
          <a:schemeClr val="accent2">
            <a:hueOff val="-363841"/>
            <a:satOff val="-20982"/>
            <a:lumOff val="2157"/>
            <a:alphaOff val="0"/>
          </a:schemeClr>
        </a:solidFill>
        <a:ln w="12700" cap="flat" cmpd="sng" algn="ctr">
          <a:solidFill>
            <a:schemeClr val="accent2">
              <a:hueOff val="-363841"/>
              <a:satOff val="-20982"/>
              <a:lumOff val="2157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5B5B4BC-E091-45C9-A4C4-32E2D6723D7C}">
      <dsp:nvSpPr>
        <dsp:cNvPr id="0" name=""/>
        <dsp:cNvSpPr/>
      </dsp:nvSpPr>
      <dsp:spPr>
        <a:xfrm rot="5400000">
          <a:off x="2458950" y="443443"/>
          <a:ext cx="1132575" cy="1884580"/>
        </a:xfrm>
        <a:prstGeom prst="corner">
          <a:avLst>
            <a:gd name="adj1" fmla="val 16120"/>
            <a:gd name="adj2" fmla="val 16110"/>
          </a:avLst>
        </a:prstGeom>
        <a:solidFill>
          <a:schemeClr val="accent2">
            <a:hueOff val="-727682"/>
            <a:satOff val="-41964"/>
            <a:lumOff val="4314"/>
            <a:alphaOff val="0"/>
          </a:schemeClr>
        </a:solidFill>
        <a:ln w="12700" cap="flat" cmpd="sng" algn="ctr">
          <a:solidFill>
            <a:schemeClr val="accent2">
              <a:hueOff val="-727682"/>
              <a:satOff val="-41964"/>
              <a:lumOff val="431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E13AF24-4482-4042-BFA2-72A9CC037452}">
      <dsp:nvSpPr>
        <dsp:cNvPr id="0" name=""/>
        <dsp:cNvSpPr/>
      </dsp:nvSpPr>
      <dsp:spPr>
        <a:xfrm>
          <a:off x="2269895" y="1006526"/>
          <a:ext cx="1701410" cy="14913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0970" tIns="140970" rIns="140970" bIns="140970" numCol="1" spcCol="1270" anchor="t" anchorCtr="0">
          <a:noAutofit/>
        </a:bodyPr>
        <a:lstStyle/>
        <a:p>
          <a:pPr lvl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3700" kern="1200" dirty="0" err="1"/>
            <a:t>Reduce</a:t>
          </a:r>
          <a:r>
            <a:rPr lang="tr-TR" sz="3700" kern="1200" dirty="0"/>
            <a:t> </a:t>
          </a:r>
          <a:endParaRPr lang="en-US" sz="3700" kern="1200" dirty="0"/>
        </a:p>
      </dsp:txBody>
      <dsp:txXfrm>
        <a:off x="2269895" y="1006526"/>
        <a:ext cx="1701410" cy="1491385"/>
      </dsp:txXfrm>
    </dsp:sp>
    <dsp:sp modelId="{B4BAB194-7A14-4255-8C73-7E7D5DD41197}">
      <dsp:nvSpPr>
        <dsp:cNvPr id="0" name=""/>
        <dsp:cNvSpPr/>
      </dsp:nvSpPr>
      <dsp:spPr>
        <a:xfrm>
          <a:off x="3650284" y="304698"/>
          <a:ext cx="321020" cy="321020"/>
        </a:xfrm>
        <a:prstGeom prst="triangle">
          <a:avLst>
            <a:gd name="adj" fmla="val 100000"/>
          </a:avLst>
        </a:prstGeom>
        <a:solidFill>
          <a:schemeClr val="accent2">
            <a:hueOff val="-1091522"/>
            <a:satOff val="-62946"/>
            <a:lumOff val="6471"/>
            <a:alphaOff val="0"/>
          </a:schemeClr>
        </a:solidFill>
        <a:ln w="12700" cap="flat" cmpd="sng" algn="ctr">
          <a:solidFill>
            <a:schemeClr val="accent2">
              <a:hueOff val="-1091522"/>
              <a:satOff val="-62946"/>
              <a:lumOff val="647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290E365-BDE1-4066-BC4A-3AC335C369AA}">
      <dsp:nvSpPr>
        <dsp:cNvPr id="0" name=""/>
        <dsp:cNvSpPr/>
      </dsp:nvSpPr>
      <dsp:spPr>
        <a:xfrm rot="5400000">
          <a:off x="4541808" y="-71962"/>
          <a:ext cx="1132575" cy="1884580"/>
        </a:xfrm>
        <a:prstGeom prst="corner">
          <a:avLst>
            <a:gd name="adj1" fmla="val 16120"/>
            <a:gd name="adj2" fmla="val 16110"/>
          </a:avLst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accent2">
              <a:hueOff val="-1455363"/>
              <a:satOff val="-83928"/>
              <a:lumOff val="862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1802200-F5D4-4302-97CF-D608CA64ADC3}">
      <dsp:nvSpPr>
        <dsp:cNvPr id="0" name=""/>
        <dsp:cNvSpPr/>
      </dsp:nvSpPr>
      <dsp:spPr>
        <a:xfrm>
          <a:off x="4352753" y="491121"/>
          <a:ext cx="1701410" cy="14913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0970" tIns="140970" rIns="140970" bIns="140970" numCol="1" spcCol="1270" anchor="t" anchorCtr="0">
          <a:noAutofit/>
        </a:bodyPr>
        <a:lstStyle/>
        <a:p>
          <a:pPr lvl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3700" kern="1200" dirty="0" err="1"/>
            <a:t>Refuse</a:t>
          </a:r>
          <a:endParaRPr lang="en-US" sz="3700" kern="1200" dirty="0"/>
        </a:p>
      </dsp:txBody>
      <dsp:txXfrm>
        <a:off x="4352753" y="491121"/>
        <a:ext cx="1701410" cy="1491385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B268BF1-9B41-416F-805D-43D8166055F5}">
      <dsp:nvSpPr>
        <dsp:cNvPr id="0" name=""/>
        <dsp:cNvSpPr/>
      </dsp:nvSpPr>
      <dsp:spPr>
        <a:xfrm>
          <a:off x="3504090" y="264010"/>
          <a:ext cx="1344467" cy="13444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200" kern="1200"/>
        </a:p>
      </dsp:txBody>
      <dsp:txXfrm>
        <a:off x="3504090" y="264010"/>
        <a:ext cx="1344467" cy="1344467"/>
      </dsp:txXfrm>
    </dsp:sp>
    <dsp:sp modelId="{AEE7D49A-89C8-43C9-8E8E-E371CAA993EC}">
      <dsp:nvSpPr>
        <dsp:cNvPr id="0" name=""/>
        <dsp:cNvSpPr/>
      </dsp:nvSpPr>
      <dsp:spPr>
        <a:xfrm>
          <a:off x="1456522" y="-440"/>
          <a:ext cx="3178701" cy="3178701"/>
        </a:xfrm>
        <a:prstGeom prst="circularArrow">
          <a:avLst>
            <a:gd name="adj1" fmla="val 8248"/>
            <a:gd name="adj2" fmla="val 576056"/>
            <a:gd name="adj3" fmla="val 2964135"/>
            <a:gd name="adj4" fmla="val 51535"/>
            <a:gd name="adj5" fmla="val 9622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E154241-EBAC-4C50-9420-C621F6EFB477}">
      <dsp:nvSpPr>
        <dsp:cNvPr id="0" name=""/>
        <dsp:cNvSpPr/>
      </dsp:nvSpPr>
      <dsp:spPr>
        <a:xfrm>
          <a:off x="2373639" y="2222009"/>
          <a:ext cx="1344467" cy="13444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200" kern="1200" dirty="0"/>
        </a:p>
      </dsp:txBody>
      <dsp:txXfrm>
        <a:off x="2373639" y="2222009"/>
        <a:ext cx="1344467" cy="1344467"/>
      </dsp:txXfrm>
    </dsp:sp>
    <dsp:sp modelId="{CFB54152-3E41-4E34-B446-B230B858647F}">
      <dsp:nvSpPr>
        <dsp:cNvPr id="0" name=""/>
        <dsp:cNvSpPr/>
      </dsp:nvSpPr>
      <dsp:spPr>
        <a:xfrm>
          <a:off x="1456522" y="-440"/>
          <a:ext cx="3178701" cy="3178701"/>
        </a:xfrm>
        <a:prstGeom prst="circularArrow">
          <a:avLst>
            <a:gd name="adj1" fmla="val 8248"/>
            <a:gd name="adj2" fmla="val 576056"/>
            <a:gd name="adj3" fmla="val 10172409"/>
            <a:gd name="adj4" fmla="val 7259809"/>
            <a:gd name="adj5" fmla="val 9622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4ACC3CD-12A7-4995-B9B0-67D3324E6585}">
      <dsp:nvSpPr>
        <dsp:cNvPr id="0" name=""/>
        <dsp:cNvSpPr/>
      </dsp:nvSpPr>
      <dsp:spPr>
        <a:xfrm>
          <a:off x="1243188" y="264010"/>
          <a:ext cx="1344467" cy="13444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200" kern="1200" dirty="0"/>
        </a:p>
      </dsp:txBody>
      <dsp:txXfrm>
        <a:off x="1243188" y="264010"/>
        <a:ext cx="1344467" cy="1344467"/>
      </dsp:txXfrm>
    </dsp:sp>
    <dsp:sp modelId="{A73CAF66-0117-49CF-A271-DBF44562DFA8}">
      <dsp:nvSpPr>
        <dsp:cNvPr id="0" name=""/>
        <dsp:cNvSpPr/>
      </dsp:nvSpPr>
      <dsp:spPr>
        <a:xfrm>
          <a:off x="1456522" y="-440"/>
          <a:ext cx="3178701" cy="3178701"/>
        </a:xfrm>
        <a:prstGeom prst="circularArrow">
          <a:avLst>
            <a:gd name="adj1" fmla="val 8248"/>
            <a:gd name="adj2" fmla="val 576056"/>
            <a:gd name="adj3" fmla="val 16856982"/>
            <a:gd name="adj4" fmla="val 14966962"/>
            <a:gd name="adj5" fmla="val 9622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cycle1">
  <dgm:title val=""/>
  <dgm:desc val=""/>
  <dgm:catLst>
    <dgm:cat type="cycle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alg type="cycle">
          <dgm:param type="stAng" val="0"/>
          <dgm:param type="spanAng" val="360"/>
        </dgm:alg>
      </dgm:if>
      <dgm:else name="Name2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hoose name="Name3">
      <dgm:if name="Name4" func="var" arg="dir" op="equ" val="norm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if>
      <dgm:else name="Name5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 fact="-1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else>
    </dgm:choose>
    <dgm:ruleLst>
      <dgm:rule type="diam" val="INF" fact="NaN" max="NaN"/>
    </dgm:ruleLst>
    <dgm:forEach name="nodesForEach" axis="ch" ptType="node">
      <dgm:choose name="Name6">
        <dgm:if name="Name7" axis="par ch" ptType="doc node" func="cnt" op="gt" val="1">
          <dgm:layoutNode name="dummy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</dgm:if>
        <dgm:else name="Name8"/>
      </dgm:choose>
      <dgm:layoutNode name="node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Name11" axis="followSib" ptType="sibTrans" hideLastTrans="0" cnt="1">
            <dgm:layoutNode name="sibTrans" styleLbl="node1">
              <dgm:alg type="conn"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begPad"/>
                <dgm:constr type="endPad"/>
              </dgm:constrLst>
              <dgm:ruleLst/>
            </dgm:layoutNode>
          </dgm:forEach>
        </dgm:if>
        <dgm:else name="Name12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0.00341</cdr:x>
      <cdr:y>0.24956</cdr:y>
    </cdr:from>
    <cdr:to>
      <cdr:x>0.97976</cdr:x>
      <cdr:y>0.97571</cdr:y>
    </cdr:to>
    <cdr:grpSp>
      <cdr:nvGrpSpPr>
        <cdr:cNvPr id="14" name="Grup 13">
          <a:extLst xmlns:a="http://schemas.openxmlformats.org/drawingml/2006/main">
            <a:ext uri="{FF2B5EF4-FFF2-40B4-BE49-F238E27FC236}">
              <a16:creationId xmlns:a16="http://schemas.microsoft.com/office/drawing/2014/main" id="{4CD4505D-3C05-4196-8733-E318B27CBB94}"/>
            </a:ext>
          </a:extLst>
        </cdr:cNvPr>
        <cdr:cNvGrpSpPr/>
      </cdr:nvGrpSpPr>
      <cdr:grpSpPr>
        <a:xfrm xmlns:a="http://schemas.openxmlformats.org/drawingml/2006/main">
          <a:off x="17878" y="903175"/>
          <a:ext cx="5118774" cy="2627986"/>
          <a:chOff x="0" y="991092"/>
          <a:chExt cx="5118820" cy="2627972"/>
        </a:xfrm>
      </cdr:grpSpPr>
      <cdr:cxnSp macro="">
        <cdr:nvCxnSpPr>
          <cdr:cNvPr id="3" name="Düz Ok Bağlayıcısı 2">
            <a:extLst xmlns:a="http://schemas.openxmlformats.org/drawingml/2006/main">
              <a:ext uri="{FF2B5EF4-FFF2-40B4-BE49-F238E27FC236}">
                <a16:creationId xmlns:a16="http://schemas.microsoft.com/office/drawing/2014/main" id="{7E4AE3F4-27AE-44ED-A97A-46DD3C33287C}"/>
              </a:ext>
            </a:extLst>
          </cdr:cNvPr>
          <cdr:cNvCxnSpPr/>
        </cdr:nvCxnSpPr>
        <cdr:spPr>
          <a:xfrm xmlns:a="http://schemas.openxmlformats.org/drawingml/2006/main" flipH="1">
            <a:off x="702221" y="2027272"/>
            <a:ext cx="726341" cy="702552"/>
          </a:xfrm>
          <a:prstGeom xmlns:a="http://schemas.openxmlformats.org/drawingml/2006/main" prst="straightConnector1">
            <a:avLst/>
          </a:prstGeom>
          <a:ln xmlns:a="http://schemas.openxmlformats.org/drawingml/2006/main">
            <a:tailEnd type="triangle"/>
          </a:ln>
        </cdr:spPr>
        <cdr:style>
          <a:lnRef xmlns:a="http://schemas.openxmlformats.org/drawingml/2006/main" idx="1">
            <a:schemeClr val="accent2"/>
          </a:lnRef>
          <a:fillRef xmlns:a="http://schemas.openxmlformats.org/drawingml/2006/main" idx="0">
            <a:schemeClr val="accent2"/>
          </a:fillRef>
          <a:effectRef xmlns:a="http://schemas.openxmlformats.org/drawingml/2006/main" idx="0">
            <a:schemeClr val="accent2"/>
          </a:effectRef>
          <a:fontRef xmlns:a="http://schemas.openxmlformats.org/drawingml/2006/main" idx="minor">
            <a:schemeClr val="tx1"/>
          </a:fontRef>
        </cdr:style>
      </cdr:cxnSp>
      <cdr:sp macro="" textlink="">
        <cdr:nvSpPr>
          <cdr:cNvPr id="4" name="Metin kutusu 3">
            <a:extLst xmlns:a="http://schemas.openxmlformats.org/drawingml/2006/main">
              <a:ext uri="{FF2B5EF4-FFF2-40B4-BE49-F238E27FC236}">
                <a16:creationId xmlns:a16="http://schemas.microsoft.com/office/drawing/2014/main" id="{03C0BC79-6F37-4E3D-B3AB-5169DC95F57A}"/>
              </a:ext>
            </a:extLst>
          </cdr:cNvPr>
          <cdr:cNvSpPr txBox="1"/>
        </cdr:nvSpPr>
        <cdr:spPr>
          <a:xfrm xmlns:a="http://schemas.openxmlformats.org/drawingml/2006/main">
            <a:off x="0" y="2703385"/>
            <a:ext cx="1142496" cy="915679"/>
          </a:xfrm>
          <a:prstGeom xmlns:a="http://schemas.openxmlformats.org/drawingml/2006/main" prst="rect">
            <a:avLst/>
          </a:prstGeom>
        </cdr:spPr>
        <cdr:txBody>
          <a:bodyPr xmlns:a="http://schemas.openxmlformats.org/drawingml/2006/main" vertOverflow="clip" wrap="square" rtlCol="0"/>
          <a:lstStyle xmlns:a="http://schemas.openxmlformats.org/drawingml/2006/main"/>
          <a:p xmlns:a="http://schemas.openxmlformats.org/drawingml/2006/main">
            <a:pPr algn="ctr"/>
            <a:r>
              <a:rPr lang="tr-TR" sz="2000" dirty="0">
                <a:solidFill>
                  <a:srgbClr val="ED7D31"/>
                </a:solidFill>
              </a:rPr>
              <a:t>% 12,3</a:t>
            </a:r>
            <a:endParaRPr lang="en-US" sz="2000" dirty="0">
              <a:solidFill>
                <a:srgbClr val="ED7D31"/>
              </a:solidFill>
            </a:endParaRPr>
          </a:p>
        </cdr:txBody>
      </cdr:sp>
      <cdr:sp macro="" textlink="">
        <cdr:nvSpPr>
          <cdr:cNvPr id="5" name="Metin kutusu 4">
            <a:extLst xmlns:a="http://schemas.openxmlformats.org/drawingml/2006/main">
              <a:ext uri="{FF2B5EF4-FFF2-40B4-BE49-F238E27FC236}">
                <a16:creationId xmlns:a16="http://schemas.microsoft.com/office/drawing/2014/main" id="{2C04B44B-874C-4C40-9655-F6BC6BE3DAEA}"/>
              </a:ext>
            </a:extLst>
          </cdr:cNvPr>
          <cdr:cNvSpPr txBox="1"/>
        </cdr:nvSpPr>
        <cdr:spPr>
          <a:xfrm xmlns:a="http://schemas.openxmlformats.org/drawingml/2006/main">
            <a:off x="4199239" y="1015908"/>
            <a:ext cx="919581" cy="1112899"/>
          </a:xfrm>
          <a:prstGeom xmlns:a="http://schemas.openxmlformats.org/drawingml/2006/main" prst="rect">
            <a:avLst/>
          </a:prstGeom>
        </cdr:spPr>
        <cdr:txBody>
          <a:bodyPr xmlns:a="http://schemas.openxmlformats.org/drawingml/2006/main" vertOverflow="clip" wrap="square" rtlCol="0"/>
          <a:lstStyle xmlns:a="http://schemas.openxmlformats.org/drawingml/2006/main"/>
          <a:p xmlns:a="http://schemas.openxmlformats.org/drawingml/2006/main">
            <a:pPr algn="ctr"/>
            <a:r>
              <a:rPr lang="tr-TR" sz="2000" dirty="0"/>
              <a:t>% 67,3</a:t>
            </a:r>
            <a:endParaRPr lang="en-US" sz="2000" dirty="0"/>
          </a:p>
        </cdr:txBody>
      </cdr:sp>
      <cdr:cxnSp macro="">
        <cdr:nvCxnSpPr>
          <cdr:cNvPr id="7" name="Düz Ok Bağlayıcısı 6">
            <a:extLst xmlns:a="http://schemas.openxmlformats.org/drawingml/2006/main">
              <a:ext uri="{FF2B5EF4-FFF2-40B4-BE49-F238E27FC236}">
                <a16:creationId xmlns:a16="http://schemas.microsoft.com/office/drawing/2014/main" id="{DB9E540B-B22C-45C1-A3B0-6F2DD3D06BAE}"/>
              </a:ext>
            </a:extLst>
          </cdr:cNvPr>
          <cdr:cNvCxnSpPr/>
        </cdr:nvCxnSpPr>
        <cdr:spPr>
          <a:xfrm xmlns:a="http://schemas.openxmlformats.org/drawingml/2006/main" flipV="1">
            <a:off x="3901159" y="1369241"/>
            <a:ext cx="630185" cy="487183"/>
          </a:xfrm>
          <a:prstGeom xmlns:a="http://schemas.openxmlformats.org/drawingml/2006/main" prst="straightConnector1">
            <a:avLst/>
          </a:prstGeom>
          <a:ln xmlns:a="http://schemas.openxmlformats.org/drawingml/2006/main">
            <a:tailEnd type="triangle"/>
          </a:ln>
        </cdr:spPr>
        <cdr:style>
          <a:lnRef xmlns:a="http://schemas.openxmlformats.org/drawingml/2006/main" idx="1">
            <a:schemeClr val="dk1"/>
          </a:lnRef>
          <a:fillRef xmlns:a="http://schemas.openxmlformats.org/drawingml/2006/main" idx="0">
            <a:schemeClr val="dk1"/>
          </a:fillRef>
          <a:effectRef xmlns:a="http://schemas.openxmlformats.org/drawingml/2006/main" idx="0">
            <a:schemeClr val="dk1"/>
          </a:effectRef>
          <a:fontRef xmlns:a="http://schemas.openxmlformats.org/drawingml/2006/main" idx="minor">
            <a:schemeClr val="tx1"/>
          </a:fontRef>
        </cdr:style>
      </cdr:cxnSp>
      <cdr:cxnSp macro="">
        <cdr:nvCxnSpPr>
          <cdr:cNvPr id="12" name="Düz Ok Bağlayıcısı 11">
            <a:extLst xmlns:a="http://schemas.openxmlformats.org/drawingml/2006/main">
              <a:ext uri="{FF2B5EF4-FFF2-40B4-BE49-F238E27FC236}">
                <a16:creationId xmlns:a16="http://schemas.microsoft.com/office/drawing/2014/main" id="{597A81DF-9C5E-46C9-A637-C4C321E25D30}"/>
              </a:ext>
            </a:extLst>
          </cdr:cNvPr>
          <cdr:cNvCxnSpPr>
            <a:endCxn xmlns:a="http://schemas.openxmlformats.org/drawingml/2006/main" id="13" idx="0"/>
          </cdr:cNvCxnSpPr>
        </cdr:nvCxnSpPr>
        <cdr:spPr>
          <a:xfrm xmlns:a="http://schemas.openxmlformats.org/drawingml/2006/main" flipH="1">
            <a:off x="800209" y="991092"/>
            <a:ext cx="955612" cy="102532"/>
          </a:xfrm>
          <a:prstGeom xmlns:a="http://schemas.openxmlformats.org/drawingml/2006/main" prst="straightConnector1">
            <a:avLst/>
          </a:prstGeom>
          <a:ln xmlns:a="http://schemas.openxmlformats.org/drawingml/2006/main">
            <a:tailEnd type="triangle"/>
          </a:ln>
        </cdr:spPr>
        <cdr:style>
          <a:lnRef xmlns:a="http://schemas.openxmlformats.org/drawingml/2006/main" idx="1">
            <a:schemeClr val="dk1"/>
          </a:lnRef>
          <a:fillRef xmlns:a="http://schemas.openxmlformats.org/drawingml/2006/main" idx="0">
            <a:schemeClr val="dk1"/>
          </a:fillRef>
          <a:effectRef xmlns:a="http://schemas.openxmlformats.org/drawingml/2006/main" idx="0">
            <a:schemeClr val="dk1"/>
          </a:effectRef>
          <a:fontRef xmlns:a="http://schemas.openxmlformats.org/drawingml/2006/main" idx="minor">
            <a:schemeClr val="tx1"/>
          </a:fontRef>
        </cdr:style>
      </cdr:cxnSp>
      <cdr:sp macro="" textlink="">
        <cdr:nvSpPr>
          <cdr:cNvPr id="13" name="Metin kutusu 12">
            <a:extLst xmlns:a="http://schemas.openxmlformats.org/drawingml/2006/main">
              <a:ext uri="{FF2B5EF4-FFF2-40B4-BE49-F238E27FC236}">
                <a16:creationId xmlns:a16="http://schemas.microsoft.com/office/drawing/2014/main" id="{C3F11B3E-6666-420E-ACF2-BBA7F757B455}"/>
              </a:ext>
            </a:extLst>
          </cdr:cNvPr>
          <cdr:cNvSpPr txBox="1"/>
        </cdr:nvSpPr>
        <cdr:spPr>
          <a:xfrm xmlns:a="http://schemas.openxmlformats.org/drawingml/2006/main">
            <a:off x="0" y="1093624"/>
            <a:ext cx="1600418" cy="893860"/>
          </a:xfrm>
          <a:prstGeom xmlns:a="http://schemas.openxmlformats.org/drawingml/2006/main" prst="rect">
            <a:avLst/>
          </a:prstGeom>
        </cdr:spPr>
        <cdr:txBody>
          <a:bodyPr xmlns:a="http://schemas.openxmlformats.org/drawingml/2006/main" vertOverflow="clip" wrap="square" rtlCol="0"/>
          <a:lstStyle xmlns:a="http://schemas.openxmlformats.org/drawingml/2006/main"/>
          <a:p xmlns:a="http://schemas.openxmlformats.org/drawingml/2006/main">
            <a:pPr algn="ctr"/>
            <a:r>
              <a:rPr lang="tr-TR" sz="2000" dirty="0"/>
              <a:t>Diğer % 20,5</a:t>
            </a:r>
            <a:endParaRPr lang="en-US" sz="2000" dirty="0"/>
          </a:p>
        </cdr:txBody>
      </cdr:sp>
    </cdr:grp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 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6BC283-3E34-4998-ABAC-57432CEAF7F2}" type="datetimeFigureOut">
              <a:rPr lang="en-US" smtClean="0"/>
              <a:t>10/21/2020</a:t>
            </a:fld>
            <a:endParaRPr lang="en-US"/>
          </a:p>
        </p:txBody>
      </p:sp>
      <p:sp>
        <p:nvSpPr>
          <p:cNvPr id="4" name="Slayt Resmi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/>
          </a:p>
        </p:txBody>
      </p:sp>
      <p:sp>
        <p:nvSpPr>
          <p:cNvPr id="6" name="Alt Bilgi Yer Tutucus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B7C6E2-5403-4B22-A6B3-C9FB9EC74E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00677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Resmi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FB7C6E2-5403-4B22-A6B3-C9FB9EC74E8F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69866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456C0-1E61-0C45-990B-CF3EE1635EAD}" type="datetimeFigureOut">
              <a:rPr lang="tr-TR" smtClean="0"/>
              <a:t>21.10.2020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45C71-0462-2740-AFBF-0AD2A15660D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9843312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456C0-1E61-0C45-990B-CF3EE1635EAD}" type="datetimeFigureOut">
              <a:rPr lang="tr-TR" smtClean="0"/>
              <a:t>21.10.2020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45C71-0462-2740-AFBF-0AD2A15660D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7329821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456C0-1E61-0C45-990B-CF3EE1635EAD}" type="datetimeFigureOut">
              <a:rPr lang="tr-TR" smtClean="0"/>
              <a:t>21.10.2020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45C71-0462-2740-AFBF-0AD2A15660D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3598297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456C0-1E61-0C45-990B-CF3EE1635EAD}" type="datetimeFigureOut">
              <a:rPr lang="tr-TR" smtClean="0"/>
              <a:t>21.10.2020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45C71-0462-2740-AFBF-0AD2A15660D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8237523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456C0-1E61-0C45-990B-CF3EE1635EAD}" type="datetimeFigureOut">
              <a:rPr lang="tr-TR" smtClean="0"/>
              <a:t>21.10.2020</a:t>
            </a:fld>
            <a:endParaRPr lang="tr-T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45C71-0462-2740-AFBF-0AD2A15660D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8886405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456C0-1E61-0C45-990B-CF3EE1635EAD}" type="datetimeFigureOut">
              <a:rPr lang="tr-TR" smtClean="0"/>
              <a:t>21.10.2020</a:t>
            </a:fld>
            <a:endParaRPr lang="tr-T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45C71-0462-2740-AFBF-0AD2A15660D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2834347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456C0-1E61-0C45-990B-CF3EE1635EAD}" type="datetimeFigureOut">
              <a:rPr lang="tr-TR" smtClean="0"/>
              <a:t>21.10.2020</a:t>
            </a:fld>
            <a:endParaRPr lang="tr-T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45C71-0462-2740-AFBF-0AD2A15660D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4885805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456C0-1E61-0C45-990B-CF3EE1635EAD}" type="datetimeFigureOut">
              <a:rPr lang="tr-TR" smtClean="0"/>
              <a:t>21.10.2020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45C71-0462-2740-AFBF-0AD2A15660D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0653748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456C0-1E61-0C45-990B-CF3EE1635EAD}" type="datetimeFigureOut">
              <a:rPr lang="tr-TR" smtClean="0"/>
              <a:t>21.10.2020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45C71-0462-2740-AFBF-0AD2A15660D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1744296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456C0-1E61-0C45-990B-CF3EE1635EAD}" type="datetimeFigureOut">
              <a:rPr lang="tr-TR" smtClean="0"/>
              <a:t>21.10.2020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45C71-0462-2740-AFBF-0AD2A15660D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7563816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456C0-1E61-0C45-990B-CF3EE1635EAD}" type="datetimeFigureOut">
              <a:rPr lang="tr-TR" smtClean="0"/>
              <a:t>21.10.2020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45C71-0462-2740-AFBF-0AD2A15660D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7038202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4456C0-1E61-0C45-990B-CF3EE1635EAD}" type="datetimeFigureOut">
              <a:rPr lang="tr-TR" smtClean="0"/>
              <a:t>21.10.2020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845C71-0462-2740-AFBF-0AD2A15660D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7726519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13" Type="http://schemas.openxmlformats.org/officeDocument/2006/relationships/image" Target="../media/image16.png"/><Relationship Id="rId3" Type="http://schemas.openxmlformats.org/officeDocument/2006/relationships/image" Target="../media/image6.emf"/><Relationship Id="rId7" Type="http://schemas.openxmlformats.org/officeDocument/2006/relationships/image" Target="../media/image10.png"/><Relationship Id="rId12" Type="http://schemas.openxmlformats.org/officeDocument/2006/relationships/image" Target="../media/image15.png"/><Relationship Id="rId17" Type="http://schemas.openxmlformats.org/officeDocument/2006/relationships/image" Target="../media/image20.png"/><Relationship Id="rId2" Type="http://schemas.openxmlformats.org/officeDocument/2006/relationships/image" Target="../media/image5.png"/><Relationship Id="rId16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emf"/><Relationship Id="rId11" Type="http://schemas.openxmlformats.org/officeDocument/2006/relationships/image" Target="../media/image14.png"/><Relationship Id="rId5" Type="http://schemas.openxmlformats.org/officeDocument/2006/relationships/image" Target="../media/image8.emf"/><Relationship Id="rId15" Type="http://schemas.openxmlformats.org/officeDocument/2006/relationships/image" Target="../media/image18.png"/><Relationship Id="rId10" Type="http://schemas.openxmlformats.org/officeDocument/2006/relationships/image" Target="../media/image13.png"/><Relationship Id="rId4" Type="http://schemas.openxmlformats.org/officeDocument/2006/relationships/image" Target="../media/image7.emf"/><Relationship Id="rId9" Type="http://schemas.openxmlformats.org/officeDocument/2006/relationships/image" Target="../media/image12.png"/><Relationship Id="rId14" Type="http://schemas.openxmlformats.org/officeDocument/2006/relationships/image" Target="../media/image17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35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13" Type="http://schemas.openxmlformats.org/officeDocument/2006/relationships/image" Target="../media/image47.emf"/><Relationship Id="rId3" Type="http://schemas.openxmlformats.org/officeDocument/2006/relationships/image" Target="../media/image37.png"/><Relationship Id="rId7" Type="http://schemas.openxmlformats.org/officeDocument/2006/relationships/image" Target="../media/image41.emf"/><Relationship Id="rId12" Type="http://schemas.openxmlformats.org/officeDocument/2006/relationships/image" Target="../media/image46.png"/><Relationship Id="rId2" Type="http://schemas.openxmlformats.org/officeDocument/2006/relationships/image" Target="../media/image36.png"/><Relationship Id="rId16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emf"/><Relationship Id="rId11" Type="http://schemas.openxmlformats.org/officeDocument/2006/relationships/image" Target="../media/image45.emf"/><Relationship Id="rId5" Type="http://schemas.openxmlformats.org/officeDocument/2006/relationships/image" Target="../media/image39.emf"/><Relationship Id="rId15" Type="http://schemas.openxmlformats.org/officeDocument/2006/relationships/image" Target="../media/image49.png"/><Relationship Id="rId10" Type="http://schemas.openxmlformats.org/officeDocument/2006/relationships/image" Target="../media/image44.emf"/><Relationship Id="rId4" Type="http://schemas.openxmlformats.org/officeDocument/2006/relationships/image" Target="../media/image38.emf"/><Relationship Id="rId9" Type="http://schemas.openxmlformats.org/officeDocument/2006/relationships/image" Target="../media/image43.emf"/><Relationship Id="rId14" Type="http://schemas.openxmlformats.org/officeDocument/2006/relationships/image" Target="../media/image48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png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jpeg"/><Relationship Id="rId3" Type="http://schemas.openxmlformats.org/officeDocument/2006/relationships/image" Target="../media/image57.png"/><Relationship Id="rId7" Type="http://schemas.openxmlformats.org/officeDocument/2006/relationships/image" Target="../media/image60.jpeg"/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9.jpeg"/><Relationship Id="rId5" Type="http://schemas.microsoft.com/office/2007/relationships/hdphoto" Target="../media/hdphoto1.wdp"/><Relationship Id="rId4" Type="http://schemas.openxmlformats.org/officeDocument/2006/relationships/image" Target="../media/image58.png"/><Relationship Id="rId9" Type="http://schemas.openxmlformats.org/officeDocument/2006/relationships/image" Target="../media/image62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5.xml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12" Type="http://schemas.microsoft.com/office/2007/relationships/diagramDrawing" Target="../diagrams/drawing5.xml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11" Type="http://schemas.openxmlformats.org/officeDocument/2006/relationships/diagramColors" Target="../diagrams/colors5.xml"/><Relationship Id="rId5" Type="http://schemas.openxmlformats.org/officeDocument/2006/relationships/diagramQuickStyle" Target="../diagrams/quickStyle4.xml"/><Relationship Id="rId10" Type="http://schemas.openxmlformats.org/officeDocument/2006/relationships/diagramQuickStyle" Target="../diagrams/quickStyle5.xml"/><Relationship Id="rId4" Type="http://schemas.openxmlformats.org/officeDocument/2006/relationships/diagramLayout" Target="../diagrams/layout4.xml"/><Relationship Id="rId9" Type="http://schemas.openxmlformats.org/officeDocument/2006/relationships/diagramLayout" Target="../diagrams/layout5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diagramLayout" Target="../diagrams/layout6.xml"/><Relationship Id="rId7" Type="http://schemas.openxmlformats.org/officeDocument/2006/relationships/image" Target="../media/image73.png"/><Relationship Id="rId12" Type="http://schemas.openxmlformats.org/officeDocument/2006/relationships/image" Target="../media/image77.png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11" Type="http://schemas.openxmlformats.org/officeDocument/2006/relationships/image" Target="../media/image76.png"/><Relationship Id="rId5" Type="http://schemas.openxmlformats.org/officeDocument/2006/relationships/diagramColors" Target="../diagrams/colors6.xml"/><Relationship Id="rId10" Type="http://schemas.openxmlformats.org/officeDocument/2006/relationships/image" Target="../media/image75.png"/><Relationship Id="rId4" Type="http://schemas.openxmlformats.org/officeDocument/2006/relationships/diagramQuickStyle" Target="../diagrams/quickStyle6.xml"/><Relationship Id="rId9" Type="http://schemas.openxmlformats.org/officeDocument/2006/relationships/image" Target="../media/image74.pn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3.png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6.jpeg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8A0AD7-5B40-8246-B677-B1137CECFA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36834" y="1249146"/>
            <a:ext cx="9144000" cy="3322854"/>
          </a:xfrm>
        </p:spPr>
        <p:txBody>
          <a:bodyPr>
            <a:noAutofit/>
          </a:bodyPr>
          <a:lstStyle/>
          <a:p>
            <a:r>
              <a:rPr lang="en-GB" sz="3600" b="1" dirty="0">
                <a:solidFill>
                  <a:srgbClr val="4461A3"/>
                </a:solidFill>
              </a:rPr>
              <a:t/>
            </a:r>
            <a:br>
              <a:rPr lang="en-GB" sz="3600" b="1" dirty="0">
                <a:solidFill>
                  <a:srgbClr val="4461A3"/>
                </a:solidFill>
              </a:rPr>
            </a:br>
            <a:r>
              <a:rPr lang="tr-TR" sz="3600" b="1" dirty="0">
                <a:solidFill>
                  <a:srgbClr val="4461A3"/>
                </a:solidFill>
              </a:rPr>
              <a:t>Şanlıurfa </a:t>
            </a:r>
            <a:r>
              <a:rPr lang="tr-TR" sz="3600" b="1" dirty="0" err="1">
                <a:solidFill>
                  <a:srgbClr val="4461A3"/>
                </a:solidFill>
              </a:rPr>
              <a:t>Haliliye</a:t>
            </a:r>
            <a:r>
              <a:rPr lang="tr-TR" sz="3600" b="1" dirty="0">
                <a:solidFill>
                  <a:srgbClr val="4461A3"/>
                </a:solidFill>
              </a:rPr>
              <a:t> ve Kilis’te “Sıfır Atık” Konusunda Farkındalık Oluşturma ve Eğitim/Eğitimci Eğitimi Projesi </a:t>
            </a:r>
            <a:br>
              <a:rPr lang="tr-TR" sz="3600" b="1" dirty="0">
                <a:solidFill>
                  <a:srgbClr val="4461A3"/>
                </a:solidFill>
              </a:rPr>
            </a:br>
            <a:r>
              <a:rPr lang="tr-TR" sz="3600" b="1" dirty="0">
                <a:solidFill>
                  <a:srgbClr val="4461A3"/>
                </a:solidFill>
              </a:rPr>
              <a:t/>
            </a:r>
            <a:br>
              <a:rPr lang="tr-TR" sz="3600" b="1" dirty="0">
                <a:solidFill>
                  <a:srgbClr val="4461A3"/>
                </a:solidFill>
              </a:rPr>
            </a:br>
            <a:r>
              <a:rPr lang="en-GB" sz="3600" b="1" dirty="0">
                <a:solidFill>
                  <a:srgbClr val="4461A3"/>
                </a:solidFill>
              </a:rPr>
              <a:t>(</a:t>
            </a:r>
            <a:r>
              <a:rPr lang="tr-TR" sz="3600" b="1" dirty="0">
                <a:solidFill>
                  <a:srgbClr val="4461A3"/>
                </a:solidFill>
              </a:rPr>
              <a:t>UNDP-TUR-RFP(USB)-2020/03</a:t>
            </a:r>
            <a:r>
              <a:rPr lang="en-GB" sz="3600" b="1" dirty="0">
                <a:solidFill>
                  <a:srgbClr val="4461A3"/>
                </a:solidFill>
              </a:rPr>
              <a:t>)</a:t>
            </a:r>
            <a:r>
              <a:rPr lang="en-GB" sz="4800" b="1" dirty="0">
                <a:solidFill>
                  <a:srgbClr val="4461A3"/>
                </a:solidFill>
              </a:rPr>
              <a:t/>
            </a:r>
            <a:br>
              <a:rPr lang="en-GB" sz="4800" b="1" dirty="0">
                <a:solidFill>
                  <a:srgbClr val="4461A3"/>
                </a:solidFill>
              </a:rPr>
            </a:br>
            <a:endParaRPr lang="tr-TR" sz="4800" b="1" dirty="0">
              <a:solidFill>
                <a:srgbClr val="4461A3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63C919B-F3A6-B045-B1EC-ADF8AA8DAEF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46998" y="4150678"/>
            <a:ext cx="9144000" cy="1655762"/>
          </a:xfrm>
        </p:spPr>
        <p:txBody>
          <a:bodyPr>
            <a:normAutofit/>
          </a:bodyPr>
          <a:lstStyle/>
          <a:p>
            <a:pPr algn="r"/>
            <a:r>
              <a:rPr lang="en-GB" sz="2800" b="1" dirty="0" err="1">
                <a:solidFill>
                  <a:schemeClr val="accent3">
                    <a:lumMod val="50000"/>
                  </a:schemeClr>
                </a:solidFill>
              </a:rPr>
              <a:t>Kamu</a:t>
            </a:r>
            <a:r>
              <a:rPr lang="en-GB" sz="2800" b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GB" sz="2800" b="1" dirty="0" err="1">
                <a:solidFill>
                  <a:schemeClr val="accent3">
                    <a:lumMod val="50000"/>
                  </a:schemeClr>
                </a:solidFill>
              </a:rPr>
              <a:t>Kurumu</a:t>
            </a:r>
            <a:r>
              <a:rPr lang="en-GB" sz="2800" b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GB" sz="2800" b="1" dirty="0" err="1">
                <a:solidFill>
                  <a:schemeClr val="accent3">
                    <a:lumMod val="50000"/>
                  </a:schemeClr>
                </a:solidFill>
              </a:rPr>
              <a:t>Personelleri</a:t>
            </a:r>
            <a:r>
              <a:rPr lang="en-GB" sz="2800" b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GB" sz="2800" b="1" dirty="0" err="1">
                <a:solidFill>
                  <a:schemeClr val="accent3">
                    <a:lumMod val="50000"/>
                  </a:schemeClr>
                </a:solidFill>
              </a:rPr>
              <a:t>Eğitimi</a:t>
            </a:r>
            <a:endParaRPr lang="tr-TR" sz="2800" b="1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26850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9867FA-75C4-AE45-9F7B-BC976170C0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296682"/>
            <a:ext cx="10515600" cy="788011"/>
          </a:xfrm>
        </p:spPr>
        <p:txBody>
          <a:bodyPr>
            <a:noAutofit/>
          </a:bodyPr>
          <a:lstStyle/>
          <a:p>
            <a:r>
              <a:rPr lang="tr-TR" sz="3600" b="1" dirty="0">
                <a:solidFill>
                  <a:srgbClr val="4461A3"/>
                </a:solidFill>
              </a:rPr>
              <a:t>Şanlıurfa </a:t>
            </a:r>
            <a:r>
              <a:rPr lang="tr-TR" sz="3600" b="1" dirty="0" err="1">
                <a:solidFill>
                  <a:srgbClr val="4461A3"/>
                </a:solidFill>
              </a:rPr>
              <a:t>Haliliye</a:t>
            </a:r>
            <a:r>
              <a:rPr lang="tr-TR" sz="3600" b="1" dirty="0">
                <a:solidFill>
                  <a:srgbClr val="4461A3"/>
                </a:solidFill>
              </a:rPr>
              <a:t> ve Kilis’te “Sıfır Atık” Konusunda Farkındalık Oluşturma ve Eğitim/Eğitimci Eğitimi Projesi </a:t>
            </a:r>
            <a:endParaRPr lang="tr-TR" sz="3600" dirty="0">
              <a:solidFill>
                <a:srgbClr val="4461A3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F5F4CB-9AD0-E846-A191-D46D6B0FA0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481053"/>
            <a:ext cx="10515600" cy="2957198"/>
          </a:xfrm>
        </p:spPr>
        <p:txBody>
          <a:bodyPr>
            <a:normAutofit fontScale="92500"/>
          </a:bodyPr>
          <a:lstStyle/>
          <a:p>
            <a:pPr algn="just"/>
            <a:r>
              <a:rPr lang="en-GB" sz="2400" b="1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Şanlıurfa</a:t>
            </a:r>
            <a:r>
              <a:rPr lang="en-GB" sz="2400" b="1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b="1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Haliliye</a:t>
            </a:r>
            <a:r>
              <a:rPr lang="en-GB" sz="2400" b="1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b="1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İlçesi</a:t>
            </a:r>
            <a:r>
              <a:rPr lang="en-GB" sz="2400" b="1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b="1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</a:t>
            </a:r>
            <a:r>
              <a:rPr lang="en-GB" sz="2400" b="1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b="1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Kilis’te</a:t>
            </a:r>
            <a:r>
              <a:rPr lang="en-GB" sz="2400" b="1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b="1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Sıfır</a:t>
            </a:r>
            <a:r>
              <a:rPr lang="en-GB" sz="2400" b="1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b="1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Atık</a:t>
            </a:r>
            <a:r>
              <a:rPr lang="en-GB" sz="2400" b="1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b="1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Konusunda</a:t>
            </a:r>
            <a:r>
              <a:rPr lang="en-GB" sz="2400" b="1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b="1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Farkındalık</a:t>
            </a:r>
            <a:r>
              <a:rPr lang="en-GB" sz="2400" b="1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b="1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Oluşturma</a:t>
            </a:r>
            <a:r>
              <a:rPr lang="en-GB" sz="2400" b="1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b="1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</a:t>
            </a:r>
            <a:r>
              <a:rPr lang="en-GB" sz="2400" b="1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b="1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Eğitim</a:t>
            </a:r>
            <a:r>
              <a:rPr lang="en-GB" sz="2400" b="1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GB" sz="2400" b="1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Eğitimci</a:t>
            </a:r>
            <a:r>
              <a:rPr lang="en-GB" sz="2400" b="1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b="1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Eğitimi</a:t>
            </a:r>
            <a:r>
              <a:rPr lang="en-GB" sz="2400" b="1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b="1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Projesi</a:t>
            </a:r>
            <a:r>
              <a:rPr lang="en-GB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tr-TR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Çevre ve Şehircilik Bakanlığının 12 Temmuz 2019 tarih ve 30829 sayılı Sıfır Atık </a:t>
            </a:r>
            <a:r>
              <a:rPr lang="tr-TR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Yönetmeliğ</a:t>
            </a:r>
            <a:r>
              <a:rPr lang="en-GB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ine</a:t>
            </a:r>
            <a:r>
              <a:rPr lang="en-GB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belediyelerin</a:t>
            </a:r>
            <a:r>
              <a:rPr lang="en-GB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uyum</a:t>
            </a:r>
            <a:r>
              <a:rPr lang="en-GB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sağlaması</a:t>
            </a:r>
            <a:r>
              <a:rPr lang="en-GB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amacıyla</a:t>
            </a:r>
            <a:r>
              <a:rPr lang="en-GB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15 </a:t>
            </a:r>
            <a:r>
              <a:rPr lang="en-GB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Temmuz</a:t>
            </a:r>
            <a:r>
              <a:rPr lang="en-GB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2020 </a:t>
            </a:r>
            <a:r>
              <a:rPr lang="en-GB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tarihinde</a:t>
            </a:r>
            <a:r>
              <a:rPr lang="en-GB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başlamıştır</a:t>
            </a:r>
            <a:r>
              <a:rPr lang="en-GB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algn="just"/>
            <a:endParaRPr lang="en-GB" sz="2400" dirty="0">
              <a:solidFill>
                <a:schemeClr val="accent3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GB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5 ay </a:t>
            </a:r>
            <a:r>
              <a:rPr lang="en-GB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sürecek</a:t>
            </a:r>
            <a:r>
              <a:rPr lang="en-GB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olan</a:t>
            </a:r>
            <a:r>
              <a:rPr lang="en-GB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projede</a:t>
            </a:r>
            <a:r>
              <a:rPr lang="en-GB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amaç</a:t>
            </a:r>
            <a:r>
              <a:rPr lang="en-GB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Haliliye</a:t>
            </a:r>
            <a:r>
              <a:rPr lang="en-GB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</a:t>
            </a:r>
            <a:r>
              <a:rPr lang="en-GB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Kilis</a:t>
            </a:r>
            <a:r>
              <a:rPr lang="en-GB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halkları</a:t>
            </a:r>
            <a:r>
              <a:rPr lang="en-GB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</a:t>
            </a:r>
            <a:r>
              <a:rPr lang="en-GB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mülteciler</a:t>
            </a:r>
            <a:r>
              <a:rPr lang="en-GB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için</a:t>
            </a:r>
            <a:r>
              <a:rPr lang="en-GB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sıfır</a:t>
            </a:r>
            <a:r>
              <a:rPr lang="en-GB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atık</a:t>
            </a:r>
            <a:r>
              <a:rPr lang="en-GB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konusunda</a:t>
            </a:r>
            <a:r>
              <a:rPr lang="en-GB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farkındalık</a:t>
            </a:r>
            <a:r>
              <a:rPr lang="en-GB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oluşturmak</a:t>
            </a:r>
            <a:r>
              <a:rPr lang="en-GB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</a:t>
            </a:r>
            <a:r>
              <a:rPr lang="en-GB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belirli</a:t>
            </a:r>
            <a:r>
              <a:rPr lang="en-GB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hedef</a:t>
            </a:r>
            <a:r>
              <a:rPr lang="en-GB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kitlelerin</a:t>
            </a:r>
            <a:r>
              <a:rPr lang="en-GB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</a:t>
            </a:r>
            <a:r>
              <a:rPr lang="en-GB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kapsamda</a:t>
            </a:r>
            <a:r>
              <a:rPr lang="en-GB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eğitilmesidir</a:t>
            </a:r>
            <a:r>
              <a:rPr lang="en-GB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tr-TR" sz="2400" dirty="0">
              <a:solidFill>
                <a:schemeClr val="accent3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29843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9867FA-75C4-AE45-9F7B-BC976170C0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63925"/>
            <a:ext cx="10515600" cy="788011"/>
          </a:xfrm>
        </p:spPr>
        <p:txBody>
          <a:bodyPr>
            <a:noAutofit/>
          </a:bodyPr>
          <a:lstStyle/>
          <a:p>
            <a:pPr algn="ctr"/>
            <a:r>
              <a:rPr lang="en-GB" sz="3600" b="1" dirty="0" err="1">
                <a:solidFill>
                  <a:srgbClr val="4461A3"/>
                </a:solidFill>
              </a:rPr>
              <a:t>Atık</a:t>
            </a:r>
            <a:r>
              <a:rPr lang="en-GB" sz="3600" b="1" dirty="0">
                <a:solidFill>
                  <a:srgbClr val="4461A3"/>
                </a:solidFill>
              </a:rPr>
              <a:t> </a:t>
            </a:r>
            <a:r>
              <a:rPr lang="en-GB" sz="3600" b="1" dirty="0" err="1">
                <a:solidFill>
                  <a:srgbClr val="4461A3"/>
                </a:solidFill>
              </a:rPr>
              <a:t>Kavramı</a:t>
            </a:r>
            <a:endParaRPr lang="tr-TR" sz="3600" dirty="0">
              <a:solidFill>
                <a:srgbClr val="4461A3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F5F4CB-9AD0-E846-A191-D46D6B0FA0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7268" y="3116604"/>
            <a:ext cx="3188805" cy="1593268"/>
          </a:xfrm>
        </p:spPr>
        <p:txBody>
          <a:bodyPr>
            <a:normAutofit lnSpcReduction="10000"/>
          </a:bodyPr>
          <a:lstStyle/>
          <a:p>
            <a:pPr marL="0" lvl="0" indent="0" algn="just">
              <a:buNone/>
              <a:defRPr/>
            </a:pPr>
            <a:r>
              <a:rPr lang="tr-TR" sz="2400" dirty="0">
                <a:solidFill>
                  <a:schemeClr val="accent3">
                    <a:lumMod val="50000"/>
                  </a:schemeClr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Kullanım sonrası artık ihtiyaç duyulmayan her türlü madde atık olarak tanımlanmaktadır. (Katı, Sıvı, Gaz)</a:t>
            </a:r>
          </a:p>
          <a:p>
            <a:pPr marL="0" indent="0" algn="just">
              <a:buNone/>
              <a:defRPr/>
            </a:pPr>
            <a:endParaRPr lang="tr-TR" altLang="tr-TR" sz="2400" dirty="0">
              <a:solidFill>
                <a:schemeClr val="accent3">
                  <a:lumMod val="50000"/>
                </a:schemeClr>
              </a:solidFill>
              <a:ea typeface="Cambria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Metin kutusu 6"/>
          <p:cNvSpPr txBox="1"/>
          <p:nvPr/>
        </p:nvSpPr>
        <p:spPr>
          <a:xfrm>
            <a:off x="-1278597" y="2531829"/>
            <a:ext cx="55345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3200" b="1" dirty="0">
                <a:solidFill>
                  <a:srgbClr val="C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Atık Nedir?</a:t>
            </a:r>
            <a:endParaRPr lang="tr-TR" sz="3200" b="1" dirty="0">
              <a:solidFill>
                <a:srgbClr val="C00000"/>
              </a:solidFill>
            </a:endParaRPr>
          </a:p>
        </p:txBody>
      </p:sp>
      <p:pic>
        <p:nvPicPr>
          <p:cNvPr id="5122" name="Picture 2" descr="NIGERIA: OkwuEco start-up creates platform for better waste management |  Afrik 21">
            <a:extLst>
              <a:ext uri="{FF2B5EF4-FFF2-40B4-BE49-F238E27FC236}">
                <a16:creationId xmlns:a16="http://schemas.microsoft.com/office/drawing/2014/main" id="{700A5345-5FFF-4BC3-A870-BCCF1672E3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4732" y="1851936"/>
            <a:ext cx="76200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Dikdörtgen 5">
            <a:extLst>
              <a:ext uri="{FF2B5EF4-FFF2-40B4-BE49-F238E27FC236}">
                <a16:creationId xmlns:a16="http://schemas.microsoft.com/office/drawing/2014/main" id="{D164A3C4-D6F6-43CE-B008-D0839959741F}"/>
              </a:ext>
            </a:extLst>
          </p:cNvPr>
          <p:cNvSpPr/>
          <p:nvPr/>
        </p:nvSpPr>
        <p:spPr>
          <a:xfrm>
            <a:off x="7218589" y="1847608"/>
            <a:ext cx="2362761" cy="3939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5000" b="1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en-US" sz="25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333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9867FA-75C4-AE45-9F7B-BC976170C0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63925"/>
            <a:ext cx="10515600" cy="788011"/>
          </a:xfrm>
        </p:spPr>
        <p:txBody>
          <a:bodyPr>
            <a:noAutofit/>
          </a:bodyPr>
          <a:lstStyle/>
          <a:p>
            <a:pPr algn="ctr"/>
            <a:r>
              <a:rPr lang="en-GB" sz="3600" b="1" dirty="0" err="1">
                <a:solidFill>
                  <a:srgbClr val="4461A3"/>
                </a:solidFill>
              </a:rPr>
              <a:t>Atık</a:t>
            </a:r>
            <a:r>
              <a:rPr lang="en-GB" sz="3600" b="1" dirty="0">
                <a:solidFill>
                  <a:srgbClr val="4461A3"/>
                </a:solidFill>
              </a:rPr>
              <a:t> </a:t>
            </a:r>
            <a:r>
              <a:rPr lang="en-GB" sz="3600" b="1" dirty="0" err="1">
                <a:solidFill>
                  <a:srgbClr val="4461A3"/>
                </a:solidFill>
              </a:rPr>
              <a:t>Kavramı</a:t>
            </a:r>
            <a:endParaRPr lang="tr-TR" sz="3600" dirty="0">
              <a:solidFill>
                <a:srgbClr val="4461A3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F5F4CB-9AD0-E846-A191-D46D6B0FA0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7268" y="3116604"/>
            <a:ext cx="3188805" cy="1593268"/>
          </a:xfrm>
        </p:spPr>
        <p:txBody>
          <a:bodyPr>
            <a:normAutofit lnSpcReduction="10000"/>
          </a:bodyPr>
          <a:lstStyle/>
          <a:p>
            <a:pPr marL="0" lvl="0" indent="0" algn="just">
              <a:buNone/>
              <a:defRPr/>
            </a:pPr>
            <a:r>
              <a:rPr lang="tr-TR" sz="2400" dirty="0">
                <a:solidFill>
                  <a:schemeClr val="accent3">
                    <a:lumMod val="50000"/>
                  </a:schemeClr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Kullanım sonrası artık ihtiyaç duyulmayan her türlü madde atık olarak tanımlanmaktadır. (Katı, Sıvı, Gaz)</a:t>
            </a:r>
          </a:p>
          <a:p>
            <a:pPr marL="0" indent="0" algn="just">
              <a:buNone/>
              <a:defRPr/>
            </a:pPr>
            <a:endParaRPr lang="tr-TR" altLang="tr-TR" sz="2400" dirty="0">
              <a:solidFill>
                <a:schemeClr val="accent3">
                  <a:lumMod val="50000"/>
                </a:schemeClr>
              </a:solidFill>
              <a:ea typeface="Cambria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Metin kutusu 6"/>
          <p:cNvSpPr txBox="1"/>
          <p:nvPr/>
        </p:nvSpPr>
        <p:spPr>
          <a:xfrm>
            <a:off x="-1278597" y="2531829"/>
            <a:ext cx="55345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3200" b="1" dirty="0">
                <a:solidFill>
                  <a:srgbClr val="C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Atık Nedir?</a:t>
            </a:r>
            <a:endParaRPr lang="tr-TR" sz="3200" b="1" dirty="0">
              <a:solidFill>
                <a:srgbClr val="C00000"/>
              </a:solidFill>
            </a:endParaRPr>
          </a:p>
        </p:txBody>
      </p:sp>
      <p:pic>
        <p:nvPicPr>
          <p:cNvPr id="5124" name="Picture 4" descr="Atık Yönetim Planı Hazırlanması , Çevre Danışmanlık Hizmetleri">
            <a:extLst>
              <a:ext uri="{FF2B5EF4-FFF2-40B4-BE49-F238E27FC236}">
                <a16:creationId xmlns:a16="http://schemas.microsoft.com/office/drawing/2014/main" id="{B85D5A1D-0CE8-4FCF-9F1D-A0A69C457F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7125" y="1805081"/>
            <a:ext cx="7121237" cy="3671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Dikdörtgen 7">
            <a:extLst>
              <a:ext uri="{FF2B5EF4-FFF2-40B4-BE49-F238E27FC236}">
                <a16:creationId xmlns:a16="http://schemas.microsoft.com/office/drawing/2014/main" id="{1A4F1701-D717-4A0A-85B5-467DDDD8DF2E}"/>
              </a:ext>
            </a:extLst>
          </p:cNvPr>
          <p:cNvSpPr/>
          <p:nvPr/>
        </p:nvSpPr>
        <p:spPr>
          <a:xfrm>
            <a:off x="5441938" y="2180118"/>
            <a:ext cx="4981641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10000" b="1" dirty="0">
                <a:solidFill>
                  <a:srgbClr val="FF0000"/>
                </a:solidFill>
                <a:cs typeface="Times New Roman" panose="02020603050405020304" pitchFamily="18" charset="0"/>
              </a:rPr>
              <a:t>Sıfır Atık</a:t>
            </a:r>
            <a:endParaRPr lang="en-US" sz="10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68104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9867FA-75C4-AE45-9F7B-BC976170C0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69919"/>
            <a:ext cx="10515600" cy="788011"/>
          </a:xfrm>
        </p:spPr>
        <p:txBody>
          <a:bodyPr>
            <a:noAutofit/>
          </a:bodyPr>
          <a:lstStyle/>
          <a:p>
            <a:r>
              <a:rPr lang="en-GB" sz="3600" b="1" dirty="0" err="1">
                <a:solidFill>
                  <a:srgbClr val="4461A3"/>
                </a:solidFill>
              </a:rPr>
              <a:t>Atıklar</a:t>
            </a:r>
            <a:r>
              <a:rPr lang="en-GB" sz="3600" b="1" dirty="0">
                <a:solidFill>
                  <a:srgbClr val="4461A3"/>
                </a:solidFill>
              </a:rPr>
              <a:t> </a:t>
            </a:r>
            <a:r>
              <a:rPr lang="en-GB" sz="3600" b="1" dirty="0" err="1">
                <a:solidFill>
                  <a:srgbClr val="4461A3"/>
                </a:solidFill>
              </a:rPr>
              <a:t>ve</a:t>
            </a:r>
            <a:r>
              <a:rPr lang="en-GB" sz="3600" b="1" dirty="0">
                <a:solidFill>
                  <a:srgbClr val="4461A3"/>
                </a:solidFill>
              </a:rPr>
              <a:t> </a:t>
            </a:r>
            <a:r>
              <a:rPr lang="en-GB" sz="3600" b="1" dirty="0" err="1">
                <a:solidFill>
                  <a:srgbClr val="4461A3"/>
                </a:solidFill>
              </a:rPr>
              <a:t>Çevre</a:t>
            </a:r>
            <a:endParaRPr lang="tr-TR" sz="3600" dirty="0">
              <a:solidFill>
                <a:srgbClr val="4461A3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200727" y="1457930"/>
            <a:ext cx="998450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2800" dirty="0">
                <a:solidFill>
                  <a:srgbClr val="C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Atıkların çevreye -hava, su ve toprak- verdiği etkiler ve tahribatlar</a:t>
            </a:r>
            <a:endParaRPr lang="en-GB" sz="2800" dirty="0"/>
          </a:p>
        </p:txBody>
      </p:sp>
      <p:pic>
        <p:nvPicPr>
          <p:cNvPr id="6" name="İçerik Yer Tutucusu 3"/>
          <p:cNvPicPr>
            <a:picLocks noChangeAspect="1"/>
          </p:cNvPicPr>
          <p:nvPr/>
        </p:nvPicPr>
        <p:blipFill rotWithShape="1">
          <a:blip r:embed="rId2"/>
          <a:srcRect l="30616" r="34945" b="58168"/>
          <a:stretch/>
        </p:blipFill>
        <p:spPr>
          <a:xfrm>
            <a:off x="6779964" y="2468719"/>
            <a:ext cx="2125880" cy="1934660"/>
          </a:xfrm>
          <a:prstGeom prst="rect">
            <a:avLst/>
          </a:prstGeom>
        </p:spPr>
      </p:pic>
      <p:pic>
        <p:nvPicPr>
          <p:cNvPr id="7" name="İçerik Yer Tutucusu 3"/>
          <p:cNvPicPr>
            <a:picLocks noChangeAspect="1"/>
          </p:cNvPicPr>
          <p:nvPr/>
        </p:nvPicPr>
        <p:blipFill rotWithShape="1">
          <a:blip r:embed="rId2"/>
          <a:srcRect l="65378" b="58168"/>
          <a:stretch/>
        </p:blipFill>
        <p:spPr>
          <a:xfrm>
            <a:off x="1927126" y="3674168"/>
            <a:ext cx="2246029" cy="2033130"/>
          </a:xfrm>
          <a:prstGeom prst="rect">
            <a:avLst/>
          </a:prstGeom>
        </p:spPr>
      </p:pic>
      <p:pic>
        <p:nvPicPr>
          <p:cNvPr id="8" name="İçerik Yer Tutucusu 3"/>
          <p:cNvPicPr>
            <a:picLocks noChangeAspect="1"/>
          </p:cNvPicPr>
          <p:nvPr/>
        </p:nvPicPr>
        <p:blipFill rotWithShape="1">
          <a:blip r:embed="rId2"/>
          <a:srcRect l="34795" t="47500" r="35739" b="8694"/>
          <a:stretch/>
        </p:blipFill>
        <p:spPr>
          <a:xfrm>
            <a:off x="2855301" y="2274238"/>
            <a:ext cx="1759351" cy="1959598"/>
          </a:xfrm>
          <a:prstGeom prst="rect">
            <a:avLst/>
          </a:prstGeom>
        </p:spPr>
      </p:pic>
      <p:pic>
        <p:nvPicPr>
          <p:cNvPr id="9" name="İçerik Yer Tutucusu 3"/>
          <p:cNvPicPr>
            <a:picLocks noChangeAspect="1"/>
          </p:cNvPicPr>
          <p:nvPr/>
        </p:nvPicPr>
        <p:blipFill rotWithShape="1">
          <a:blip r:embed="rId2"/>
          <a:srcRect l="63878" t="62069" b="9751"/>
          <a:stretch/>
        </p:blipFill>
        <p:spPr>
          <a:xfrm>
            <a:off x="5440268" y="4233835"/>
            <a:ext cx="2488419" cy="1454398"/>
          </a:xfrm>
          <a:prstGeom prst="rect">
            <a:avLst/>
          </a:prstGeom>
        </p:spPr>
      </p:pic>
      <p:pic>
        <p:nvPicPr>
          <p:cNvPr id="10" name="İçerik Yer Tutucusu 3"/>
          <p:cNvPicPr>
            <a:picLocks noChangeAspect="1"/>
          </p:cNvPicPr>
          <p:nvPr/>
        </p:nvPicPr>
        <p:blipFill rotWithShape="1">
          <a:blip r:embed="rId2"/>
          <a:srcRect r="68266" b="60271"/>
          <a:stretch/>
        </p:blipFill>
        <p:spPr>
          <a:xfrm>
            <a:off x="9182613" y="2165956"/>
            <a:ext cx="2501037" cy="2345841"/>
          </a:xfrm>
          <a:prstGeom prst="rect">
            <a:avLst/>
          </a:prstGeom>
        </p:spPr>
      </p:pic>
      <p:sp>
        <p:nvSpPr>
          <p:cNvPr id="11" name="Aşağı Bükülü Ok 14"/>
          <p:cNvSpPr/>
          <p:nvPr/>
        </p:nvSpPr>
        <p:spPr>
          <a:xfrm>
            <a:off x="8754304" y="1839281"/>
            <a:ext cx="1678828" cy="710419"/>
          </a:xfrm>
          <a:prstGeom prst="curvedDownArrow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>
              <a:solidFill>
                <a:schemeClr val="tx1"/>
              </a:solidFill>
            </a:endParaRPr>
          </a:p>
        </p:txBody>
      </p:sp>
      <p:pic>
        <p:nvPicPr>
          <p:cNvPr id="12" name="İçerik Yer Tutucusu 3"/>
          <p:cNvPicPr>
            <a:picLocks noChangeAspect="1"/>
          </p:cNvPicPr>
          <p:nvPr/>
        </p:nvPicPr>
        <p:blipFill rotWithShape="1">
          <a:blip r:embed="rId2"/>
          <a:srcRect t="46805" r="65262" b="8769"/>
          <a:stretch/>
        </p:blipFill>
        <p:spPr>
          <a:xfrm>
            <a:off x="706469" y="2062752"/>
            <a:ext cx="1977620" cy="1894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62893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9867FA-75C4-AE45-9F7B-BC976170C0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3501" y="696619"/>
            <a:ext cx="10515600" cy="788011"/>
          </a:xfrm>
        </p:spPr>
        <p:txBody>
          <a:bodyPr>
            <a:noAutofit/>
          </a:bodyPr>
          <a:lstStyle/>
          <a:p>
            <a:pPr algn="ctr"/>
            <a:r>
              <a:rPr lang="en-GB" sz="3600" b="1" dirty="0" err="1">
                <a:solidFill>
                  <a:srgbClr val="4461A3"/>
                </a:solidFill>
              </a:rPr>
              <a:t>Atıksu</a:t>
            </a:r>
            <a:r>
              <a:rPr lang="en-GB" sz="3600" b="1" dirty="0">
                <a:solidFill>
                  <a:srgbClr val="4461A3"/>
                </a:solidFill>
              </a:rPr>
              <a:t> </a:t>
            </a:r>
            <a:r>
              <a:rPr lang="en-GB" sz="3600" b="1" dirty="0" err="1">
                <a:solidFill>
                  <a:srgbClr val="4461A3"/>
                </a:solidFill>
              </a:rPr>
              <a:t>ve</a:t>
            </a:r>
            <a:r>
              <a:rPr lang="en-GB" sz="3600" b="1" dirty="0">
                <a:solidFill>
                  <a:srgbClr val="4461A3"/>
                </a:solidFill>
              </a:rPr>
              <a:t> </a:t>
            </a:r>
            <a:r>
              <a:rPr lang="en-GB" sz="3600" b="1" dirty="0" err="1">
                <a:solidFill>
                  <a:srgbClr val="4461A3"/>
                </a:solidFill>
              </a:rPr>
              <a:t>enerji</a:t>
            </a:r>
            <a:r>
              <a:rPr lang="en-GB" sz="3600" b="1" dirty="0">
                <a:solidFill>
                  <a:srgbClr val="4461A3"/>
                </a:solidFill>
              </a:rPr>
              <a:t> </a:t>
            </a:r>
            <a:r>
              <a:rPr lang="en-GB" sz="3600" b="1" dirty="0" err="1">
                <a:solidFill>
                  <a:srgbClr val="4461A3"/>
                </a:solidFill>
              </a:rPr>
              <a:t>ile</a:t>
            </a:r>
            <a:r>
              <a:rPr lang="en-GB" sz="3600" b="1" dirty="0">
                <a:solidFill>
                  <a:srgbClr val="4461A3"/>
                </a:solidFill>
              </a:rPr>
              <a:t> </a:t>
            </a:r>
            <a:r>
              <a:rPr lang="en-GB" sz="3600" b="1" dirty="0" err="1">
                <a:solidFill>
                  <a:srgbClr val="4461A3"/>
                </a:solidFill>
              </a:rPr>
              <a:t>hammadde</a:t>
            </a:r>
            <a:r>
              <a:rPr lang="en-GB" sz="3600" b="1" dirty="0">
                <a:solidFill>
                  <a:srgbClr val="4461A3"/>
                </a:solidFill>
              </a:rPr>
              <a:t> </a:t>
            </a:r>
            <a:r>
              <a:rPr lang="en-GB" sz="3600" b="1" dirty="0" err="1">
                <a:solidFill>
                  <a:srgbClr val="4461A3"/>
                </a:solidFill>
              </a:rPr>
              <a:t>yönetimi</a:t>
            </a:r>
            <a:endParaRPr lang="tr-TR" sz="3600" dirty="0">
              <a:solidFill>
                <a:srgbClr val="4461A3"/>
              </a:solidFill>
            </a:endParaRPr>
          </a:p>
        </p:txBody>
      </p:sp>
      <p:sp>
        <p:nvSpPr>
          <p:cNvPr id="6" name="İçerik Yer Tutucusu 2">
            <a:extLst>
              <a:ext uri="{FF2B5EF4-FFF2-40B4-BE49-F238E27FC236}">
                <a16:creationId xmlns:a16="http://schemas.microsoft.com/office/drawing/2014/main" id="{731992C7-C1BD-4B8C-89DC-5FFA03A432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98044" y="1625077"/>
            <a:ext cx="2874440" cy="708219"/>
          </a:xfrm>
        </p:spPr>
        <p:txBody>
          <a:bodyPr/>
          <a:lstStyle/>
          <a:p>
            <a:pPr marL="0" indent="0">
              <a:buNone/>
            </a:pPr>
            <a:r>
              <a:rPr lang="tr-TR" dirty="0">
                <a:solidFill>
                  <a:srgbClr val="C00000"/>
                </a:solidFill>
              </a:rPr>
              <a:t>Enerji verimliliği</a:t>
            </a:r>
          </a:p>
        </p:txBody>
      </p:sp>
      <p:sp>
        <p:nvSpPr>
          <p:cNvPr id="7" name="İçerik Yer Tutucusu 2">
            <a:extLst>
              <a:ext uri="{FF2B5EF4-FFF2-40B4-BE49-F238E27FC236}">
                <a16:creationId xmlns:a16="http://schemas.microsoft.com/office/drawing/2014/main" id="{ECC466B4-CA80-4631-84E7-DDCFDE32522E}"/>
              </a:ext>
            </a:extLst>
          </p:cNvPr>
          <p:cNvSpPr txBox="1">
            <a:spLocks/>
          </p:cNvSpPr>
          <p:nvPr/>
        </p:nvSpPr>
        <p:spPr>
          <a:xfrm>
            <a:off x="5049771" y="1606908"/>
            <a:ext cx="2478328" cy="39011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tr-TR" dirty="0">
                <a:solidFill>
                  <a:srgbClr val="C00000"/>
                </a:solidFill>
              </a:rPr>
              <a:t>Temiz üretim</a:t>
            </a:r>
          </a:p>
        </p:txBody>
      </p:sp>
      <p:pic>
        <p:nvPicPr>
          <p:cNvPr id="8" name="Resim 6">
            <a:extLst>
              <a:ext uri="{FF2B5EF4-FFF2-40B4-BE49-F238E27FC236}">
                <a16:creationId xmlns:a16="http://schemas.microsoft.com/office/drawing/2014/main" id="{A9D90FE6-5120-446D-B2B4-7A8A95B8DA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1541" y="2584156"/>
            <a:ext cx="3146520" cy="2579415"/>
          </a:xfrm>
          <a:prstGeom prst="rect">
            <a:avLst/>
          </a:prstGeom>
        </p:spPr>
      </p:pic>
      <p:grpSp>
        <p:nvGrpSpPr>
          <p:cNvPr id="10" name="Grup 32">
            <a:extLst>
              <a:ext uri="{FF2B5EF4-FFF2-40B4-BE49-F238E27FC236}">
                <a16:creationId xmlns:a16="http://schemas.microsoft.com/office/drawing/2014/main" id="{3F42DEAD-B921-42F9-95F4-8AB08B562D0C}"/>
              </a:ext>
            </a:extLst>
          </p:cNvPr>
          <p:cNvGrpSpPr/>
          <p:nvPr/>
        </p:nvGrpSpPr>
        <p:grpSpPr>
          <a:xfrm>
            <a:off x="4068687" y="2203231"/>
            <a:ext cx="3977531" cy="3344734"/>
            <a:chOff x="3933825" y="2312650"/>
            <a:chExt cx="4435600" cy="3764580"/>
          </a:xfrm>
        </p:grpSpPr>
        <p:grpSp>
          <p:nvGrpSpPr>
            <p:cNvPr id="12" name="Grup 7">
              <a:extLst>
                <a:ext uri="{FF2B5EF4-FFF2-40B4-BE49-F238E27FC236}">
                  <a16:creationId xmlns:a16="http://schemas.microsoft.com/office/drawing/2014/main" id="{D9EF48A6-5E80-49F5-9CB2-867F55A7672B}"/>
                </a:ext>
              </a:extLst>
            </p:cNvPr>
            <p:cNvGrpSpPr/>
            <p:nvPr/>
          </p:nvGrpSpPr>
          <p:grpSpPr>
            <a:xfrm>
              <a:off x="3933825" y="2501032"/>
              <a:ext cx="3552825" cy="2861543"/>
              <a:chOff x="705556" y="782572"/>
              <a:chExt cx="6616791" cy="5227966"/>
            </a:xfrm>
          </p:grpSpPr>
          <p:pic>
            <p:nvPicPr>
              <p:cNvPr id="30" name="Resim 8">
                <a:extLst>
                  <a:ext uri="{FF2B5EF4-FFF2-40B4-BE49-F238E27FC236}">
                    <a16:creationId xmlns:a16="http://schemas.microsoft.com/office/drawing/2014/main" id="{E2D118EC-A1D0-4728-88BA-AC2563D0E7F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 rot="10434877">
                <a:off x="3724284" y="2068515"/>
                <a:ext cx="3598063" cy="3942023"/>
              </a:xfrm>
              <a:prstGeom prst="rect">
                <a:avLst/>
              </a:prstGeom>
            </p:spPr>
          </p:pic>
          <p:pic>
            <p:nvPicPr>
              <p:cNvPr id="31" name="Resim 9">
                <a:extLst>
                  <a:ext uri="{FF2B5EF4-FFF2-40B4-BE49-F238E27FC236}">
                    <a16:creationId xmlns:a16="http://schemas.microsoft.com/office/drawing/2014/main" id="{48D176C2-C12F-49CA-BA05-C190F1ADB5C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 rot="6847356">
                <a:off x="2702492" y="515310"/>
                <a:ext cx="2284875" cy="2819400"/>
              </a:xfrm>
              <a:prstGeom prst="rect">
                <a:avLst/>
              </a:prstGeom>
            </p:spPr>
          </p:pic>
          <p:pic>
            <p:nvPicPr>
              <p:cNvPr id="32" name="Resim 10">
                <a:extLst>
                  <a:ext uri="{FF2B5EF4-FFF2-40B4-BE49-F238E27FC236}">
                    <a16:creationId xmlns:a16="http://schemas.microsoft.com/office/drawing/2014/main" id="{52EB10CA-80B2-442D-93BB-D3B95775A26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952468" y="1173292"/>
                <a:ext cx="1543387" cy="1097262"/>
              </a:xfrm>
              <a:prstGeom prst="rect">
                <a:avLst/>
              </a:prstGeom>
            </p:spPr>
          </p:pic>
          <p:pic>
            <p:nvPicPr>
              <p:cNvPr id="33" name="Resim 11">
                <a:extLst>
                  <a:ext uri="{FF2B5EF4-FFF2-40B4-BE49-F238E27FC236}">
                    <a16:creationId xmlns:a16="http://schemas.microsoft.com/office/drawing/2014/main" id="{1FC4A1DF-8F88-4981-B7AD-0D2EDDBAB94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4813423" y="3050335"/>
                <a:ext cx="1419784" cy="1344925"/>
              </a:xfrm>
              <a:prstGeom prst="rect">
                <a:avLst/>
              </a:prstGeom>
            </p:spPr>
          </p:pic>
          <p:pic>
            <p:nvPicPr>
              <p:cNvPr id="34" name="Resim 12">
                <a:extLst>
                  <a:ext uri="{FF2B5EF4-FFF2-40B4-BE49-F238E27FC236}">
                    <a16:creationId xmlns:a16="http://schemas.microsoft.com/office/drawing/2014/main" id="{DCEF82CA-7884-4F4F-A7C9-233C2F9669B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705556" y="2168746"/>
                <a:ext cx="2535603" cy="3108104"/>
              </a:xfrm>
              <a:prstGeom prst="rect">
                <a:avLst/>
              </a:prstGeom>
            </p:spPr>
          </p:pic>
          <p:pic>
            <p:nvPicPr>
              <p:cNvPr id="35" name="Resim 13">
                <a:extLst>
                  <a:ext uri="{FF2B5EF4-FFF2-40B4-BE49-F238E27FC236}">
                    <a16:creationId xmlns:a16="http://schemas.microsoft.com/office/drawing/2014/main" id="{574914EF-2953-4CED-AB02-CE222AD198A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1409081" y="3006683"/>
                <a:ext cx="1732325" cy="1577875"/>
              </a:xfrm>
              <a:prstGeom prst="rect">
                <a:avLst/>
              </a:prstGeom>
            </p:spPr>
          </p:pic>
        </p:grpSp>
        <p:grpSp>
          <p:nvGrpSpPr>
            <p:cNvPr id="13" name="Grup 14">
              <a:extLst>
                <a:ext uri="{FF2B5EF4-FFF2-40B4-BE49-F238E27FC236}">
                  <a16:creationId xmlns:a16="http://schemas.microsoft.com/office/drawing/2014/main" id="{E4FEA16F-5ED7-4E73-8A3C-78606D916D7C}"/>
                </a:ext>
              </a:extLst>
            </p:cNvPr>
            <p:cNvGrpSpPr/>
            <p:nvPr/>
          </p:nvGrpSpPr>
          <p:grpSpPr>
            <a:xfrm>
              <a:off x="6208437" y="2312650"/>
              <a:ext cx="1096703" cy="1138103"/>
              <a:chOff x="9060023" y="2012391"/>
              <a:chExt cx="1222311" cy="1207860"/>
            </a:xfrm>
          </p:grpSpPr>
          <p:grpSp>
            <p:nvGrpSpPr>
              <p:cNvPr id="26" name="Grup 15">
                <a:extLst>
                  <a:ext uri="{FF2B5EF4-FFF2-40B4-BE49-F238E27FC236}">
                    <a16:creationId xmlns:a16="http://schemas.microsoft.com/office/drawing/2014/main" id="{BDC20643-7279-40BF-83C5-830C485190E6}"/>
                  </a:ext>
                </a:extLst>
              </p:cNvPr>
              <p:cNvGrpSpPr/>
              <p:nvPr/>
            </p:nvGrpSpPr>
            <p:grpSpPr>
              <a:xfrm>
                <a:off x="9284411" y="2012391"/>
                <a:ext cx="773534" cy="801368"/>
                <a:chOff x="9283682" y="2111106"/>
                <a:chExt cx="773534" cy="801368"/>
              </a:xfrm>
            </p:grpSpPr>
            <p:sp>
              <p:nvSpPr>
                <p:cNvPr id="28" name="Akış Çizelgesi: Bağlayıcı 17">
                  <a:extLst>
                    <a:ext uri="{FF2B5EF4-FFF2-40B4-BE49-F238E27FC236}">
                      <a16:creationId xmlns:a16="http://schemas.microsoft.com/office/drawing/2014/main" id="{7E9E81AD-EEA3-4D3B-A0CF-29D8E29FADAD}"/>
                    </a:ext>
                  </a:extLst>
                </p:cNvPr>
                <p:cNvSpPr/>
                <p:nvPr/>
              </p:nvSpPr>
              <p:spPr>
                <a:xfrm>
                  <a:off x="9283682" y="2111106"/>
                  <a:ext cx="773534" cy="801368"/>
                </a:xfrm>
                <a:prstGeom prst="flowChartConnector">
                  <a:avLst/>
                </a:prstGeom>
                <a:noFill/>
                <a:ln>
                  <a:solidFill>
                    <a:schemeClr val="bg2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pic>
              <p:nvPicPr>
                <p:cNvPr id="29" name="Resim 18">
                  <a:extLst>
                    <a:ext uri="{FF2B5EF4-FFF2-40B4-BE49-F238E27FC236}">
                      <a16:creationId xmlns:a16="http://schemas.microsoft.com/office/drawing/2014/main" id="{66D37947-32A6-455A-908D-0C2C8DACB8E1}"/>
                    </a:ext>
                  </a:extLst>
                </p:cNvPr>
                <p:cNvPicPr>
                  <a:picLocks noChangeAspect="1"/>
                </p:cNvPicPr>
                <p:nvPr/>
              </p:nvPicPr>
              <p:blipFill rotWithShape="1">
                <a:blip r:embed="rId9"/>
                <a:srcRect l="43337" t="43879" r="3040" b="-235"/>
                <a:stretch/>
              </p:blipFill>
              <p:spPr>
                <a:xfrm>
                  <a:off x="9362127" y="2295863"/>
                  <a:ext cx="603135" cy="391876"/>
                </a:xfrm>
                <a:prstGeom prst="rect">
                  <a:avLst/>
                </a:prstGeom>
              </p:spPr>
            </p:pic>
          </p:grpSp>
          <p:sp>
            <p:nvSpPr>
              <p:cNvPr id="27" name="Metin kutusu 16">
                <a:extLst>
                  <a:ext uri="{FF2B5EF4-FFF2-40B4-BE49-F238E27FC236}">
                    <a16:creationId xmlns:a16="http://schemas.microsoft.com/office/drawing/2014/main" id="{EA9366A8-8AA3-4C36-AA06-FD2AF48E06B0}"/>
                  </a:ext>
                </a:extLst>
              </p:cNvPr>
              <p:cNvSpPr txBox="1"/>
              <p:nvPr/>
            </p:nvSpPr>
            <p:spPr>
              <a:xfrm>
                <a:off x="9060023" y="2912474"/>
                <a:ext cx="1222311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tr-TR" sz="1400" dirty="0"/>
                  <a:t>Malzeme</a:t>
                </a:r>
                <a:endParaRPr lang="en-US" sz="1400" dirty="0"/>
              </a:p>
            </p:txBody>
          </p:sp>
        </p:grpSp>
        <p:grpSp>
          <p:nvGrpSpPr>
            <p:cNvPr id="14" name="Grup 19">
              <a:extLst>
                <a:ext uri="{FF2B5EF4-FFF2-40B4-BE49-F238E27FC236}">
                  <a16:creationId xmlns:a16="http://schemas.microsoft.com/office/drawing/2014/main" id="{FA2E8C5F-10C2-469C-873E-055D4285C478}"/>
                </a:ext>
              </a:extLst>
            </p:cNvPr>
            <p:cNvGrpSpPr/>
            <p:nvPr/>
          </p:nvGrpSpPr>
          <p:grpSpPr>
            <a:xfrm>
              <a:off x="7078297" y="3160751"/>
              <a:ext cx="1291128" cy="1137073"/>
              <a:chOff x="7342449" y="1250302"/>
              <a:chExt cx="1483314" cy="1328324"/>
            </a:xfrm>
          </p:grpSpPr>
          <p:sp>
            <p:nvSpPr>
              <p:cNvPr id="23" name="Akış Çizelgesi: Bağlayıcı 20">
                <a:extLst>
                  <a:ext uri="{FF2B5EF4-FFF2-40B4-BE49-F238E27FC236}">
                    <a16:creationId xmlns:a16="http://schemas.microsoft.com/office/drawing/2014/main" id="{146F3325-116B-4BCA-AD4F-BE9385345902}"/>
                  </a:ext>
                </a:extLst>
              </p:cNvPr>
              <p:cNvSpPr/>
              <p:nvPr/>
            </p:nvSpPr>
            <p:spPr>
              <a:xfrm>
                <a:off x="7641771" y="1250302"/>
                <a:ext cx="849086" cy="905299"/>
              </a:xfrm>
              <a:prstGeom prst="flowChartConnector">
                <a:avLst/>
              </a:prstGeom>
              <a:noFill/>
              <a:ln>
                <a:solidFill>
                  <a:schemeClr val="bg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pic>
            <p:nvPicPr>
              <p:cNvPr id="24" name="Resim 21">
                <a:extLst>
                  <a:ext uri="{FF2B5EF4-FFF2-40B4-BE49-F238E27FC236}">
                    <a16:creationId xmlns:a16="http://schemas.microsoft.com/office/drawing/2014/main" id="{4A2366DF-10C6-4AB0-8EEB-087A933D1810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0"/>
              <a:srcRect l="40466" t="6407" r="45810" b="74398"/>
              <a:stretch/>
            </p:blipFill>
            <p:spPr>
              <a:xfrm>
                <a:off x="7798950" y="1437200"/>
                <a:ext cx="551947" cy="509310"/>
              </a:xfrm>
              <a:prstGeom prst="rect">
                <a:avLst/>
              </a:prstGeom>
            </p:spPr>
          </p:pic>
          <p:sp>
            <p:nvSpPr>
              <p:cNvPr id="25" name="Metin kutusu 22">
                <a:extLst>
                  <a:ext uri="{FF2B5EF4-FFF2-40B4-BE49-F238E27FC236}">
                    <a16:creationId xmlns:a16="http://schemas.microsoft.com/office/drawing/2014/main" id="{EF07263D-6106-4E40-90E9-A8232F53B9F2}"/>
                  </a:ext>
                </a:extLst>
              </p:cNvPr>
              <p:cNvSpPr txBox="1"/>
              <p:nvPr/>
            </p:nvSpPr>
            <p:spPr>
              <a:xfrm>
                <a:off x="7342449" y="2209294"/>
                <a:ext cx="148331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tr-TR" sz="1400" dirty="0"/>
                  <a:t>Biyokimyasal</a:t>
                </a:r>
                <a:r>
                  <a:rPr lang="tr-TR" dirty="0"/>
                  <a:t> </a:t>
                </a:r>
                <a:endParaRPr lang="en-US" dirty="0"/>
              </a:p>
            </p:txBody>
          </p:sp>
        </p:grpSp>
        <p:grpSp>
          <p:nvGrpSpPr>
            <p:cNvPr id="15" name="Grup 23">
              <a:extLst>
                <a:ext uri="{FF2B5EF4-FFF2-40B4-BE49-F238E27FC236}">
                  <a16:creationId xmlns:a16="http://schemas.microsoft.com/office/drawing/2014/main" id="{FD2B7CF1-C866-42E9-886A-19E5D6992FA8}"/>
                </a:ext>
              </a:extLst>
            </p:cNvPr>
            <p:cNvGrpSpPr/>
            <p:nvPr/>
          </p:nvGrpSpPr>
          <p:grpSpPr>
            <a:xfrm>
              <a:off x="6955574" y="4522013"/>
              <a:ext cx="1246961" cy="1152135"/>
              <a:chOff x="7077338" y="2111106"/>
              <a:chExt cx="1291128" cy="1166133"/>
            </a:xfrm>
          </p:grpSpPr>
          <p:sp>
            <p:nvSpPr>
              <p:cNvPr id="20" name="Akış Çizelgesi: Bağlayıcı 24">
                <a:extLst>
                  <a:ext uri="{FF2B5EF4-FFF2-40B4-BE49-F238E27FC236}">
                    <a16:creationId xmlns:a16="http://schemas.microsoft.com/office/drawing/2014/main" id="{F42D4B8F-6FB9-4F66-A87D-6D8A2EA656B6}"/>
                  </a:ext>
                </a:extLst>
              </p:cNvPr>
              <p:cNvSpPr/>
              <p:nvPr/>
            </p:nvSpPr>
            <p:spPr>
              <a:xfrm>
                <a:off x="7305869" y="2111106"/>
                <a:ext cx="849086" cy="846698"/>
              </a:xfrm>
              <a:prstGeom prst="flowChartConnector">
                <a:avLst/>
              </a:prstGeom>
              <a:noFill/>
              <a:ln>
                <a:solidFill>
                  <a:schemeClr val="bg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pic>
            <p:nvPicPr>
              <p:cNvPr id="21" name="Resim 25">
                <a:extLst>
                  <a:ext uri="{FF2B5EF4-FFF2-40B4-BE49-F238E27FC236}">
                    <a16:creationId xmlns:a16="http://schemas.microsoft.com/office/drawing/2014/main" id="{DEFC7B9F-61CF-475D-8618-657DFF50D336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1"/>
              <a:srcRect l="5999" t="12358" r="13581" b="13321"/>
              <a:stretch/>
            </p:blipFill>
            <p:spPr>
              <a:xfrm>
                <a:off x="7440141" y="2252082"/>
                <a:ext cx="565524" cy="530994"/>
              </a:xfrm>
              <a:prstGeom prst="rect">
                <a:avLst/>
              </a:prstGeom>
            </p:spPr>
          </p:pic>
          <p:sp>
            <p:nvSpPr>
              <p:cNvPr id="22" name="Metin kutusu 26">
                <a:extLst>
                  <a:ext uri="{FF2B5EF4-FFF2-40B4-BE49-F238E27FC236}">
                    <a16:creationId xmlns:a16="http://schemas.microsoft.com/office/drawing/2014/main" id="{CCD0B813-F386-4141-BA68-4C815E6ADAC6}"/>
                  </a:ext>
                </a:extLst>
              </p:cNvPr>
              <p:cNvSpPr txBox="1"/>
              <p:nvPr/>
            </p:nvSpPr>
            <p:spPr>
              <a:xfrm>
                <a:off x="7077338" y="2969462"/>
                <a:ext cx="1291128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tr-TR" sz="1400" dirty="0"/>
                  <a:t>Yeşil Enerji </a:t>
                </a:r>
                <a:endParaRPr lang="en-US" sz="1400" dirty="0"/>
              </a:p>
            </p:txBody>
          </p:sp>
        </p:grpSp>
        <p:grpSp>
          <p:nvGrpSpPr>
            <p:cNvPr id="16" name="Grup 27">
              <a:extLst>
                <a:ext uri="{FF2B5EF4-FFF2-40B4-BE49-F238E27FC236}">
                  <a16:creationId xmlns:a16="http://schemas.microsoft.com/office/drawing/2014/main" id="{CE2C1094-7B42-4E5A-AD55-B04FFB54CFF5}"/>
                </a:ext>
              </a:extLst>
            </p:cNvPr>
            <p:cNvGrpSpPr/>
            <p:nvPr/>
          </p:nvGrpSpPr>
          <p:grpSpPr>
            <a:xfrm>
              <a:off x="4458363" y="4885968"/>
              <a:ext cx="1535239" cy="1191262"/>
              <a:chOff x="5345522" y="1689042"/>
              <a:chExt cx="1982326" cy="1362120"/>
            </a:xfrm>
          </p:grpSpPr>
          <p:sp>
            <p:nvSpPr>
              <p:cNvPr id="17" name="Akış Çizelgesi: Bağlayıcı 28">
                <a:extLst>
                  <a:ext uri="{FF2B5EF4-FFF2-40B4-BE49-F238E27FC236}">
                    <a16:creationId xmlns:a16="http://schemas.microsoft.com/office/drawing/2014/main" id="{6337451F-CFC2-489D-8CE9-26BEFA84A5DC}"/>
                  </a:ext>
                </a:extLst>
              </p:cNvPr>
              <p:cNvSpPr/>
              <p:nvPr/>
            </p:nvSpPr>
            <p:spPr>
              <a:xfrm>
                <a:off x="6398694" y="1689042"/>
                <a:ext cx="929154" cy="919666"/>
              </a:xfrm>
              <a:prstGeom prst="flowChartConnector">
                <a:avLst/>
              </a:prstGeom>
              <a:noFill/>
              <a:ln>
                <a:solidFill>
                  <a:schemeClr val="bg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pic>
            <p:nvPicPr>
              <p:cNvPr id="18" name="Resim 29">
                <a:extLst>
                  <a:ext uri="{FF2B5EF4-FFF2-40B4-BE49-F238E27FC236}">
                    <a16:creationId xmlns:a16="http://schemas.microsoft.com/office/drawing/2014/main" id="{3C88D670-D474-4F17-A2A3-BBFB225241B3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2"/>
              <a:srcRect l="4853" t="9631" r="2305" b="13930"/>
              <a:stretch/>
            </p:blipFill>
            <p:spPr>
              <a:xfrm>
                <a:off x="6538731" y="1858887"/>
                <a:ext cx="649079" cy="534394"/>
              </a:xfrm>
              <a:prstGeom prst="rect">
                <a:avLst/>
              </a:prstGeom>
            </p:spPr>
          </p:pic>
          <p:sp>
            <p:nvSpPr>
              <p:cNvPr id="19" name="Metin kutusu 30">
                <a:extLst>
                  <a:ext uri="{FF2B5EF4-FFF2-40B4-BE49-F238E27FC236}">
                    <a16:creationId xmlns:a16="http://schemas.microsoft.com/office/drawing/2014/main" id="{1BAD1D43-3BF0-4207-8EC5-2B25D567FDCB}"/>
                  </a:ext>
                </a:extLst>
              </p:cNvPr>
              <p:cNvSpPr txBox="1"/>
              <p:nvPr/>
            </p:nvSpPr>
            <p:spPr>
              <a:xfrm>
                <a:off x="5345522" y="2206554"/>
                <a:ext cx="1232115" cy="84460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tr-TR" sz="1400" dirty="0" err="1"/>
                  <a:t>Biyoyakıt</a:t>
                </a:r>
                <a:endParaRPr lang="tr-TR" sz="1400" dirty="0"/>
              </a:p>
              <a:p>
                <a:pPr algn="ctr"/>
                <a:r>
                  <a:rPr lang="tr-TR" sz="1400" dirty="0" err="1"/>
                  <a:t>Biyodizel</a:t>
                </a:r>
                <a:endParaRPr lang="tr-TR" sz="1400" dirty="0"/>
              </a:p>
              <a:p>
                <a:pPr algn="ctr"/>
                <a:r>
                  <a:rPr lang="tr-TR" sz="1400" dirty="0"/>
                  <a:t> </a:t>
                </a:r>
                <a:endParaRPr lang="en-US" sz="1400" dirty="0"/>
              </a:p>
            </p:txBody>
          </p:sp>
        </p:grpSp>
      </p:grpSp>
      <p:grpSp>
        <p:nvGrpSpPr>
          <p:cNvPr id="36" name="Grup 36">
            <a:extLst>
              <a:ext uri="{FF2B5EF4-FFF2-40B4-BE49-F238E27FC236}">
                <a16:creationId xmlns:a16="http://schemas.microsoft.com/office/drawing/2014/main" id="{0CA382D5-206B-4F36-A2DA-3C306540463D}"/>
              </a:ext>
            </a:extLst>
          </p:cNvPr>
          <p:cNvGrpSpPr/>
          <p:nvPr/>
        </p:nvGrpSpPr>
        <p:grpSpPr>
          <a:xfrm>
            <a:off x="8206261" y="2116584"/>
            <a:ext cx="3005296" cy="3506557"/>
            <a:chOff x="1348330" y="2468541"/>
            <a:chExt cx="2162042" cy="3298272"/>
          </a:xfrm>
        </p:grpSpPr>
        <p:pic>
          <p:nvPicPr>
            <p:cNvPr id="37" name="Resim 37">
              <a:extLst>
                <a:ext uri="{FF2B5EF4-FFF2-40B4-BE49-F238E27FC236}">
                  <a16:creationId xmlns:a16="http://schemas.microsoft.com/office/drawing/2014/main" id="{9F0264B3-C887-4A56-B26D-6E15CA93C7DD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/>
            <a:stretch>
              <a:fillRect/>
            </a:stretch>
          </p:blipFill>
          <p:spPr>
            <a:xfrm>
              <a:off x="2139672" y="4681631"/>
              <a:ext cx="1231499" cy="1085182"/>
            </a:xfrm>
            <a:prstGeom prst="rect">
              <a:avLst/>
            </a:prstGeom>
          </p:spPr>
        </p:pic>
        <p:pic>
          <p:nvPicPr>
            <p:cNvPr id="38" name="Resim 38">
              <a:extLst>
                <a:ext uri="{FF2B5EF4-FFF2-40B4-BE49-F238E27FC236}">
                  <a16:creationId xmlns:a16="http://schemas.microsoft.com/office/drawing/2014/main" id="{BC8E016F-E2A1-438B-AE78-B866DDEABB1D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/>
            <a:stretch>
              <a:fillRect/>
            </a:stretch>
          </p:blipFill>
          <p:spPr>
            <a:xfrm rot="21146188">
              <a:off x="1632165" y="3921778"/>
              <a:ext cx="1015014" cy="696080"/>
            </a:xfrm>
            <a:prstGeom prst="rect">
              <a:avLst/>
            </a:prstGeom>
          </p:spPr>
        </p:pic>
        <p:pic>
          <p:nvPicPr>
            <p:cNvPr id="39" name="Resim 39">
              <a:extLst>
                <a:ext uri="{FF2B5EF4-FFF2-40B4-BE49-F238E27FC236}">
                  <a16:creationId xmlns:a16="http://schemas.microsoft.com/office/drawing/2014/main" id="{AC5B73C6-AAF8-43BC-8CA1-AF14D9DE8FA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5"/>
            <a:srcRect r="68875" b="67717"/>
            <a:stretch/>
          </p:blipFill>
          <p:spPr>
            <a:xfrm>
              <a:off x="1348330" y="2468541"/>
              <a:ext cx="2162042" cy="1318247"/>
            </a:xfrm>
            <a:prstGeom prst="rect">
              <a:avLst/>
            </a:prstGeom>
          </p:spPr>
        </p:pic>
        <p:cxnSp>
          <p:nvCxnSpPr>
            <p:cNvPr id="40" name="Bağlayıcı: Dirsek 40">
              <a:extLst>
                <a:ext uri="{FF2B5EF4-FFF2-40B4-BE49-F238E27FC236}">
                  <a16:creationId xmlns:a16="http://schemas.microsoft.com/office/drawing/2014/main" id="{49070AD7-A328-4EBD-BD7A-05018C51DDE1}"/>
                </a:ext>
              </a:extLst>
            </p:cNvPr>
            <p:cNvCxnSpPr>
              <a:cxnSpLocks/>
            </p:cNvCxnSpPr>
            <p:nvPr/>
          </p:nvCxnSpPr>
          <p:spPr>
            <a:xfrm rot="10800000" flipV="1">
              <a:off x="2429351" y="3550762"/>
              <a:ext cx="988043" cy="807385"/>
            </a:xfrm>
            <a:prstGeom prst="bentConnector3">
              <a:avLst>
                <a:gd name="adj1" fmla="val -14186"/>
              </a:avLst>
            </a:prstGeom>
            <a:ln w="28575">
              <a:solidFill>
                <a:srgbClr val="FFC000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Bağlayıcı: Dirsek 41">
              <a:extLst>
                <a:ext uri="{FF2B5EF4-FFF2-40B4-BE49-F238E27FC236}">
                  <a16:creationId xmlns:a16="http://schemas.microsoft.com/office/drawing/2014/main" id="{9C9C4531-6000-41FF-9B43-D949E32C9411}"/>
                </a:ext>
              </a:extLst>
            </p:cNvPr>
            <p:cNvCxnSpPr>
              <a:cxnSpLocks/>
            </p:cNvCxnSpPr>
            <p:nvPr/>
          </p:nvCxnSpPr>
          <p:spPr>
            <a:xfrm rot="16200000" flipV="1">
              <a:off x="1120211" y="3816886"/>
              <a:ext cx="1053207" cy="363245"/>
            </a:xfrm>
            <a:prstGeom prst="bentConnector3">
              <a:avLst>
                <a:gd name="adj1" fmla="val -13015"/>
              </a:avLst>
            </a:prstGeom>
            <a:ln w="28575">
              <a:solidFill>
                <a:srgbClr val="00B0F0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Düz Ok Bağlayıcısı 42">
              <a:extLst>
                <a:ext uri="{FF2B5EF4-FFF2-40B4-BE49-F238E27FC236}">
                  <a16:creationId xmlns:a16="http://schemas.microsoft.com/office/drawing/2014/main" id="{A9AF2FCB-7074-4565-8817-C4602203DD54}"/>
                </a:ext>
              </a:extLst>
            </p:cNvPr>
            <p:cNvCxnSpPr>
              <a:cxnSpLocks/>
            </p:cNvCxnSpPr>
            <p:nvPr/>
          </p:nvCxnSpPr>
          <p:spPr>
            <a:xfrm>
              <a:off x="1451058" y="3465513"/>
              <a:ext cx="242439" cy="10025"/>
            </a:xfrm>
            <a:prstGeom prst="straightConnector1">
              <a:avLst/>
            </a:prstGeom>
            <a:ln w="28575">
              <a:solidFill>
                <a:srgbClr val="00B0F0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3" name="Grup 43">
              <a:extLst>
                <a:ext uri="{FF2B5EF4-FFF2-40B4-BE49-F238E27FC236}">
                  <a16:creationId xmlns:a16="http://schemas.microsoft.com/office/drawing/2014/main" id="{CE14928B-06CC-482E-A80B-BF4849B0BFFA}"/>
                </a:ext>
              </a:extLst>
            </p:cNvPr>
            <p:cNvGrpSpPr/>
            <p:nvPr/>
          </p:nvGrpSpPr>
          <p:grpSpPr>
            <a:xfrm rot="4050771">
              <a:off x="1948470" y="4690697"/>
              <a:ext cx="488756" cy="195014"/>
              <a:chOff x="4645742" y="3248386"/>
              <a:chExt cx="488756" cy="552792"/>
            </a:xfrm>
          </p:grpSpPr>
          <p:sp>
            <p:nvSpPr>
              <p:cNvPr id="55" name="Ok: Köşeli Çift Ayraç 55">
                <a:extLst>
                  <a:ext uri="{FF2B5EF4-FFF2-40B4-BE49-F238E27FC236}">
                    <a16:creationId xmlns:a16="http://schemas.microsoft.com/office/drawing/2014/main" id="{BBC7AEC5-2AFE-4E4D-AC86-3A78CF304502}"/>
                  </a:ext>
                </a:extLst>
              </p:cNvPr>
              <p:cNvSpPr/>
              <p:nvPr/>
            </p:nvSpPr>
            <p:spPr>
              <a:xfrm>
                <a:off x="4645742" y="3248386"/>
                <a:ext cx="169606" cy="538402"/>
              </a:xfrm>
              <a:prstGeom prst="chevron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56" name="Ok: Köşeli Çift Ayraç 56">
                <a:extLst>
                  <a:ext uri="{FF2B5EF4-FFF2-40B4-BE49-F238E27FC236}">
                    <a16:creationId xmlns:a16="http://schemas.microsoft.com/office/drawing/2014/main" id="{593052EB-FC6C-496F-B488-F2473EAFF0B2}"/>
                  </a:ext>
                </a:extLst>
              </p:cNvPr>
              <p:cNvSpPr/>
              <p:nvPr/>
            </p:nvSpPr>
            <p:spPr>
              <a:xfrm>
                <a:off x="4801633" y="3248386"/>
                <a:ext cx="169606" cy="538402"/>
              </a:xfrm>
              <a:prstGeom prst="chevron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57" name="Ok: Köşeli Çift Ayraç 57">
                <a:extLst>
                  <a:ext uri="{FF2B5EF4-FFF2-40B4-BE49-F238E27FC236}">
                    <a16:creationId xmlns:a16="http://schemas.microsoft.com/office/drawing/2014/main" id="{7DE49FCD-C36E-4343-B863-3FF482FB87A4}"/>
                  </a:ext>
                </a:extLst>
              </p:cNvPr>
              <p:cNvSpPr/>
              <p:nvPr/>
            </p:nvSpPr>
            <p:spPr>
              <a:xfrm>
                <a:off x="4964892" y="3262776"/>
                <a:ext cx="169606" cy="538402"/>
              </a:xfrm>
              <a:prstGeom prst="chevron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44" name="Grup 44">
              <a:extLst>
                <a:ext uri="{FF2B5EF4-FFF2-40B4-BE49-F238E27FC236}">
                  <a16:creationId xmlns:a16="http://schemas.microsoft.com/office/drawing/2014/main" id="{AB2E7842-DA7B-4540-96F2-41F391C48D3E}"/>
                </a:ext>
              </a:extLst>
            </p:cNvPr>
            <p:cNvGrpSpPr/>
            <p:nvPr/>
          </p:nvGrpSpPr>
          <p:grpSpPr>
            <a:xfrm>
              <a:off x="2612503" y="4029395"/>
              <a:ext cx="483367" cy="243448"/>
              <a:chOff x="4520380" y="1825983"/>
              <a:chExt cx="1268361" cy="1301682"/>
            </a:xfrm>
            <a:solidFill>
              <a:schemeClr val="bg1">
                <a:lumMod val="65000"/>
              </a:schemeClr>
            </a:solidFill>
          </p:grpSpPr>
          <p:sp>
            <p:nvSpPr>
              <p:cNvPr id="51" name="Akış Çizelgesi: Bağlayıcı 51">
                <a:extLst>
                  <a:ext uri="{FF2B5EF4-FFF2-40B4-BE49-F238E27FC236}">
                    <a16:creationId xmlns:a16="http://schemas.microsoft.com/office/drawing/2014/main" id="{D997125F-3523-4246-9752-2537B0F2F23E}"/>
                  </a:ext>
                </a:extLst>
              </p:cNvPr>
              <p:cNvSpPr/>
              <p:nvPr/>
            </p:nvSpPr>
            <p:spPr>
              <a:xfrm>
                <a:off x="4520380" y="1859836"/>
                <a:ext cx="1268361" cy="608706"/>
              </a:xfrm>
              <a:prstGeom prst="flowChartConnector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52" name="Dikdörtgen: Köşeleri Yuvarlatılmış 52">
                <a:extLst>
                  <a:ext uri="{FF2B5EF4-FFF2-40B4-BE49-F238E27FC236}">
                    <a16:creationId xmlns:a16="http://schemas.microsoft.com/office/drawing/2014/main" id="{4D62A219-F0A3-4A71-9E03-432D30968025}"/>
                  </a:ext>
                </a:extLst>
              </p:cNvPr>
              <p:cNvSpPr/>
              <p:nvPr/>
            </p:nvSpPr>
            <p:spPr>
              <a:xfrm>
                <a:off x="4520380" y="2109019"/>
                <a:ext cx="1268361" cy="1018646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53" name="Dikdörtgen 53">
                <a:extLst>
                  <a:ext uri="{FF2B5EF4-FFF2-40B4-BE49-F238E27FC236}">
                    <a16:creationId xmlns:a16="http://schemas.microsoft.com/office/drawing/2014/main" id="{2E986F53-0BD6-4926-8CC9-33149FEEF9DE}"/>
                  </a:ext>
                </a:extLst>
              </p:cNvPr>
              <p:cNvSpPr/>
              <p:nvPr/>
            </p:nvSpPr>
            <p:spPr>
              <a:xfrm>
                <a:off x="5049695" y="1825983"/>
                <a:ext cx="153758" cy="67706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54" name="Düz Bağlayıcı 54">
                <a:extLst>
                  <a:ext uri="{FF2B5EF4-FFF2-40B4-BE49-F238E27FC236}">
                    <a16:creationId xmlns:a16="http://schemas.microsoft.com/office/drawing/2014/main" id="{E31E7803-DFF9-4E56-AA67-976DF2724457}"/>
                  </a:ext>
                </a:extLst>
              </p:cNvPr>
              <p:cNvCxnSpPr/>
              <p:nvPr/>
            </p:nvCxnSpPr>
            <p:spPr>
              <a:xfrm>
                <a:off x="4520380" y="2242133"/>
                <a:ext cx="1268361" cy="0"/>
              </a:xfrm>
              <a:prstGeom prst="line">
                <a:avLst/>
              </a:prstGeom>
              <a:grpFill/>
              <a:ln w="38100">
                <a:solidFill>
                  <a:schemeClr val="bg1">
                    <a:lumMod val="9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5" name="Grup 45">
              <a:extLst>
                <a:ext uri="{FF2B5EF4-FFF2-40B4-BE49-F238E27FC236}">
                  <a16:creationId xmlns:a16="http://schemas.microsoft.com/office/drawing/2014/main" id="{FC5B4318-0988-4DAD-82D3-B755E095E77E}"/>
                </a:ext>
              </a:extLst>
            </p:cNvPr>
            <p:cNvGrpSpPr/>
            <p:nvPr/>
          </p:nvGrpSpPr>
          <p:grpSpPr>
            <a:xfrm>
              <a:off x="3142900" y="3986968"/>
              <a:ext cx="255663" cy="268947"/>
              <a:chOff x="4698164" y="2991241"/>
              <a:chExt cx="255663" cy="268947"/>
            </a:xfrm>
          </p:grpSpPr>
          <p:pic>
            <p:nvPicPr>
              <p:cNvPr id="49" name="Resim 49">
                <a:extLst>
                  <a:ext uri="{FF2B5EF4-FFF2-40B4-BE49-F238E27FC236}">
                    <a16:creationId xmlns:a16="http://schemas.microsoft.com/office/drawing/2014/main" id="{CC937650-4057-400E-929F-2AB43A335BB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6"/>
              <a:stretch>
                <a:fillRect/>
              </a:stretch>
            </p:blipFill>
            <p:spPr>
              <a:xfrm>
                <a:off x="4758482" y="2995139"/>
                <a:ext cx="135026" cy="243448"/>
              </a:xfrm>
              <a:prstGeom prst="rect">
                <a:avLst/>
              </a:prstGeom>
            </p:spPr>
          </p:pic>
          <p:sp>
            <p:nvSpPr>
              <p:cNvPr id="50" name="Akış Çizelgesi: Bağlayıcı 50">
                <a:extLst>
                  <a:ext uri="{FF2B5EF4-FFF2-40B4-BE49-F238E27FC236}">
                    <a16:creationId xmlns:a16="http://schemas.microsoft.com/office/drawing/2014/main" id="{8377BFEC-A98E-408A-B34D-245C84759535}"/>
                  </a:ext>
                </a:extLst>
              </p:cNvPr>
              <p:cNvSpPr/>
              <p:nvPr/>
            </p:nvSpPr>
            <p:spPr>
              <a:xfrm>
                <a:off x="4698164" y="2991241"/>
                <a:ext cx="255663" cy="268947"/>
              </a:xfrm>
              <a:prstGeom prst="flowChartConnector">
                <a:avLst/>
              </a:prstGeom>
              <a:noFill/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46" name="Grup 46">
              <a:extLst>
                <a:ext uri="{FF2B5EF4-FFF2-40B4-BE49-F238E27FC236}">
                  <a16:creationId xmlns:a16="http://schemas.microsoft.com/office/drawing/2014/main" id="{1CD39080-943A-4FEC-B125-DD483DC96E12}"/>
                </a:ext>
              </a:extLst>
            </p:cNvPr>
            <p:cNvGrpSpPr/>
            <p:nvPr/>
          </p:nvGrpSpPr>
          <p:grpSpPr>
            <a:xfrm>
              <a:off x="2909801" y="3754331"/>
              <a:ext cx="255663" cy="268947"/>
              <a:chOff x="4378640" y="2995139"/>
              <a:chExt cx="255663" cy="268947"/>
            </a:xfrm>
          </p:grpSpPr>
          <p:sp>
            <p:nvSpPr>
              <p:cNvPr id="47" name="Akış Çizelgesi: Bağlayıcı 47">
                <a:extLst>
                  <a:ext uri="{FF2B5EF4-FFF2-40B4-BE49-F238E27FC236}">
                    <a16:creationId xmlns:a16="http://schemas.microsoft.com/office/drawing/2014/main" id="{F29F7342-0147-4D7C-A23F-6A1AC2AC98C9}"/>
                  </a:ext>
                </a:extLst>
              </p:cNvPr>
              <p:cNvSpPr/>
              <p:nvPr/>
            </p:nvSpPr>
            <p:spPr>
              <a:xfrm>
                <a:off x="4378640" y="2995139"/>
                <a:ext cx="255663" cy="268947"/>
              </a:xfrm>
              <a:prstGeom prst="flowChartConnector">
                <a:avLst/>
              </a:prstGeom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pic>
            <p:nvPicPr>
              <p:cNvPr id="48" name="Resim 48">
                <a:extLst>
                  <a:ext uri="{FF2B5EF4-FFF2-40B4-BE49-F238E27FC236}">
                    <a16:creationId xmlns:a16="http://schemas.microsoft.com/office/drawing/2014/main" id="{6333521A-0BBF-467B-B993-A45546F2999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4430435" y="3031448"/>
                <a:ext cx="152073" cy="196328"/>
              </a:xfrm>
              <a:prstGeom prst="rect">
                <a:avLst/>
              </a:prstGeom>
            </p:spPr>
          </p:pic>
        </p:grpSp>
      </p:grpSp>
      <p:sp>
        <p:nvSpPr>
          <p:cNvPr id="58" name="Dikdörtgen: Köşeleri Yuvarlatılmış 62">
            <a:extLst>
              <a:ext uri="{FF2B5EF4-FFF2-40B4-BE49-F238E27FC236}">
                <a16:creationId xmlns:a16="http://schemas.microsoft.com/office/drawing/2014/main" id="{A6EE426A-ED39-4489-9887-0CC72BD11B45}"/>
              </a:ext>
            </a:extLst>
          </p:cNvPr>
          <p:cNvSpPr/>
          <p:nvPr/>
        </p:nvSpPr>
        <p:spPr>
          <a:xfrm>
            <a:off x="636612" y="1455745"/>
            <a:ext cx="3265740" cy="4189504"/>
          </a:xfrm>
          <a:prstGeom prst="roundRect">
            <a:avLst/>
          </a:prstGeom>
          <a:noFill/>
          <a:ln w="3810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Dikdörtgen: Köşeleri Yuvarlatılmış 63">
            <a:extLst>
              <a:ext uri="{FF2B5EF4-FFF2-40B4-BE49-F238E27FC236}">
                <a16:creationId xmlns:a16="http://schemas.microsoft.com/office/drawing/2014/main" id="{1058496B-ED7C-4E66-9C32-A224926B9C2D}"/>
              </a:ext>
            </a:extLst>
          </p:cNvPr>
          <p:cNvSpPr/>
          <p:nvPr/>
        </p:nvSpPr>
        <p:spPr>
          <a:xfrm>
            <a:off x="8202789" y="1426858"/>
            <a:ext cx="3265740" cy="4189505"/>
          </a:xfrm>
          <a:prstGeom prst="roundRect">
            <a:avLst/>
          </a:prstGeom>
          <a:noFill/>
          <a:ln w="3810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Dikdörtgen: Köşeleri Yuvarlatılmış 64">
            <a:extLst>
              <a:ext uri="{FF2B5EF4-FFF2-40B4-BE49-F238E27FC236}">
                <a16:creationId xmlns:a16="http://schemas.microsoft.com/office/drawing/2014/main" id="{AAE8EB1E-A5E3-445C-AC16-CF9C3AF7C3E6}"/>
              </a:ext>
            </a:extLst>
          </p:cNvPr>
          <p:cNvSpPr/>
          <p:nvPr/>
        </p:nvSpPr>
        <p:spPr>
          <a:xfrm>
            <a:off x="4035631" y="1437530"/>
            <a:ext cx="4020576" cy="4189504"/>
          </a:xfrm>
          <a:prstGeom prst="roundRect">
            <a:avLst/>
          </a:prstGeom>
          <a:noFill/>
          <a:ln w="3810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İçerik Yer Tutucusu 2">
            <a:extLst>
              <a:ext uri="{FF2B5EF4-FFF2-40B4-BE49-F238E27FC236}">
                <a16:creationId xmlns:a16="http://schemas.microsoft.com/office/drawing/2014/main" id="{5FC6E03A-C44A-47EF-91B0-92B24FFF4A7A}"/>
              </a:ext>
            </a:extLst>
          </p:cNvPr>
          <p:cNvSpPr txBox="1">
            <a:spLocks/>
          </p:cNvSpPr>
          <p:nvPr/>
        </p:nvSpPr>
        <p:spPr>
          <a:xfrm>
            <a:off x="8232430" y="1508196"/>
            <a:ext cx="3265741" cy="78798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r-TR" dirty="0" err="1">
                <a:solidFill>
                  <a:srgbClr val="C00000"/>
                </a:solidFill>
              </a:rPr>
              <a:t>Atıksuların</a:t>
            </a:r>
            <a:r>
              <a:rPr lang="tr-TR" dirty="0">
                <a:solidFill>
                  <a:srgbClr val="C00000"/>
                </a:solidFill>
              </a:rPr>
              <a:t> yeniden kullanılması</a:t>
            </a:r>
            <a:endParaRPr lang="en-US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9228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7" grpId="0"/>
      <p:bldP spid="58" grpId="0" animBg="1"/>
      <p:bldP spid="59" grpId="0" animBg="1"/>
      <p:bldP spid="60" grpId="0" animBg="1"/>
      <p:bldP spid="6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Resim 12">
            <a:extLst>
              <a:ext uri="{FF2B5EF4-FFF2-40B4-BE49-F238E27FC236}">
                <a16:creationId xmlns:a16="http://schemas.microsoft.com/office/drawing/2014/main" id="{DBC59D9C-724E-437D-8DA6-103C3F9D72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2899" y="1311923"/>
            <a:ext cx="4185868" cy="2783603"/>
          </a:xfrm>
          <a:prstGeom prst="rect">
            <a:avLst/>
          </a:prstGeom>
        </p:spPr>
      </p:pic>
      <p:pic>
        <p:nvPicPr>
          <p:cNvPr id="11" name="Resim 13">
            <a:extLst>
              <a:ext uri="{FF2B5EF4-FFF2-40B4-BE49-F238E27FC236}">
                <a16:creationId xmlns:a16="http://schemas.microsoft.com/office/drawing/2014/main" id="{78B98B4C-2E44-4BED-A380-2981E83F67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1328371"/>
            <a:ext cx="4700076" cy="2809131"/>
          </a:xfrm>
          <a:prstGeom prst="rect">
            <a:avLst/>
          </a:prstGeom>
        </p:spPr>
      </p:pic>
      <p:sp>
        <p:nvSpPr>
          <p:cNvPr id="8" name="Dikdörtgen 7">
            <a:extLst>
              <a:ext uri="{FF2B5EF4-FFF2-40B4-BE49-F238E27FC236}">
                <a16:creationId xmlns:a16="http://schemas.microsoft.com/office/drawing/2014/main" id="{3D550392-EA36-4FB1-A3F3-98638B9FEE26}"/>
              </a:ext>
            </a:extLst>
          </p:cNvPr>
          <p:cNvSpPr/>
          <p:nvPr/>
        </p:nvSpPr>
        <p:spPr>
          <a:xfrm>
            <a:off x="338695" y="4154275"/>
            <a:ext cx="6096000" cy="2025170"/>
          </a:xfrm>
          <a:prstGeom prst="rect">
            <a:avLst/>
          </a:prstGeom>
        </p:spPr>
        <p:txBody>
          <a:bodyPr>
            <a:spAutoFit/>
          </a:bodyPr>
          <a:lstStyle/>
          <a:p>
            <a:pPr marL="171450" lvl="1" indent="-171450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"/>
            </a:pPr>
            <a:r>
              <a:rPr lang="tr-TR" sz="1600" dirty="0"/>
              <a:t>MÖ 1500’lü yıllarda Giritliler atıklarını toprağın altına koyarak başladı.</a:t>
            </a:r>
            <a:endParaRPr lang="en-US" sz="1600" dirty="0"/>
          </a:p>
          <a:p>
            <a:pPr marL="171450" lvl="1" indent="-171450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"/>
            </a:pPr>
            <a:r>
              <a:rPr lang="tr-TR" sz="1600" dirty="0"/>
              <a:t>MS 200’de Romalılar, belgelenmiş ilk yönetimi kurarak sokaklardan atıklarını toplaması için 2 kişilik ekipler kurdu.</a:t>
            </a:r>
            <a:endParaRPr lang="en-US" sz="1600" dirty="0"/>
          </a:p>
          <a:p>
            <a:pPr marL="171450" lvl="1" indent="-171450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"/>
            </a:pPr>
            <a:r>
              <a:rPr lang="tr-TR" sz="1600" dirty="0"/>
              <a:t>Şehir büyüdükçe nüfus arttıkça atıklar şehrin dışına taşınmak istedi ve ekipler büyüdü</a:t>
            </a:r>
          </a:p>
          <a:p>
            <a:pPr marL="171450" lvl="1" indent="-171450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FontTx/>
              <a:buChar char="•"/>
            </a:pPr>
            <a:r>
              <a:rPr lang="en-US" sz="1600" dirty="0" err="1"/>
              <a:t>Antik</a:t>
            </a:r>
            <a:r>
              <a:rPr lang="en-US" sz="1600" dirty="0"/>
              <a:t> </a:t>
            </a:r>
            <a:r>
              <a:rPr lang="en-US" sz="1600" dirty="0" err="1"/>
              <a:t>çağlarda</a:t>
            </a:r>
            <a:r>
              <a:rPr lang="en-US" sz="1600" dirty="0"/>
              <a:t> </a:t>
            </a:r>
            <a:r>
              <a:rPr lang="en-US" sz="1600" dirty="0" err="1"/>
              <a:t>en</a:t>
            </a:r>
            <a:r>
              <a:rPr lang="en-US" sz="1600" dirty="0"/>
              <a:t> </a:t>
            </a:r>
            <a:r>
              <a:rPr lang="en-US" sz="1600" dirty="0" err="1"/>
              <a:t>acil</a:t>
            </a:r>
            <a:r>
              <a:rPr lang="en-US" sz="1600" dirty="0"/>
              <a:t> </a:t>
            </a:r>
            <a:r>
              <a:rPr lang="en-US" sz="1600" dirty="0" err="1"/>
              <a:t>bertaraf</a:t>
            </a:r>
            <a:r>
              <a:rPr lang="en-US" sz="1600" dirty="0"/>
              <a:t> </a:t>
            </a:r>
            <a:r>
              <a:rPr lang="en-US" sz="1600" dirty="0" err="1"/>
              <a:t>ihtiyacı</a:t>
            </a:r>
            <a:r>
              <a:rPr lang="en-US" sz="1600" dirty="0"/>
              <a:t> </a:t>
            </a:r>
            <a:r>
              <a:rPr lang="en-US" sz="1600" dirty="0" err="1"/>
              <a:t>yemek</a:t>
            </a:r>
            <a:r>
              <a:rPr lang="en-US" sz="1600" dirty="0"/>
              <a:t> </a:t>
            </a:r>
            <a:r>
              <a:rPr lang="en-US" sz="1600" dirty="0" err="1"/>
              <a:t>pişirilen</a:t>
            </a:r>
            <a:r>
              <a:rPr lang="en-US" sz="1600" dirty="0"/>
              <a:t> </a:t>
            </a:r>
            <a:r>
              <a:rPr lang="en-US" sz="1600" dirty="0" err="1"/>
              <a:t>ateş</a:t>
            </a:r>
            <a:r>
              <a:rPr lang="en-US" sz="1600" dirty="0"/>
              <a:t> </a:t>
            </a:r>
            <a:r>
              <a:rPr lang="en-US" sz="1600" dirty="0" err="1"/>
              <a:t>külleri</a:t>
            </a:r>
            <a:r>
              <a:rPr lang="en-US" sz="1600" dirty="0"/>
              <a:t> </a:t>
            </a:r>
            <a:r>
              <a:rPr lang="tr-TR" sz="1600" dirty="0"/>
              <a:t> ve hayvan</a:t>
            </a:r>
            <a:r>
              <a:rPr lang="en-US" sz="1600" dirty="0"/>
              <a:t> </a:t>
            </a:r>
            <a:r>
              <a:rPr lang="en-US" sz="1600" dirty="0" err="1"/>
              <a:t>gübresi</a:t>
            </a:r>
            <a:r>
              <a:rPr lang="en-US" sz="1600" dirty="0"/>
              <a:t> </a:t>
            </a:r>
            <a:r>
              <a:rPr lang="tr-TR" sz="1600" dirty="0"/>
              <a:t>oldu.</a:t>
            </a:r>
          </a:p>
          <a:p>
            <a:pPr marL="171450" lvl="1" indent="-171450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"/>
            </a:pPr>
            <a:endParaRPr lang="en-US" sz="1600" dirty="0"/>
          </a:p>
        </p:txBody>
      </p:sp>
      <p:sp>
        <p:nvSpPr>
          <p:cNvPr id="16" name="Dikdörtgen 15">
            <a:extLst>
              <a:ext uri="{FF2B5EF4-FFF2-40B4-BE49-F238E27FC236}">
                <a16:creationId xmlns:a16="http://schemas.microsoft.com/office/drawing/2014/main" id="{4CAEC0CB-A007-49F2-A9B6-155EAC4F98E8}"/>
              </a:ext>
            </a:extLst>
          </p:cNvPr>
          <p:cNvSpPr/>
          <p:nvPr/>
        </p:nvSpPr>
        <p:spPr>
          <a:xfrm>
            <a:off x="6556831" y="4172138"/>
            <a:ext cx="4471387" cy="15913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sz="1600" dirty="0"/>
              <a:t>Daha sonra sanayi devrimi ile evsel çıkan atıklara sanayiden kaynaklı atıklar ile atık içeriği değişti. </a:t>
            </a:r>
            <a:endParaRPr lang="en-US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sz="1600" dirty="0"/>
              <a:t>Sanayi devrimiyle </a:t>
            </a:r>
            <a:r>
              <a:rPr lang="en-US" sz="1600" dirty="0" err="1"/>
              <a:t>yeni</a:t>
            </a:r>
            <a:r>
              <a:rPr lang="en-US" sz="1600" dirty="0"/>
              <a:t> </a:t>
            </a:r>
            <a:r>
              <a:rPr lang="en-US" sz="1600" dirty="0" err="1"/>
              <a:t>tehlikeli</a:t>
            </a:r>
            <a:r>
              <a:rPr lang="en-US" sz="1600" dirty="0"/>
              <a:t> </a:t>
            </a:r>
            <a:r>
              <a:rPr lang="en-US" sz="1600" dirty="0" err="1"/>
              <a:t>atıklarla</a:t>
            </a:r>
            <a:r>
              <a:rPr lang="en-US" sz="1600" dirty="0"/>
              <a:t> </a:t>
            </a:r>
            <a:r>
              <a:rPr lang="tr-TR" sz="1600" dirty="0"/>
              <a:t>tanıştılar.</a:t>
            </a:r>
            <a:endParaRPr lang="en-US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sz="1600" dirty="0"/>
              <a:t>Bu tehlikeye karşı önlem olarak </a:t>
            </a:r>
            <a:r>
              <a:rPr lang="en-US" sz="1600" dirty="0" err="1"/>
              <a:t>depolama</a:t>
            </a:r>
            <a:r>
              <a:rPr lang="en-US" sz="1600" dirty="0"/>
              <a:t> </a:t>
            </a:r>
            <a:r>
              <a:rPr lang="en-US" sz="1600" dirty="0" err="1"/>
              <a:t>sahalarının</a:t>
            </a:r>
            <a:r>
              <a:rPr lang="en-US" sz="1600" dirty="0"/>
              <a:t> </a:t>
            </a:r>
            <a:r>
              <a:rPr lang="en-US" sz="1600" dirty="0" err="1"/>
              <a:t>kurulmuştur</a:t>
            </a:r>
            <a:r>
              <a:rPr lang="en-US" sz="1600" dirty="0"/>
              <a:t>. </a:t>
            </a:r>
          </a:p>
        </p:txBody>
      </p:sp>
      <p:sp>
        <p:nvSpPr>
          <p:cNvPr id="26" name="Title 1">
            <a:extLst>
              <a:ext uri="{FF2B5EF4-FFF2-40B4-BE49-F238E27FC236}">
                <a16:creationId xmlns:a16="http://schemas.microsoft.com/office/drawing/2014/main" id="{B3CDF457-8E7F-48E4-BEDA-D601A21351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3501" y="673210"/>
            <a:ext cx="10515600" cy="788011"/>
          </a:xfrm>
        </p:spPr>
        <p:txBody>
          <a:bodyPr>
            <a:noAutofit/>
          </a:bodyPr>
          <a:lstStyle/>
          <a:p>
            <a:r>
              <a:rPr lang="en-GB" sz="3600" b="1" dirty="0">
                <a:solidFill>
                  <a:srgbClr val="4461A3"/>
                </a:solidFill>
              </a:rPr>
              <a:t>A</a:t>
            </a:r>
            <a:r>
              <a:rPr lang="tr-TR" sz="3600" b="1" dirty="0" err="1">
                <a:solidFill>
                  <a:srgbClr val="4461A3"/>
                </a:solidFill>
              </a:rPr>
              <a:t>ntik</a:t>
            </a:r>
            <a:r>
              <a:rPr lang="tr-TR" sz="3600" b="1" dirty="0">
                <a:solidFill>
                  <a:srgbClr val="4461A3"/>
                </a:solidFill>
              </a:rPr>
              <a:t> çağda Atık Yönetimi</a:t>
            </a:r>
            <a:endParaRPr lang="tr-TR" sz="3600" dirty="0">
              <a:solidFill>
                <a:srgbClr val="4461A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98684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7B33B758-8409-4523-9BE6-A8DD6928B60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8119" r="30100"/>
          <a:stretch/>
        </p:blipFill>
        <p:spPr>
          <a:xfrm>
            <a:off x="5878849" y="10"/>
            <a:ext cx="6313150" cy="6857987"/>
          </a:xfrm>
          <a:custGeom>
            <a:avLst/>
            <a:gdLst/>
            <a:ahLst/>
            <a:cxnLst/>
            <a:rect l="l" t="t" r="r" b="b"/>
            <a:pathLst>
              <a:path w="6313150" h="6857997">
                <a:moveTo>
                  <a:pt x="65565" y="0"/>
                </a:moveTo>
                <a:lnTo>
                  <a:pt x="6313150" y="0"/>
                </a:lnTo>
                <a:lnTo>
                  <a:pt x="6313150" y="6857997"/>
                </a:lnTo>
                <a:lnTo>
                  <a:pt x="3293946" y="6857997"/>
                </a:lnTo>
                <a:lnTo>
                  <a:pt x="3235857" y="6823061"/>
                </a:lnTo>
                <a:cubicBezTo>
                  <a:pt x="1291240" y="5592803"/>
                  <a:pt x="0" y="3423096"/>
                  <a:pt x="0" y="951803"/>
                </a:cubicBezTo>
                <a:cubicBezTo>
                  <a:pt x="0" y="727140"/>
                  <a:pt x="10673" y="504970"/>
                  <a:pt x="31536" y="285771"/>
                </a:cubicBezTo>
                <a:close/>
              </a:path>
            </a:pathLst>
          </a:custGeom>
        </p:spPr>
      </p:pic>
      <p:sp>
        <p:nvSpPr>
          <p:cNvPr id="2" name="Başlık 1">
            <a:extLst>
              <a:ext uri="{FF2B5EF4-FFF2-40B4-BE49-F238E27FC236}">
                <a16:creationId xmlns:a16="http://schemas.microsoft.com/office/drawing/2014/main" id="{3CB33C17-DF42-4153-BDEC-F65550DD08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5319" y="365125"/>
            <a:ext cx="7657407" cy="1692794"/>
          </a:xfrm>
        </p:spPr>
        <p:txBody>
          <a:bodyPr>
            <a:normAutofit/>
          </a:bodyPr>
          <a:lstStyle/>
          <a:p>
            <a:r>
              <a:rPr lang="tr-TR" sz="3600" b="1" dirty="0">
                <a:solidFill>
                  <a:srgbClr val="4461A3"/>
                </a:solidFill>
              </a:rPr>
              <a:t>Bugün toplanan atıklar ne oluyor?</a:t>
            </a:r>
            <a:endParaRPr lang="en-US" sz="3600" b="1" dirty="0">
              <a:solidFill>
                <a:srgbClr val="4461A3"/>
              </a:solidFill>
            </a:endParaRP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90722F63-17BE-48E2-AA58-DB03F9C09B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9058" y="2421122"/>
            <a:ext cx="5696052" cy="3652765"/>
          </a:xfrm>
        </p:spPr>
        <p:txBody>
          <a:bodyPr>
            <a:normAutofit/>
          </a:bodyPr>
          <a:lstStyle/>
          <a:p>
            <a:r>
              <a:rPr lang="tr-TR" sz="3600" dirty="0">
                <a:solidFill>
                  <a:schemeClr val="accent4">
                    <a:lumMod val="75000"/>
                  </a:schemeClr>
                </a:solidFill>
              </a:rPr>
              <a:t>Düzenli Depolama Sahasına gidiyor</a:t>
            </a:r>
          </a:p>
          <a:p>
            <a:r>
              <a:rPr lang="tr-TR" sz="3600" dirty="0">
                <a:solidFill>
                  <a:schemeClr val="accent4">
                    <a:lumMod val="75000"/>
                  </a:schemeClr>
                </a:solidFill>
              </a:rPr>
              <a:t>Çöp Gazı üretiliyor</a:t>
            </a:r>
            <a:endParaRPr lang="en-US" sz="3600" dirty="0">
              <a:solidFill>
                <a:schemeClr val="accent4">
                  <a:lumMod val="75000"/>
                </a:schemeClr>
              </a:solidFill>
            </a:endParaRPr>
          </a:p>
          <a:p>
            <a:endParaRPr lang="tr-TR" sz="3600" dirty="0">
              <a:solidFill>
                <a:schemeClr val="accent4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21121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54AAD38F-6BF7-4713-AD9A-E2CB28289A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5568" y="842154"/>
            <a:ext cx="10515600" cy="585066"/>
          </a:xfrm>
        </p:spPr>
        <p:txBody>
          <a:bodyPr>
            <a:normAutofit fontScale="85000" lnSpcReduction="10000"/>
          </a:bodyPr>
          <a:lstStyle/>
          <a:p>
            <a:pPr marL="0" indent="0">
              <a:spcBef>
                <a:spcPct val="0"/>
              </a:spcBef>
              <a:buNone/>
            </a:pPr>
            <a:r>
              <a:rPr lang="tr-TR" sz="3600" b="1" dirty="0">
                <a:solidFill>
                  <a:srgbClr val="4461A3"/>
                </a:solidFill>
                <a:latin typeface="+mj-lt"/>
                <a:ea typeface="+mj-ea"/>
                <a:cs typeface="+mj-cs"/>
              </a:rPr>
              <a:t>Geri dönüşüm firmaları toplayarak geri dönüşüme katkı sağlıyor</a:t>
            </a:r>
          </a:p>
        </p:txBody>
      </p:sp>
      <p:pic>
        <p:nvPicPr>
          <p:cNvPr id="6" name="Resim 5">
            <a:extLst>
              <a:ext uri="{FF2B5EF4-FFF2-40B4-BE49-F238E27FC236}">
                <a16:creationId xmlns:a16="http://schemas.microsoft.com/office/drawing/2014/main" id="{EB49302B-EDF9-4C85-BE7C-EBE65F9F63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568" y="1427220"/>
            <a:ext cx="3881355" cy="25811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C058DF54-7781-4AA5-8952-497FACC4EE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8101" y="3901273"/>
            <a:ext cx="4876800" cy="17907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2D1BA674-1FF2-4276-8715-74414DD87FE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20392" y="1427219"/>
            <a:ext cx="3441469" cy="25811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13683D57-E8EB-4CA6-9A62-3D981C2375C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37006" y="3040737"/>
            <a:ext cx="3810000" cy="2857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136672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>
            <a:extLst>
              <a:ext uri="{FF2B5EF4-FFF2-40B4-BE49-F238E27FC236}">
                <a16:creationId xmlns:a16="http://schemas.microsoft.com/office/drawing/2014/main" id="{BB5E9E71-9749-452A-9FF7-A65F509EC5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9065" y="1143428"/>
            <a:ext cx="5917910" cy="36871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FF3463E0-EAB7-46EA-9B90-C280B5039D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60420" y="1143428"/>
            <a:ext cx="5672515" cy="36871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Dikdörtgen: Köşeleri Yuvarlatılmış 3">
            <a:extLst>
              <a:ext uri="{FF2B5EF4-FFF2-40B4-BE49-F238E27FC236}">
                <a16:creationId xmlns:a16="http://schemas.microsoft.com/office/drawing/2014/main" id="{F2D5EBBE-016E-4846-BFF4-F3D4CF9B3D39}"/>
              </a:ext>
            </a:extLst>
          </p:cNvPr>
          <p:cNvSpPr/>
          <p:nvPr/>
        </p:nvSpPr>
        <p:spPr>
          <a:xfrm>
            <a:off x="2470492" y="4883148"/>
            <a:ext cx="7379855" cy="78379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tr-TR" sz="36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Geri Dönüştürme</a:t>
            </a:r>
            <a:endParaRPr lang="en-US" sz="36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58305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>
            <a:extLst>
              <a:ext uri="{FF2B5EF4-FFF2-40B4-BE49-F238E27FC236}">
                <a16:creationId xmlns:a16="http://schemas.microsoft.com/office/drawing/2014/main" id="{412FCEC2-E742-4D91-AFC7-6814F096A70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327"/>
          <a:stretch/>
        </p:blipFill>
        <p:spPr>
          <a:xfrm>
            <a:off x="7077128" y="434119"/>
            <a:ext cx="4810070" cy="1754899"/>
          </a:xfrm>
          <a:custGeom>
            <a:avLst/>
            <a:gdLst/>
            <a:ahLst/>
            <a:cxnLst/>
            <a:rect l="l" t="t" r="r" b="b"/>
            <a:pathLst>
              <a:path w="6265758" h="2286000">
                <a:moveTo>
                  <a:pt x="0" y="0"/>
                </a:moveTo>
                <a:lnTo>
                  <a:pt x="6265758" y="0"/>
                </a:lnTo>
                <a:lnTo>
                  <a:pt x="6265758" y="2286000"/>
                </a:lnTo>
                <a:lnTo>
                  <a:pt x="1062168" y="2286000"/>
                </a:lnTo>
                <a:lnTo>
                  <a:pt x="790683" y="1700078"/>
                </a:lnTo>
                <a:lnTo>
                  <a:pt x="787725" y="1700078"/>
                </a:lnTo>
                <a:close/>
              </a:path>
            </a:pathLst>
          </a:custGeom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92A05678-E113-4D38-89EA-76EF736A8E4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7461" b="33964"/>
          <a:stretch/>
        </p:blipFill>
        <p:spPr>
          <a:xfrm>
            <a:off x="7892547" y="2189017"/>
            <a:ext cx="3994651" cy="1754899"/>
          </a:xfrm>
          <a:custGeom>
            <a:avLst/>
            <a:gdLst/>
            <a:ahLst/>
            <a:cxnLst/>
            <a:rect l="l" t="t" r="r" b="b"/>
            <a:pathLst>
              <a:path w="5203590" h="2286000">
                <a:moveTo>
                  <a:pt x="0" y="0"/>
                </a:moveTo>
                <a:lnTo>
                  <a:pt x="5203590" y="0"/>
                </a:lnTo>
                <a:lnTo>
                  <a:pt x="5203590" y="2286000"/>
                </a:lnTo>
                <a:lnTo>
                  <a:pt x="1059212" y="2286000"/>
                </a:lnTo>
                <a:lnTo>
                  <a:pt x="925708" y="1997870"/>
                </a:lnTo>
                <a:lnTo>
                  <a:pt x="925707" y="1997870"/>
                </a:lnTo>
                <a:close/>
              </a:path>
            </a:pathLst>
          </a:cu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4D05CFD1-2086-4328-97BD-88ABA057495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9353"/>
          <a:stretch/>
        </p:blipFill>
        <p:spPr>
          <a:xfrm>
            <a:off x="8700654" y="3960101"/>
            <a:ext cx="3186543" cy="1757666"/>
          </a:xfrm>
          <a:custGeom>
            <a:avLst/>
            <a:gdLst/>
            <a:ahLst/>
            <a:cxnLst/>
            <a:rect l="l" t="t" r="r" b="b"/>
            <a:pathLst>
              <a:path w="4144382" h="2286000">
                <a:moveTo>
                  <a:pt x="0" y="0"/>
                </a:moveTo>
                <a:lnTo>
                  <a:pt x="4144382" y="0"/>
                </a:lnTo>
                <a:lnTo>
                  <a:pt x="4144382" y="2286000"/>
                </a:lnTo>
                <a:lnTo>
                  <a:pt x="1054581" y="2286000"/>
                </a:lnTo>
                <a:lnTo>
                  <a:pt x="1054581" y="2285999"/>
                </a:lnTo>
                <a:lnTo>
                  <a:pt x="1059211" y="2285999"/>
                </a:lnTo>
                <a:close/>
              </a:path>
            </a:pathLst>
          </a:custGeom>
        </p:spPr>
      </p:pic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1E2EBC13-4011-40AB-A188-ECF19FD292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1318" y="835000"/>
            <a:ext cx="6823309" cy="5417519"/>
          </a:xfrm>
        </p:spPr>
        <p:txBody>
          <a:bodyPr>
            <a:noAutofit/>
          </a:bodyPr>
          <a:lstStyle/>
          <a:p>
            <a:r>
              <a:rPr lang="tr-TR" sz="4000" b="1" dirty="0" err="1">
                <a:solidFill>
                  <a:srgbClr val="000000"/>
                </a:solidFill>
                <a:latin typeface="+mj-lt"/>
                <a:ea typeface="+mj-ea"/>
                <a:cs typeface="+mj-cs"/>
              </a:rPr>
              <a:t>Piroliz</a:t>
            </a:r>
            <a:endParaRPr lang="tr-TR" sz="4000" b="1" dirty="0">
              <a:solidFill>
                <a:srgbClr val="000000"/>
              </a:solidFill>
              <a:latin typeface="+mj-lt"/>
              <a:ea typeface="+mj-ea"/>
              <a:cs typeface="+mj-cs"/>
            </a:endParaRPr>
          </a:p>
          <a:p>
            <a:endParaRPr lang="tr-TR" sz="4000" b="1" dirty="0">
              <a:solidFill>
                <a:srgbClr val="000000"/>
              </a:solidFill>
              <a:latin typeface="+mj-lt"/>
              <a:ea typeface="+mj-ea"/>
              <a:cs typeface="+mj-cs"/>
            </a:endParaRPr>
          </a:p>
          <a:p>
            <a:pPr marL="0" indent="0">
              <a:buNone/>
            </a:pPr>
            <a:endParaRPr lang="en-US" sz="4000" b="1" dirty="0">
              <a:solidFill>
                <a:srgbClr val="000000"/>
              </a:solidFill>
              <a:latin typeface="+mj-lt"/>
              <a:ea typeface="+mj-ea"/>
              <a:cs typeface="+mj-cs"/>
            </a:endParaRPr>
          </a:p>
          <a:p>
            <a:r>
              <a:rPr lang="tr-TR" sz="4000" b="1" dirty="0" err="1">
                <a:solidFill>
                  <a:srgbClr val="000000"/>
                </a:solidFill>
                <a:latin typeface="+mj-lt"/>
                <a:ea typeface="+mj-ea"/>
                <a:cs typeface="+mj-cs"/>
              </a:rPr>
              <a:t>Kompost</a:t>
            </a:r>
            <a:r>
              <a:rPr lang="tr-TR" sz="4000" b="1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 üretimi yapılıyor</a:t>
            </a:r>
          </a:p>
          <a:p>
            <a:endParaRPr lang="tr-TR" sz="4000" b="1" dirty="0">
              <a:solidFill>
                <a:srgbClr val="000000"/>
              </a:solidFill>
              <a:latin typeface="+mj-lt"/>
              <a:ea typeface="+mj-ea"/>
              <a:cs typeface="+mj-cs"/>
            </a:endParaRPr>
          </a:p>
          <a:p>
            <a:endParaRPr lang="tr-TR" sz="4000" b="1" dirty="0">
              <a:solidFill>
                <a:srgbClr val="000000"/>
              </a:solidFill>
              <a:latin typeface="+mj-lt"/>
              <a:ea typeface="+mj-ea"/>
              <a:cs typeface="+mj-cs"/>
            </a:endParaRPr>
          </a:p>
          <a:p>
            <a:r>
              <a:rPr lang="tr-TR" sz="4000" b="1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Yakılıyor</a:t>
            </a:r>
          </a:p>
          <a:p>
            <a:endParaRPr lang="tr-TR" sz="4000" b="1" dirty="0">
              <a:solidFill>
                <a:srgbClr val="000000"/>
              </a:solidFill>
              <a:latin typeface="+mj-lt"/>
              <a:ea typeface="+mj-ea"/>
              <a:cs typeface="+mj-cs"/>
            </a:endParaRPr>
          </a:p>
          <a:p>
            <a:endParaRPr lang="tr-TR" sz="4000" b="1" dirty="0">
              <a:solidFill>
                <a:srgbClr val="000000"/>
              </a:solidFill>
              <a:latin typeface="+mj-lt"/>
              <a:ea typeface="+mj-ea"/>
              <a:cs typeface="+mj-cs"/>
            </a:endParaRPr>
          </a:p>
          <a:p>
            <a:endParaRPr lang="en-US" sz="40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18575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9867FA-75C4-AE45-9F7B-BC976170C0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69919"/>
            <a:ext cx="10515600" cy="788011"/>
          </a:xfrm>
        </p:spPr>
        <p:txBody>
          <a:bodyPr>
            <a:noAutofit/>
          </a:bodyPr>
          <a:lstStyle/>
          <a:p>
            <a:r>
              <a:rPr lang="en-GB" sz="3600" b="1" dirty="0" err="1">
                <a:solidFill>
                  <a:srgbClr val="4461A3"/>
                </a:solidFill>
              </a:rPr>
              <a:t>Entegre</a:t>
            </a:r>
            <a:r>
              <a:rPr lang="en-GB" sz="3600" b="1" dirty="0">
                <a:solidFill>
                  <a:srgbClr val="4461A3"/>
                </a:solidFill>
              </a:rPr>
              <a:t> </a:t>
            </a:r>
            <a:r>
              <a:rPr lang="en-GB" sz="3600" b="1" dirty="0" err="1">
                <a:solidFill>
                  <a:srgbClr val="4461A3"/>
                </a:solidFill>
              </a:rPr>
              <a:t>Atık</a:t>
            </a:r>
            <a:r>
              <a:rPr lang="en-GB" sz="3600" b="1" dirty="0">
                <a:solidFill>
                  <a:srgbClr val="4461A3"/>
                </a:solidFill>
              </a:rPr>
              <a:t> </a:t>
            </a:r>
            <a:r>
              <a:rPr lang="en-GB" sz="3600" b="1" dirty="0" err="1">
                <a:solidFill>
                  <a:srgbClr val="4461A3"/>
                </a:solidFill>
              </a:rPr>
              <a:t>Yönetimi</a:t>
            </a:r>
            <a:r>
              <a:rPr lang="en-GB" sz="3600" b="1" dirty="0">
                <a:solidFill>
                  <a:srgbClr val="4461A3"/>
                </a:solidFill>
              </a:rPr>
              <a:t> </a:t>
            </a:r>
            <a:endParaRPr lang="tr-TR" sz="3600" dirty="0">
              <a:solidFill>
                <a:srgbClr val="4461A3"/>
              </a:solidFill>
            </a:endParaRPr>
          </a:p>
        </p:txBody>
      </p:sp>
      <p:graphicFrame>
        <p:nvGraphicFramePr>
          <p:cNvPr id="9" name="Diyagram 21">
            <a:extLst>
              <a:ext uri="{FF2B5EF4-FFF2-40B4-BE49-F238E27FC236}">
                <a16:creationId xmlns:a16="http://schemas.microsoft.com/office/drawing/2014/main" id="{1C5AD19A-DEF9-4568-8E18-D459DFF90D2F}"/>
              </a:ext>
            </a:extLst>
          </p:cNvPr>
          <p:cNvGraphicFramePr/>
          <p:nvPr/>
        </p:nvGraphicFramePr>
        <p:xfrm>
          <a:off x="5914082" y="864524"/>
          <a:ext cx="5691673" cy="51726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1" name="İçerik Yer Tutucusu 2">
            <a:extLst>
              <a:ext uri="{FF2B5EF4-FFF2-40B4-BE49-F238E27FC236}">
                <a16:creationId xmlns:a16="http://schemas.microsoft.com/office/drawing/2014/main" id="{086081CD-26B8-4B2B-AFEE-B96D053E5A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49638" y="1457930"/>
            <a:ext cx="5526775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tr-TR" sz="2400" dirty="0">
                <a:solidFill>
                  <a:schemeClr val="accent3">
                    <a:lumMod val="50000"/>
                  </a:schemeClr>
                </a:solidFill>
                <a:cs typeface="Times New Roman" panose="02020603050405020304" pitchFamily="18" charset="0"/>
              </a:rPr>
              <a:t>B</a:t>
            </a: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  <a:cs typeface="Times New Roman" panose="02020603050405020304" pitchFamily="18" charset="0"/>
              </a:rPr>
              <a:t>elirli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  <a:cs typeface="Times New Roman" panose="02020603050405020304" pitchFamily="18" charset="0"/>
              </a:rPr>
              <a:t>bir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  <a:cs typeface="Times New Roman" panose="02020603050405020304" pitchFamily="18" charset="0"/>
              </a:rPr>
              <a:t>bölge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  <a:cs typeface="Times New Roman" panose="02020603050405020304" pitchFamily="18" charset="0"/>
              </a:rPr>
              <a:t>için</a:t>
            </a:r>
            <a:r>
              <a:rPr lang="tr-TR" sz="2400" dirty="0">
                <a:solidFill>
                  <a:schemeClr val="accent3">
                    <a:lumMod val="50000"/>
                  </a:schemeClr>
                </a:solidFill>
                <a:cs typeface="Times New Roman" panose="02020603050405020304" pitchFamily="18" charset="0"/>
              </a:rPr>
              <a:t>;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  <a:cs typeface="Times New Roman" panose="02020603050405020304" pitchFamily="18" charset="0"/>
              </a:rPr>
              <a:t> </a:t>
            </a:r>
            <a:endParaRPr lang="tr-TR" sz="2400" dirty="0">
              <a:solidFill>
                <a:schemeClr val="accent3">
                  <a:lumMod val="50000"/>
                </a:schemeClr>
              </a:solidFill>
              <a:cs typeface="Times New Roman" panose="02020603050405020304" pitchFamily="18" charset="0"/>
            </a:endParaRPr>
          </a:p>
          <a:p>
            <a:pPr algn="just"/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  <a:cs typeface="Times New Roman" panose="02020603050405020304" pitchFamily="18" charset="0"/>
              </a:rPr>
              <a:t>çevresel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  <a:cs typeface="Times New Roman" panose="02020603050405020304" pitchFamily="18" charset="0"/>
              </a:rPr>
              <a:t>sürdürülebilirliği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  <a:cs typeface="Times New Roman" panose="02020603050405020304" pitchFamily="18" charset="0"/>
              </a:rPr>
              <a:t>, </a:t>
            </a:r>
            <a:endParaRPr lang="tr-TR" sz="2400" dirty="0">
              <a:solidFill>
                <a:schemeClr val="accent3">
                  <a:lumMod val="50000"/>
                </a:schemeClr>
              </a:solidFill>
              <a:cs typeface="Times New Roman" panose="02020603050405020304" pitchFamily="18" charset="0"/>
            </a:endParaRPr>
          </a:p>
          <a:p>
            <a:pPr algn="just"/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  <a:cs typeface="Times New Roman" panose="02020603050405020304" pitchFamily="18" charset="0"/>
              </a:rPr>
              <a:t>ekonomik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  <a:cs typeface="Times New Roman" panose="02020603050405020304" pitchFamily="18" charset="0"/>
              </a:rPr>
              <a:t>olarak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  <a:cs typeface="Times New Roman" panose="02020603050405020304" pitchFamily="18" charset="0"/>
              </a:rPr>
              <a:t>karşılanabilirliği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  <a:cs typeface="Times New Roman" panose="02020603050405020304" pitchFamily="18" charset="0"/>
              </a:rPr>
              <a:t>ve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  <a:cs typeface="Times New Roman" panose="02020603050405020304" pitchFamily="18" charset="0"/>
              </a:rPr>
              <a:t> </a:t>
            </a:r>
            <a:endParaRPr lang="tr-TR" sz="2400" dirty="0">
              <a:solidFill>
                <a:schemeClr val="accent3">
                  <a:lumMod val="50000"/>
                </a:schemeClr>
              </a:solidFill>
              <a:cs typeface="Times New Roman" panose="02020603050405020304" pitchFamily="18" charset="0"/>
            </a:endParaRPr>
          </a:p>
          <a:p>
            <a:pPr algn="just"/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  <a:cs typeface="Times New Roman" panose="02020603050405020304" pitchFamily="18" charset="0"/>
              </a:rPr>
              <a:t>sosyal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tr-TR" sz="2400" dirty="0">
                <a:solidFill>
                  <a:schemeClr val="accent3">
                    <a:lumMod val="50000"/>
                  </a:schemeClr>
                </a:solidFill>
                <a:cs typeface="Times New Roman" panose="02020603050405020304" pitchFamily="18" charset="0"/>
              </a:rPr>
              <a:t>katılım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  <a:cs typeface="Times New Roman" panose="02020603050405020304" pitchFamily="18" charset="0"/>
              </a:rPr>
              <a:t>sağlamayı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  <a:cs typeface="Times New Roman" panose="02020603050405020304" pitchFamily="18" charset="0"/>
              </a:rPr>
              <a:t> </a:t>
            </a:r>
            <a:endParaRPr lang="tr-TR" sz="2400" dirty="0">
              <a:solidFill>
                <a:schemeClr val="accent3">
                  <a:lumMod val="50000"/>
                </a:schemeClr>
              </a:solidFill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  <a:cs typeface="Times New Roman" panose="02020603050405020304" pitchFamily="18" charset="0"/>
              </a:rPr>
              <a:t>amaçlayan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  <a:cs typeface="Times New Roman" panose="02020603050405020304" pitchFamily="18" charset="0"/>
              </a:rPr>
              <a:t>kapsamlı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  <a:cs typeface="Times New Roman" panose="02020603050405020304" pitchFamily="18" charset="0"/>
              </a:rPr>
              <a:t>bir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  <a:cs typeface="Times New Roman" panose="02020603050405020304" pitchFamily="18" charset="0"/>
              </a:rPr>
              <a:t> </a:t>
            </a:r>
            <a:endParaRPr lang="tr-TR" sz="2400" dirty="0">
              <a:solidFill>
                <a:schemeClr val="accent3">
                  <a:lumMod val="50000"/>
                </a:schemeClr>
              </a:solidFill>
              <a:cs typeface="Times New Roman" panose="02020603050405020304" pitchFamily="18" charset="0"/>
            </a:endParaRPr>
          </a:p>
          <a:p>
            <a:pPr algn="just"/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  <a:cs typeface="Times New Roman" panose="02020603050405020304" pitchFamily="18" charset="0"/>
              </a:rPr>
              <a:t>atık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tr-TR" sz="2400" dirty="0">
                <a:solidFill>
                  <a:schemeClr val="accent3">
                    <a:lumMod val="50000"/>
                  </a:schemeClr>
                </a:solidFill>
                <a:cs typeface="Times New Roman" panose="02020603050405020304" pitchFamily="18" charset="0"/>
              </a:rPr>
              <a:t>toplama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  <a:cs typeface="Times New Roman" panose="02020603050405020304" pitchFamily="18" charset="0"/>
              </a:rPr>
              <a:t>, </a:t>
            </a:r>
            <a:endParaRPr lang="tr-TR" sz="2400" dirty="0">
              <a:solidFill>
                <a:schemeClr val="accent3">
                  <a:lumMod val="50000"/>
                </a:schemeClr>
              </a:solidFill>
              <a:cs typeface="Times New Roman" panose="02020603050405020304" pitchFamily="18" charset="0"/>
            </a:endParaRPr>
          </a:p>
          <a:p>
            <a:pPr algn="just"/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  <a:cs typeface="Times New Roman" panose="02020603050405020304" pitchFamily="18" charset="0"/>
              </a:rPr>
              <a:t>arıtma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  <a:cs typeface="Times New Roman" panose="02020603050405020304" pitchFamily="18" charset="0"/>
              </a:rPr>
              <a:t>, </a:t>
            </a:r>
            <a:endParaRPr lang="tr-TR" sz="2400" dirty="0">
              <a:solidFill>
                <a:schemeClr val="accent3">
                  <a:lumMod val="50000"/>
                </a:schemeClr>
              </a:solidFill>
              <a:cs typeface="Times New Roman" panose="02020603050405020304" pitchFamily="18" charset="0"/>
            </a:endParaRPr>
          </a:p>
          <a:p>
            <a:pPr algn="just"/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  <a:cs typeface="Times New Roman" panose="02020603050405020304" pitchFamily="18" charset="0"/>
              </a:rPr>
              <a:t>geri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  <a:cs typeface="Times New Roman" panose="02020603050405020304" pitchFamily="18" charset="0"/>
              </a:rPr>
              <a:t>kazanım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  <a:cs typeface="Times New Roman" panose="02020603050405020304" pitchFamily="18" charset="0"/>
              </a:rPr>
              <a:t>ve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  <a:cs typeface="Times New Roman" panose="02020603050405020304" pitchFamily="18" charset="0"/>
              </a:rPr>
              <a:t> </a:t>
            </a:r>
            <a:endParaRPr lang="tr-TR" sz="2400" dirty="0">
              <a:solidFill>
                <a:schemeClr val="accent3">
                  <a:lumMod val="50000"/>
                </a:schemeClr>
              </a:solidFill>
              <a:cs typeface="Times New Roman" panose="02020603050405020304" pitchFamily="18" charset="0"/>
            </a:endParaRPr>
          </a:p>
          <a:p>
            <a:pPr algn="just"/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  <a:cs typeface="Times New Roman" panose="02020603050405020304" pitchFamily="18" charset="0"/>
              </a:rPr>
              <a:t>bertaraf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  <a:cs typeface="Times New Roman" panose="02020603050405020304" pitchFamily="18" charset="0"/>
              </a:rPr>
              <a:t>yöntemidir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062120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9867FA-75C4-AE45-9F7B-BC976170C0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26444"/>
            <a:ext cx="3816927" cy="788011"/>
          </a:xfrm>
        </p:spPr>
        <p:txBody>
          <a:bodyPr>
            <a:noAutofit/>
          </a:bodyPr>
          <a:lstStyle/>
          <a:p>
            <a:pPr algn="ctr"/>
            <a:r>
              <a:rPr lang="en-GB" sz="3600" b="1" dirty="0" err="1">
                <a:solidFill>
                  <a:srgbClr val="4461A3"/>
                </a:solidFill>
              </a:rPr>
              <a:t>Evsel</a:t>
            </a:r>
            <a:r>
              <a:rPr lang="en-GB" sz="3600" b="1" dirty="0">
                <a:solidFill>
                  <a:srgbClr val="4461A3"/>
                </a:solidFill>
              </a:rPr>
              <a:t> </a:t>
            </a:r>
            <a:r>
              <a:rPr lang="en-GB" sz="3600" b="1" dirty="0" err="1">
                <a:solidFill>
                  <a:srgbClr val="4461A3"/>
                </a:solidFill>
              </a:rPr>
              <a:t>Atıklar</a:t>
            </a:r>
            <a:r>
              <a:rPr lang="en-GB" sz="3600" b="1" dirty="0">
                <a:solidFill>
                  <a:srgbClr val="4461A3"/>
                </a:solidFill>
              </a:rPr>
              <a:t> </a:t>
            </a:r>
            <a:endParaRPr lang="tr-TR" sz="3600" dirty="0">
              <a:solidFill>
                <a:srgbClr val="4461A3"/>
              </a:solidFill>
            </a:endParaRPr>
          </a:p>
        </p:txBody>
      </p:sp>
      <p:graphicFrame>
        <p:nvGraphicFramePr>
          <p:cNvPr id="18" name="Grafik 11">
            <a:extLst>
              <a:ext uri="{FF2B5EF4-FFF2-40B4-BE49-F238E27FC236}">
                <a16:creationId xmlns:a16="http://schemas.microsoft.com/office/drawing/2014/main" id="{027575FB-1122-4796-A955-C8663207D53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6348060"/>
              </p:ext>
            </p:extLst>
          </p:nvPr>
        </p:nvGraphicFramePr>
        <p:xfrm>
          <a:off x="565266" y="1660490"/>
          <a:ext cx="5242766" cy="36190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9" name="Metin kutusu 13">
            <a:extLst>
              <a:ext uri="{FF2B5EF4-FFF2-40B4-BE49-F238E27FC236}">
                <a16:creationId xmlns:a16="http://schemas.microsoft.com/office/drawing/2014/main" id="{9E454F1F-43A3-473D-874E-BD04E1617DCE}"/>
              </a:ext>
            </a:extLst>
          </p:cNvPr>
          <p:cNvSpPr txBox="1"/>
          <p:nvPr/>
        </p:nvSpPr>
        <p:spPr>
          <a:xfrm>
            <a:off x="5808032" y="4172045"/>
            <a:ext cx="57634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200" b="1" dirty="0">
                <a:solidFill>
                  <a:srgbClr val="ED7D31"/>
                </a:solidFill>
              </a:rPr>
              <a:t>HEDEF</a:t>
            </a:r>
            <a:r>
              <a:rPr lang="tr-TR" b="1" dirty="0">
                <a:solidFill>
                  <a:srgbClr val="ED7D31"/>
                </a:solidFill>
              </a:rPr>
              <a:t>                      </a:t>
            </a:r>
            <a:r>
              <a:rPr lang="tr-TR" sz="3200" b="1" dirty="0">
                <a:solidFill>
                  <a:srgbClr val="ED7D31"/>
                </a:solidFill>
              </a:rPr>
              <a:t>%35 GERİ KAZANIM </a:t>
            </a:r>
            <a:endParaRPr lang="en-US" sz="3200" b="1" dirty="0">
              <a:solidFill>
                <a:srgbClr val="ED7D31"/>
              </a:solidFill>
            </a:endParaRPr>
          </a:p>
        </p:txBody>
      </p:sp>
      <p:sp>
        <p:nvSpPr>
          <p:cNvPr id="20" name="Ok: Sağ 14">
            <a:extLst>
              <a:ext uri="{FF2B5EF4-FFF2-40B4-BE49-F238E27FC236}">
                <a16:creationId xmlns:a16="http://schemas.microsoft.com/office/drawing/2014/main" id="{809EBF9F-8116-4CD6-8F38-DFD67733DFD2}"/>
              </a:ext>
            </a:extLst>
          </p:cNvPr>
          <p:cNvSpPr/>
          <p:nvPr/>
        </p:nvSpPr>
        <p:spPr>
          <a:xfrm>
            <a:off x="7081204" y="4302401"/>
            <a:ext cx="954420" cy="324062"/>
          </a:xfrm>
          <a:prstGeom prst="rightArrow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Title 1">
            <a:extLst>
              <a:ext uri="{FF2B5EF4-FFF2-40B4-BE49-F238E27FC236}">
                <a16:creationId xmlns:a16="http://schemas.microsoft.com/office/drawing/2014/main" id="{7B9867FA-75C4-AE45-9F7B-BC976170C03F}"/>
              </a:ext>
            </a:extLst>
          </p:cNvPr>
          <p:cNvSpPr txBox="1">
            <a:spLocks/>
          </p:cNvSpPr>
          <p:nvPr/>
        </p:nvSpPr>
        <p:spPr>
          <a:xfrm>
            <a:off x="7081204" y="520625"/>
            <a:ext cx="4278284" cy="78801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3600" b="1" dirty="0" err="1">
                <a:solidFill>
                  <a:srgbClr val="4461A3"/>
                </a:solidFill>
              </a:rPr>
              <a:t>Endüstriyel</a:t>
            </a:r>
            <a:r>
              <a:rPr lang="en-GB" sz="3600" b="1" dirty="0">
                <a:solidFill>
                  <a:srgbClr val="4461A3"/>
                </a:solidFill>
              </a:rPr>
              <a:t> </a:t>
            </a:r>
            <a:r>
              <a:rPr lang="en-GB" sz="3600" b="1" dirty="0" err="1">
                <a:solidFill>
                  <a:srgbClr val="4461A3"/>
                </a:solidFill>
              </a:rPr>
              <a:t>Atıklar</a:t>
            </a:r>
            <a:endParaRPr lang="tr-TR" sz="3600" dirty="0">
              <a:solidFill>
                <a:srgbClr val="4461A3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081204" y="1431497"/>
            <a:ext cx="6096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tr-TR" sz="2400" dirty="0">
                <a:solidFill>
                  <a:schemeClr val="accent3">
                    <a:lumMod val="50000"/>
                  </a:schemeClr>
                </a:solidFill>
              </a:rPr>
              <a:t>Termik Santral Atıkları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tr-TR" sz="2400" dirty="0">
                <a:solidFill>
                  <a:schemeClr val="accent3">
                    <a:lumMod val="50000"/>
                  </a:schemeClr>
                </a:solidFill>
              </a:rPr>
              <a:t>Maden Ocakları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tr-TR" sz="2400" dirty="0">
                <a:solidFill>
                  <a:schemeClr val="accent3">
                    <a:lumMod val="50000"/>
                  </a:schemeClr>
                </a:solidFill>
              </a:rPr>
              <a:t>İmalathanelerden kaynaklı atıklar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tr-TR" sz="2400" dirty="0">
                <a:solidFill>
                  <a:schemeClr val="accent3">
                    <a:lumMod val="50000"/>
                  </a:schemeClr>
                </a:solidFill>
              </a:rPr>
              <a:t>Organize sanayiler kaynaklı atıklar</a:t>
            </a:r>
          </a:p>
        </p:txBody>
      </p:sp>
      <p:sp>
        <p:nvSpPr>
          <p:cNvPr id="5" name="Rectangle 4"/>
          <p:cNvSpPr/>
          <p:nvPr/>
        </p:nvSpPr>
        <p:spPr>
          <a:xfrm>
            <a:off x="539434" y="1326058"/>
            <a:ext cx="516250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tr-TR" sz="2000" dirty="0">
                <a:solidFill>
                  <a:schemeClr val="accent3">
                    <a:lumMod val="50000"/>
                  </a:schemeClr>
                </a:solidFill>
                <a:cs typeface="Times New Roman" panose="02020603050405020304" pitchFamily="18" charset="0"/>
              </a:rPr>
              <a:t>TÜİK 2018 yılı belediye atık istatistiklerine göre; </a:t>
            </a:r>
            <a:endParaRPr lang="en-US" sz="2000" dirty="0">
              <a:solidFill>
                <a:schemeClr val="accent3">
                  <a:lumMod val="50000"/>
                </a:schemeClr>
              </a:solidFill>
              <a:cs typeface="Times New Roman" panose="02020603050405020304" pitchFamily="18" charset="0"/>
            </a:endParaRPr>
          </a:p>
        </p:txBody>
      </p:sp>
      <p:cxnSp>
        <p:nvCxnSpPr>
          <p:cNvPr id="6" name="Bağlayıcı: Eğri 5">
            <a:extLst>
              <a:ext uri="{FF2B5EF4-FFF2-40B4-BE49-F238E27FC236}">
                <a16:creationId xmlns:a16="http://schemas.microsoft.com/office/drawing/2014/main" id="{E0240963-E858-4FE7-A0E5-7A09B2489013}"/>
              </a:ext>
            </a:extLst>
          </p:cNvPr>
          <p:cNvCxnSpPr>
            <a:cxnSpLocks/>
            <a:endCxn id="19" idx="1"/>
          </p:cNvCxnSpPr>
          <p:nvPr/>
        </p:nvCxnSpPr>
        <p:spPr>
          <a:xfrm>
            <a:off x="2136808" y="3599848"/>
            <a:ext cx="3671224" cy="864585"/>
          </a:xfrm>
          <a:prstGeom prst="curvedConnector3">
            <a:avLst/>
          </a:prstGeom>
          <a:ln>
            <a:headEnd type="none" w="med" len="med"/>
            <a:tailEnd type="arrow" w="med" len="med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699110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9867FA-75C4-AE45-9F7B-BC976170C0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1822" y="669919"/>
            <a:ext cx="10515600" cy="788011"/>
          </a:xfrm>
        </p:spPr>
        <p:txBody>
          <a:bodyPr>
            <a:noAutofit/>
          </a:bodyPr>
          <a:lstStyle/>
          <a:p>
            <a:r>
              <a:rPr lang="en-GB" sz="3600" b="1" dirty="0" err="1">
                <a:solidFill>
                  <a:srgbClr val="4461A3"/>
                </a:solidFill>
              </a:rPr>
              <a:t>Sıfır</a:t>
            </a:r>
            <a:r>
              <a:rPr lang="en-GB" sz="3600" b="1" dirty="0">
                <a:solidFill>
                  <a:srgbClr val="4461A3"/>
                </a:solidFill>
              </a:rPr>
              <a:t> </a:t>
            </a:r>
            <a:r>
              <a:rPr lang="en-GB" sz="3600" b="1" dirty="0" err="1">
                <a:solidFill>
                  <a:srgbClr val="4461A3"/>
                </a:solidFill>
              </a:rPr>
              <a:t>Atık</a:t>
            </a:r>
            <a:r>
              <a:rPr lang="en-GB" sz="3600" b="1" dirty="0">
                <a:solidFill>
                  <a:srgbClr val="4461A3"/>
                </a:solidFill>
              </a:rPr>
              <a:t> </a:t>
            </a:r>
            <a:r>
              <a:rPr lang="tr-TR" sz="3600" b="1" dirty="0" err="1">
                <a:solidFill>
                  <a:srgbClr val="4461A3"/>
                </a:solidFill>
              </a:rPr>
              <a:t>N</a:t>
            </a:r>
            <a:r>
              <a:rPr lang="en-GB" sz="3600" b="1" dirty="0" err="1">
                <a:solidFill>
                  <a:srgbClr val="4461A3"/>
                </a:solidFill>
              </a:rPr>
              <a:t>edir</a:t>
            </a:r>
            <a:r>
              <a:rPr lang="en-GB" sz="3600" b="1" dirty="0">
                <a:solidFill>
                  <a:srgbClr val="4461A3"/>
                </a:solidFill>
              </a:rPr>
              <a:t>?</a:t>
            </a:r>
            <a:endParaRPr lang="tr-TR" sz="3600" dirty="0">
              <a:solidFill>
                <a:srgbClr val="4461A3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F5F4CB-9AD0-E846-A191-D46D6B0FA0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7268" y="1632230"/>
            <a:ext cx="5298677" cy="3776102"/>
          </a:xfrm>
        </p:spPr>
        <p:txBody>
          <a:bodyPr>
            <a:normAutofit lnSpcReduction="10000"/>
          </a:bodyPr>
          <a:lstStyle/>
          <a:p>
            <a:pPr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tr-TR" sz="2400" dirty="0">
                <a:solidFill>
                  <a:schemeClr val="accent3">
                    <a:lumMod val="50000"/>
                  </a:schemeClr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İsrafın önlenmesini, 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tr-TR" sz="2400" dirty="0">
                <a:solidFill>
                  <a:schemeClr val="accent3">
                    <a:lumMod val="50000"/>
                  </a:schemeClr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Kaynakların daha verimli kullanılmasını, atık oluşum sebeplerinin gözden geçirilerek atık oluşumunun engellenmesi veya minimize edilmesi, 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tr-TR" sz="2400" dirty="0">
                <a:solidFill>
                  <a:schemeClr val="accent3">
                    <a:lumMod val="50000"/>
                  </a:schemeClr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Atığın oluşması durumunda ise kaynağında ayrı toplanması ve geri kazanımının sağlanmasını kapsayan;</a:t>
            </a:r>
            <a:br>
              <a:rPr lang="tr-TR" sz="2400" dirty="0">
                <a:solidFill>
                  <a:schemeClr val="accent3">
                    <a:lumMod val="50000"/>
                  </a:schemeClr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tr-TR" sz="2400" dirty="0">
                <a:solidFill>
                  <a:schemeClr val="accent3">
                    <a:lumMod val="50000"/>
                  </a:schemeClr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atık yönetim felsefesi olarak tanımlanan bir hedeftir.</a:t>
            </a:r>
          </a:p>
          <a:p>
            <a:pPr algn="just">
              <a:defRPr/>
            </a:pPr>
            <a:endParaRPr lang="tr-TR" altLang="tr-TR" sz="2400" dirty="0">
              <a:solidFill>
                <a:schemeClr val="accent3">
                  <a:lumMod val="50000"/>
                </a:schemeClr>
              </a:solidFill>
              <a:ea typeface="Cambria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İçerik Yer Tutucusu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9606" y="1655379"/>
            <a:ext cx="5605126" cy="3724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982386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9867FA-75C4-AE45-9F7B-BC976170C0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69919"/>
            <a:ext cx="10515600" cy="788011"/>
          </a:xfrm>
        </p:spPr>
        <p:txBody>
          <a:bodyPr>
            <a:noAutofit/>
          </a:bodyPr>
          <a:lstStyle/>
          <a:p>
            <a:r>
              <a:rPr lang="en-GB" sz="3600" b="1" dirty="0" err="1">
                <a:solidFill>
                  <a:srgbClr val="4461A3"/>
                </a:solidFill>
              </a:rPr>
              <a:t>Sıfır</a:t>
            </a:r>
            <a:r>
              <a:rPr lang="en-GB" sz="3600" b="1" dirty="0">
                <a:solidFill>
                  <a:srgbClr val="4461A3"/>
                </a:solidFill>
              </a:rPr>
              <a:t> </a:t>
            </a:r>
            <a:r>
              <a:rPr lang="en-GB" sz="3600" b="1" dirty="0" err="1">
                <a:solidFill>
                  <a:srgbClr val="4461A3"/>
                </a:solidFill>
              </a:rPr>
              <a:t>Atık</a:t>
            </a:r>
            <a:r>
              <a:rPr lang="en-GB" sz="3600" b="1" dirty="0">
                <a:solidFill>
                  <a:srgbClr val="4461A3"/>
                </a:solidFill>
              </a:rPr>
              <a:t> </a:t>
            </a:r>
            <a:r>
              <a:rPr lang="en-GB" sz="3600" b="1" dirty="0" err="1">
                <a:solidFill>
                  <a:srgbClr val="4461A3"/>
                </a:solidFill>
              </a:rPr>
              <a:t>Felsefesi</a:t>
            </a:r>
            <a:r>
              <a:rPr lang="en-GB" sz="3600" b="1" dirty="0">
                <a:solidFill>
                  <a:srgbClr val="4461A3"/>
                </a:solidFill>
              </a:rPr>
              <a:t> </a:t>
            </a:r>
            <a:endParaRPr lang="tr-TR" sz="3600" dirty="0">
              <a:solidFill>
                <a:srgbClr val="4461A3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F5F4CB-9AD0-E846-A191-D46D6B0FA0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9546" y="1457930"/>
            <a:ext cx="11493062" cy="4312248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20000"/>
              </a:lnSpc>
            </a:pP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Felsefe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Sıfır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Atık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felsefesi</a:t>
            </a:r>
            <a:r>
              <a:rPr lang="tr-TR" dirty="0">
                <a:solidFill>
                  <a:schemeClr val="accent3">
                    <a:lumMod val="50000"/>
                  </a:schemeClr>
                </a:solidFill>
              </a:rPr>
              <a:t> basit olarak;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sürdürülebilirlik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hedeflerimize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ulaşmak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için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geri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dönüşümün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ötesinde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atabileceğimiz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adımlar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olduğunu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hatırlatır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. </a:t>
            </a:r>
            <a:endParaRPr lang="tr-TR" dirty="0">
              <a:solidFill>
                <a:schemeClr val="accent3">
                  <a:lumMod val="50000"/>
                </a:schemeClr>
              </a:solidFill>
            </a:endParaRPr>
          </a:p>
          <a:p>
            <a:pPr>
              <a:lnSpc>
                <a:spcPct val="160000"/>
              </a:lnSpc>
              <a:spcBef>
                <a:spcPts val="600"/>
              </a:spcBef>
              <a:spcAft>
                <a:spcPts val="600"/>
              </a:spcAft>
            </a:pPr>
            <a:r>
              <a:rPr lang="tr-TR" b="1" dirty="0">
                <a:solidFill>
                  <a:schemeClr val="accent3">
                    <a:lumMod val="50000"/>
                  </a:schemeClr>
                </a:solidFill>
              </a:rPr>
              <a:t>Sıfır Atık </a:t>
            </a:r>
            <a:r>
              <a:rPr lang="tr-TR" b="1" dirty="0" err="1">
                <a:solidFill>
                  <a:schemeClr val="accent3">
                    <a:lumMod val="50000"/>
                  </a:schemeClr>
                </a:solidFill>
              </a:rPr>
              <a:t>Fels</a:t>
            </a:r>
            <a:r>
              <a:rPr lang="en-GB" b="1" dirty="0">
                <a:solidFill>
                  <a:schemeClr val="accent3">
                    <a:lumMod val="50000"/>
                  </a:schemeClr>
                </a:solidFill>
              </a:rPr>
              <a:t>e</a:t>
            </a:r>
            <a:r>
              <a:rPr lang="tr-TR" b="1" dirty="0">
                <a:solidFill>
                  <a:schemeClr val="accent3">
                    <a:lumMod val="50000"/>
                  </a:schemeClr>
                </a:solidFill>
              </a:rPr>
              <a:t>fesi </a:t>
            </a:r>
            <a:r>
              <a:rPr lang="en-GB" b="1" dirty="0" err="1">
                <a:solidFill>
                  <a:schemeClr val="accent3">
                    <a:lumMod val="50000"/>
                  </a:schemeClr>
                </a:solidFill>
              </a:rPr>
              <a:t>aşağıdakileri</a:t>
            </a:r>
            <a:r>
              <a:rPr lang="en-GB" b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3">
                    <a:lumMod val="50000"/>
                  </a:schemeClr>
                </a:solidFill>
              </a:rPr>
              <a:t>teşvik</a:t>
            </a:r>
            <a:r>
              <a:rPr lang="en-US" b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3">
                    <a:lumMod val="50000"/>
                  </a:schemeClr>
                </a:solidFill>
              </a:rPr>
              <a:t>eder</a:t>
            </a:r>
            <a:r>
              <a:rPr lang="tr-TR" dirty="0">
                <a:solidFill>
                  <a:schemeClr val="accent3">
                    <a:lumMod val="50000"/>
                  </a:schemeClr>
                </a:solidFill>
              </a:rPr>
              <a:t>;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endParaRPr lang="tr-TR" dirty="0">
              <a:solidFill>
                <a:schemeClr val="accent3">
                  <a:lumMod val="50000"/>
                </a:schemeClr>
              </a:solidFill>
            </a:endParaRPr>
          </a:p>
          <a:p>
            <a:pPr lvl="1">
              <a:lnSpc>
                <a:spcPct val="17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Atıkların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en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aza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indirilmesi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tr-TR" dirty="0">
                <a:solidFill>
                  <a:schemeClr val="accent3">
                    <a:lumMod val="50000"/>
                  </a:schemeClr>
                </a:solidFill>
              </a:rPr>
              <a:t>                                                                 </a:t>
            </a:r>
          </a:p>
          <a:p>
            <a:pPr lvl="1">
              <a:lnSpc>
                <a:spcPct val="17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Geri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dönüştürülen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ürünler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endParaRPr lang="tr-TR" dirty="0">
              <a:solidFill>
                <a:schemeClr val="accent3">
                  <a:lumMod val="50000"/>
                </a:schemeClr>
              </a:solidFill>
            </a:endParaRPr>
          </a:p>
          <a:p>
            <a:pPr lvl="1">
              <a:lnSpc>
                <a:spcPct val="17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Tüketimin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azaltılması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endParaRPr lang="tr-TR" dirty="0">
              <a:solidFill>
                <a:schemeClr val="accent3">
                  <a:lumMod val="50000"/>
                </a:schemeClr>
              </a:solidFill>
            </a:endParaRPr>
          </a:p>
          <a:p>
            <a:pPr lvl="1">
              <a:lnSpc>
                <a:spcPct val="17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Yeniden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kullanılabilir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ürünler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yaratmak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endParaRPr lang="tr-TR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" name="Dikdörtgen 3"/>
          <p:cNvSpPr/>
          <p:nvPr/>
        </p:nvSpPr>
        <p:spPr>
          <a:xfrm>
            <a:off x="5368120" y="3227481"/>
            <a:ext cx="6096000" cy="2729978"/>
          </a:xfrm>
          <a:prstGeom prst="rect">
            <a:avLst/>
          </a:prstGeom>
        </p:spPr>
        <p:txBody>
          <a:bodyPr>
            <a:spAutoFit/>
          </a:bodyPr>
          <a:lstStyle/>
          <a:p>
            <a:pPr marL="742950" lvl="1" indent="-285750">
              <a:lnSpc>
                <a:spcPct val="17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Yeniden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doğaya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veya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pazara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geri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dönüştürülebilen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ürünler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yaratmak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endParaRPr lang="tr-TR" dirty="0">
              <a:solidFill>
                <a:schemeClr val="accent3">
                  <a:lumMod val="50000"/>
                </a:schemeClr>
              </a:solidFill>
            </a:endParaRPr>
          </a:p>
          <a:p>
            <a:pPr marL="742950" lvl="1" indent="-285750">
              <a:lnSpc>
                <a:spcPct val="17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Sıfır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Atık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,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doğanın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tasarımını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kopyalamaya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çalışır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.</a:t>
            </a:r>
            <a:endParaRPr lang="tr-TR" dirty="0">
              <a:solidFill>
                <a:schemeClr val="accent3">
                  <a:lumMod val="50000"/>
                </a:schemeClr>
              </a:solidFill>
            </a:endParaRPr>
          </a:p>
          <a:p>
            <a:pPr marL="742950" lvl="1" indent="-285750">
              <a:lnSpc>
                <a:spcPct val="17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Çevrede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yaşam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döngüseldir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. </a:t>
            </a:r>
            <a:endParaRPr lang="tr-TR" dirty="0">
              <a:solidFill>
                <a:schemeClr val="accent3">
                  <a:lumMod val="50000"/>
                </a:schemeClr>
              </a:solidFill>
            </a:endParaRPr>
          </a:p>
          <a:p>
            <a:pPr>
              <a:defRPr/>
            </a:pPr>
            <a:endParaRPr lang="tr-TR" altLang="tr-TR" sz="2400" dirty="0">
              <a:solidFill>
                <a:schemeClr val="accent3">
                  <a:lumMod val="50000"/>
                </a:schemeClr>
              </a:solidFill>
              <a:ea typeface="Cambria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89689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95803" y="1056290"/>
            <a:ext cx="8745400" cy="4618687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B9867FA-75C4-AE45-9F7B-BC976170C0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69919"/>
            <a:ext cx="10515600" cy="788011"/>
          </a:xfrm>
        </p:spPr>
        <p:txBody>
          <a:bodyPr>
            <a:noAutofit/>
          </a:bodyPr>
          <a:lstStyle/>
          <a:p>
            <a:pPr algn="ctr"/>
            <a:r>
              <a:rPr lang="en-GB" sz="3600" b="1" dirty="0" err="1">
                <a:solidFill>
                  <a:srgbClr val="4461A3"/>
                </a:solidFill>
              </a:rPr>
              <a:t>Hayatımızın</a:t>
            </a:r>
            <a:r>
              <a:rPr lang="en-GB" sz="3600" b="1" dirty="0">
                <a:solidFill>
                  <a:srgbClr val="4461A3"/>
                </a:solidFill>
              </a:rPr>
              <a:t> </a:t>
            </a:r>
            <a:r>
              <a:rPr lang="tr-TR" sz="3600" b="1" dirty="0" err="1">
                <a:solidFill>
                  <a:srgbClr val="4461A3"/>
                </a:solidFill>
              </a:rPr>
              <a:t>İ</a:t>
            </a:r>
            <a:r>
              <a:rPr lang="en-GB" sz="3600" b="1" dirty="0" err="1">
                <a:solidFill>
                  <a:srgbClr val="4461A3"/>
                </a:solidFill>
              </a:rPr>
              <a:t>çindeki</a:t>
            </a:r>
            <a:r>
              <a:rPr lang="en-GB" sz="3600" b="1" dirty="0">
                <a:solidFill>
                  <a:srgbClr val="4461A3"/>
                </a:solidFill>
              </a:rPr>
              <a:t> </a:t>
            </a:r>
            <a:r>
              <a:rPr lang="en-GB" sz="3600" b="1" dirty="0" err="1">
                <a:solidFill>
                  <a:srgbClr val="4461A3"/>
                </a:solidFill>
              </a:rPr>
              <a:t>Sıfır</a:t>
            </a:r>
            <a:r>
              <a:rPr lang="en-GB" sz="3600" b="1" dirty="0">
                <a:solidFill>
                  <a:srgbClr val="4461A3"/>
                </a:solidFill>
              </a:rPr>
              <a:t> </a:t>
            </a:r>
            <a:r>
              <a:rPr lang="en-GB" sz="3600" b="1" dirty="0" err="1">
                <a:solidFill>
                  <a:srgbClr val="4461A3"/>
                </a:solidFill>
              </a:rPr>
              <a:t>Atık</a:t>
            </a:r>
            <a:endParaRPr lang="tr-TR" sz="3600" dirty="0">
              <a:solidFill>
                <a:srgbClr val="4461A3"/>
              </a:solidFill>
            </a:endParaRPr>
          </a:p>
        </p:txBody>
      </p:sp>
      <p:sp>
        <p:nvSpPr>
          <p:cNvPr id="3" name="Dikdörtgen 2">
            <a:extLst>
              <a:ext uri="{FF2B5EF4-FFF2-40B4-BE49-F238E27FC236}">
                <a16:creationId xmlns:a16="http://schemas.microsoft.com/office/drawing/2014/main" id="{949AC026-3CED-4BF2-9E3E-75ADF7D31CAF}"/>
              </a:ext>
            </a:extLst>
          </p:cNvPr>
          <p:cNvSpPr/>
          <p:nvPr/>
        </p:nvSpPr>
        <p:spPr>
          <a:xfrm>
            <a:off x="1895803" y="1457930"/>
            <a:ext cx="2713142" cy="209807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Dikdörtgen 5">
            <a:extLst>
              <a:ext uri="{FF2B5EF4-FFF2-40B4-BE49-F238E27FC236}">
                <a16:creationId xmlns:a16="http://schemas.microsoft.com/office/drawing/2014/main" id="{14D81BE4-8FE8-40F9-A445-60283E370B50}"/>
              </a:ext>
            </a:extLst>
          </p:cNvPr>
          <p:cNvSpPr/>
          <p:nvPr/>
        </p:nvSpPr>
        <p:spPr>
          <a:xfrm>
            <a:off x="4869915" y="1457930"/>
            <a:ext cx="2713142" cy="209807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Dikdörtgen 6">
            <a:extLst>
              <a:ext uri="{FF2B5EF4-FFF2-40B4-BE49-F238E27FC236}">
                <a16:creationId xmlns:a16="http://schemas.microsoft.com/office/drawing/2014/main" id="{97757066-94CF-4B11-A9E0-3DBECDC6AA9E}"/>
              </a:ext>
            </a:extLst>
          </p:cNvPr>
          <p:cNvSpPr/>
          <p:nvPr/>
        </p:nvSpPr>
        <p:spPr>
          <a:xfrm>
            <a:off x="7928061" y="1457930"/>
            <a:ext cx="2713142" cy="209807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Dikdörtgen 7">
            <a:extLst>
              <a:ext uri="{FF2B5EF4-FFF2-40B4-BE49-F238E27FC236}">
                <a16:creationId xmlns:a16="http://schemas.microsoft.com/office/drawing/2014/main" id="{11F6E53C-2040-42C0-9F41-7635C1597638}"/>
              </a:ext>
            </a:extLst>
          </p:cNvPr>
          <p:cNvSpPr/>
          <p:nvPr/>
        </p:nvSpPr>
        <p:spPr>
          <a:xfrm>
            <a:off x="1895803" y="3708400"/>
            <a:ext cx="2713142" cy="209807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Dikdörtgen 8">
            <a:extLst>
              <a:ext uri="{FF2B5EF4-FFF2-40B4-BE49-F238E27FC236}">
                <a16:creationId xmlns:a16="http://schemas.microsoft.com/office/drawing/2014/main" id="{4E2B5ED3-BD3A-464E-B7D2-3F134C31065E}"/>
              </a:ext>
            </a:extLst>
          </p:cNvPr>
          <p:cNvSpPr/>
          <p:nvPr/>
        </p:nvSpPr>
        <p:spPr>
          <a:xfrm>
            <a:off x="4911931" y="3642654"/>
            <a:ext cx="2846613" cy="209807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Dikdörtgen 9">
            <a:extLst>
              <a:ext uri="{FF2B5EF4-FFF2-40B4-BE49-F238E27FC236}">
                <a16:creationId xmlns:a16="http://schemas.microsoft.com/office/drawing/2014/main" id="{24D1041D-4B24-49F3-94A1-775814174B21}"/>
              </a:ext>
            </a:extLst>
          </p:cNvPr>
          <p:cNvSpPr/>
          <p:nvPr/>
        </p:nvSpPr>
        <p:spPr>
          <a:xfrm>
            <a:off x="7928061" y="3642654"/>
            <a:ext cx="2713142" cy="209807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08323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9867FA-75C4-AE45-9F7B-BC976170C0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93569" y="775792"/>
            <a:ext cx="7275022" cy="788011"/>
          </a:xfrm>
        </p:spPr>
        <p:txBody>
          <a:bodyPr>
            <a:noAutofit/>
          </a:bodyPr>
          <a:lstStyle/>
          <a:p>
            <a:pPr algn="ctr"/>
            <a:r>
              <a:rPr lang="en-GB" sz="3600" b="1" dirty="0" err="1">
                <a:solidFill>
                  <a:srgbClr val="4461A3"/>
                </a:solidFill>
              </a:rPr>
              <a:t>Dünyada</a:t>
            </a:r>
            <a:r>
              <a:rPr lang="en-GB" sz="3600" b="1" dirty="0">
                <a:solidFill>
                  <a:srgbClr val="4461A3"/>
                </a:solidFill>
              </a:rPr>
              <a:t> </a:t>
            </a:r>
            <a:r>
              <a:rPr lang="en-GB" sz="3600" b="1" dirty="0" err="1">
                <a:solidFill>
                  <a:srgbClr val="4461A3"/>
                </a:solidFill>
              </a:rPr>
              <a:t>Sıfır</a:t>
            </a:r>
            <a:r>
              <a:rPr lang="en-GB" sz="3600" b="1" dirty="0">
                <a:solidFill>
                  <a:srgbClr val="4461A3"/>
                </a:solidFill>
              </a:rPr>
              <a:t> </a:t>
            </a:r>
            <a:r>
              <a:rPr lang="en-GB" sz="3600" b="1" dirty="0" err="1">
                <a:solidFill>
                  <a:srgbClr val="4461A3"/>
                </a:solidFill>
              </a:rPr>
              <a:t>Atık</a:t>
            </a:r>
            <a:r>
              <a:rPr lang="en-GB" sz="3600" b="1" dirty="0">
                <a:solidFill>
                  <a:srgbClr val="4461A3"/>
                </a:solidFill>
              </a:rPr>
              <a:t> </a:t>
            </a:r>
            <a:r>
              <a:rPr lang="en-GB" sz="3600" b="1" dirty="0" err="1">
                <a:solidFill>
                  <a:srgbClr val="4461A3"/>
                </a:solidFill>
              </a:rPr>
              <a:t>Yolculuğu</a:t>
            </a:r>
            <a:endParaRPr lang="tr-TR" sz="3600" dirty="0">
              <a:solidFill>
                <a:srgbClr val="4461A3"/>
              </a:solidFill>
            </a:endParaRPr>
          </a:p>
        </p:txBody>
      </p:sp>
      <p:graphicFrame>
        <p:nvGraphicFramePr>
          <p:cNvPr id="6" name="Diyagram 5">
            <a:extLst>
              <a:ext uri="{FF2B5EF4-FFF2-40B4-BE49-F238E27FC236}">
                <a16:creationId xmlns:a16="http://schemas.microsoft.com/office/drawing/2014/main" id="{FAA2C735-5943-446C-8BAC-F8D9562D8E7C}"/>
              </a:ext>
            </a:extLst>
          </p:cNvPr>
          <p:cNvGraphicFramePr/>
          <p:nvPr/>
        </p:nvGraphicFramePr>
        <p:xfrm>
          <a:off x="1234932" y="1379912"/>
          <a:ext cx="10135032" cy="44419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454408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9867FA-75C4-AE45-9F7B-BC976170C0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93569" y="775792"/>
            <a:ext cx="7275022" cy="788011"/>
          </a:xfrm>
        </p:spPr>
        <p:txBody>
          <a:bodyPr>
            <a:noAutofit/>
          </a:bodyPr>
          <a:lstStyle/>
          <a:p>
            <a:pPr algn="ctr"/>
            <a:r>
              <a:rPr lang="en-GB" sz="3600" b="1" dirty="0" err="1">
                <a:solidFill>
                  <a:srgbClr val="4461A3"/>
                </a:solidFill>
              </a:rPr>
              <a:t>Dünyada</a:t>
            </a:r>
            <a:r>
              <a:rPr lang="en-GB" sz="3600" b="1" dirty="0">
                <a:solidFill>
                  <a:srgbClr val="4461A3"/>
                </a:solidFill>
              </a:rPr>
              <a:t> </a:t>
            </a:r>
            <a:r>
              <a:rPr lang="en-GB" sz="3600" b="1" dirty="0" err="1">
                <a:solidFill>
                  <a:srgbClr val="4461A3"/>
                </a:solidFill>
              </a:rPr>
              <a:t>Sıfır</a:t>
            </a:r>
            <a:r>
              <a:rPr lang="en-GB" sz="3600" b="1" dirty="0">
                <a:solidFill>
                  <a:srgbClr val="4461A3"/>
                </a:solidFill>
              </a:rPr>
              <a:t> </a:t>
            </a:r>
            <a:r>
              <a:rPr lang="en-GB" sz="3600" b="1" dirty="0" err="1">
                <a:solidFill>
                  <a:srgbClr val="4461A3"/>
                </a:solidFill>
              </a:rPr>
              <a:t>Atık</a:t>
            </a:r>
            <a:r>
              <a:rPr lang="en-GB" sz="3600" b="1" dirty="0">
                <a:solidFill>
                  <a:srgbClr val="4461A3"/>
                </a:solidFill>
              </a:rPr>
              <a:t> </a:t>
            </a:r>
            <a:r>
              <a:rPr lang="en-GB" sz="3600" b="1" dirty="0" err="1">
                <a:solidFill>
                  <a:srgbClr val="4461A3"/>
                </a:solidFill>
              </a:rPr>
              <a:t>Yolculuğu</a:t>
            </a:r>
            <a:endParaRPr lang="tr-TR" sz="3600" dirty="0">
              <a:solidFill>
                <a:srgbClr val="4461A3"/>
              </a:solidFill>
            </a:endParaRPr>
          </a:p>
        </p:txBody>
      </p:sp>
      <p:graphicFrame>
        <p:nvGraphicFramePr>
          <p:cNvPr id="6" name="Diyagram 5">
            <a:extLst>
              <a:ext uri="{FF2B5EF4-FFF2-40B4-BE49-F238E27FC236}">
                <a16:creationId xmlns:a16="http://schemas.microsoft.com/office/drawing/2014/main" id="{FAA2C735-5943-446C-8BAC-F8D9562D8E7C}"/>
              </a:ext>
            </a:extLst>
          </p:cNvPr>
          <p:cNvGraphicFramePr/>
          <p:nvPr/>
        </p:nvGraphicFramePr>
        <p:xfrm>
          <a:off x="1040967" y="1379912"/>
          <a:ext cx="10580226" cy="44419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Resim 3">
            <a:extLst>
              <a:ext uri="{FF2B5EF4-FFF2-40B4-BE49-F238E27FC236}">
                <a16:creationId xmlns:a16="http://schemas.microsoft.com/office/drawing/2014/main" id="{00A5D73F-31D0-4DF6-9F09-B6060F7C003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65095" y="3948067"/>
            <a:ext cx="1183908" cy="1212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64193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9867FA-75C4-AE45-9F7B-BC976170C0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877" y="605115"/>
            <a:ext cx="7275022" cy="788011"/>
          </a:xfrm>
        </p:spPr>
        <p:txBody>
          <a:bodyPr>
            <a:noAutofit/>
          </a:bodyPr>
          <a:lstStyle/>
          <a:p>
            <a:r>
              <a:rPr lang="en-GB" sz="3600" b="1" dirty="0" err="1">
                <a:solidFill>
                  <a:srgbClr val="4461A3"/>
                </a:solidFill>
              </a:rPr>
              <a:t>Türkiye’de</a:t>
            </a:r>
            <a:r>
              <a:rPr lang="en-GB" sz="3600" b="1" dirty="0">
                <a:solidFill>
                  <a:srgbClr val="4461A3"/>
                </a:solidFill>
              </a:rPr>
              <a:t> </a:t>
            </a:r>
            <a:r>
              <a:rPr lang="en-GB" sz="3600" b="1" dirty="0" err="1">
                <a:solidFill>
                  <a:srgbClr val="4461A3"/>
                </a:solidFill>
              </a:rPr>
              <a:t>Sıfır</a:t>
            </a:r>
            <a:r>
              <a:rPr lang="en-GB" sz="3600" b="1" dirty="0">
                <a:solidFill>
                  <a:srgbClr val="4461A3"/>
                </a:solidFill>
              </a:rPr>
              <a:t> </a:t>
            </a:r>
            <a:r>
              <a:rPr lang="en-GB" sz="3600" b="1" dirty="0" err="1">
                <a:solidFill>
                  <a:srgbClr val="4461A3"/>
                </a:solidFill>
              </a:rPr>
              <a:t>Atık</a:t>
            </a:r>
            <a:r>
              <a:rPr lang="en-GB" sz="3600" b="1" dirty="0">
                <a:solidFill>
                  <a:srgbClr val="4461A3"/>
                </a:solidFill>
              </a:rPr>
              <a:t> </a:t>
            </a:r>
            <a:r>
              <a:rPr lang="en-GB" sz="3600" b="1" dirty="0" err="1">
                <a:solidFill>
                  <a:srgbClr val="4461A3"/>
                </a:solidFill>
              </a:rPr>
              <a:t>Süreci</a:t>
            </a:r>
            <a:endParaRPr lang="tr-TR" sz="3600" dirty="0">
              <a:solidFill>
                <a:srgbClr val="4461A3"/>
              </a:solidFill>
            </a:endParaRPr>
          </a:p>
        </p:txBody>
      </p:sp>
      <p:sp>
        <p:nvSpPr>
          <p:cNvPr id="4" name="Dikdörtgen 3">
            <a:extLst>
              <a:ext uri="{FF2B5EF4-FFF2-40B4-BE49-F238E27FC236}">
                <a16:creationId xmlns:a16="http://schemas.microsoft.com/office/drawing/2014/main" id="{A28E11C4-5F91-4989-B788-2AA2DF630029}"/>
              </a:ext>
            </a:extLst>
          </p:cNvPr>
          <p:cNvSpPr/>
          <p:nvPr/>
        </p:nvSpPr>
        <p:spPr>
          <a:xfrm>
            <a:off x="523876" y="1419820"/>
            <a:ext cx="2914650" cy="2308324"/>
          </a:xfrm>
          <a:prstGeom prst="rect">
            <a:avLst/>
          </a:prstGeom>
          <a:ln w="66675" cmpd="thickThin"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2017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yılında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sürdürülebilir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kalkınma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ilkeleri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çerçeve</a:t>
            </a:r>
            <a:r>
              <a:rPr lang="tr-TR" dirty="0">
                <a:solidFill>
                  <a:schemeClr val="accent3">
                    <a:lumMod val="50000"/>
                  </a:schemeClr>
                </a:solidFill>
              </a:rPr>
              <a:t>-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sinde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oluşan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atıkları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kontrol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altına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almak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ve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gelecek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nesillere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daha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temiz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ve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yaşanabilir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bir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dünya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bırakmak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adına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tr-TR" dirty="0">
                <a:solidFill>
                  <a:schemeClr val="accent3">
                    <a:lumMod val="50000"/>
                  </a:schemeClr>
                </a:solidFill>
                <a:cs typeface="Times New Roman" panose="02020603050405020304" pitchFamily="18" charset="0"/>
              </a:rPr>
              <a:t>″</a:t>
            </a:r>
            <a:r>
              <a:rPr lang="en-US" b="1" dirty="0" err="1">
                <a:solidFill>
                  <a:schemeClr val="accent3">
                    <a:lumMod val="50000"/>
                  </a:schemeClr>
                </a:solidFill>
              </a:rPr>
              <a:t>Sıfır</a:t>
            </a:r>
            <a:r>
              <a:rPr lang="en-US" b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3">
                    <a:lumMod val="50000"/>
                  </a:schemeClr>
                </a:solidFill>
              </a:rPr>
              <a:t>Atık</a:t>
            </a:r>
            <a:r>
              <a:rPr lang="en-US" b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3">
                    <a:lumMod val="50000"/>
                  </a:schemeClr>
                </a:solidFill>
              </a:rPr>
              <a:t>projesi</a:t>
            </a:r>
            <a:r>
              <a:rPr lang="tr-TR" dirty="0">
                <a:solidFill>
                  <a:schemeClr val="accent3">
                    <a:lumMod val="50000"/>
                  </a:schemeClr>
                </a:solidFill>
                <a:cs typeface="Times New Roman" panose="02020603050405020304" pitchFamily="18" charset="0"/>
              </a:rPr>
              <a:t> ″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ni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hayata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geçirmiştir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5" name="Dikdörtgen 4">
            <a:extLst>
              <a:ext uri="{FF2B5EF4-FFF2-40B4-BE49-F238E27FC236}">
                <a16:creationId xmlns:a16="http://schemas.microsoft.com/office/drawing/2014/main" id="{B30E5AD6-0B9F-4EE4-BE96-5C404DA2F258}"/>
              </a:ext>
            </a:extLst>
          </p:cNvPr>
          <p:cNvSpPr/>
          <p:nvPr/>
        </p:nvSpPr>
        <p:spPr>
          <a:xfrm>
            <a:off x="523876" y="4094930"/>
            <a:ext cx="2914649" cy="1521261"/>
          </a:xfrm>
          <a:prstGeom prst="rect">
            <a:avLst/>
          </a:prstGeom>
          <a:ln w="66675" cmpd="thickThin"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Sıfır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Atık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Projesi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,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Çevre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ve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Şehircilik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Bakanlığı’nda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uygulanmasının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akabinde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Cumhurbaşkanlığı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Külliye</a:t>
            </a:r>
            <a:r>
              <a:rPr lang="tr-TR" dirty="0">
                <a:solidFill>
                  <a:schemeClr val="accent3">
                    <a:lumMod val="50000"/>
                  </a:schemeClr>
                </a:solidFill>
              </a:rPr>
              <a:t>-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si’nde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de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hayata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geçiril</a:t>
            </a:r>
            <a:r>
              <a:rPr lang="tr-TR" dirty="0" err="1">
                <a:solidFill>
                  <a:schemeClr val="accent3">
                    <a:lumMod val="50000"/>
                  </a:schemeClr>
                </a:solidFill>
              </a:rPr>
              <a:t>di</a:t>
            </a:r>
            <a:r>
              <a:rPr lang="tr-TR" dirty="0">
                <a:solidFill>
                  <a:schemeClr val="accent3">
                    <a:lumMod val="50000"/>
                  </a:schemeClr>
                </a:solidFill>
              </a:rPr>
              <a:t>.</a:t>
            </a:r>
            <a:endParaRPr lang="en-US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7" name="Dikdörtgen 5">
            <a:extLst>
              <a:ext uri="{FF2B5EF4-FFF2-40B4-BE49-F238E27FC236}">
                <a16:creationId xmlns:a16="http://schemas.microsoft.com/office/drawing/2014/main" id="{4C226E58-44C5-414E-98C1-2B8B025B88DD}"/>
              </a:ext>
            </a:extLst>
          </p:cNvPr>
          <p:cNvSpPr/>
          <p:nvPr/>
        </p:nvSpPr>
        <p:spPr>
          <a:xfrm>
            <a:off x="3833928" y="3736391"/>
            <a:ext cx="2914649" cy="1754326"/>
          </a:xfrm>
          <a:prstGeom prst="rect">
            <a:avLst/>
          </a:prstGeom>
          <a:ln w="66675" cmpd="thickThin"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26.09.2017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tarihinde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gerçekleştirilen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 </a:t>
            </a:r>
            <a:r>
              <a:rPr lang="en-US" b="1" dirty="0" err="1">
                <a:solidFill>
                  <a:schemeClr val="accent3">
                    <a:lumMod val="50000"/>
                  </a:schemeClr>
                </a:solidFill>
              </a:rPr>
              <a:t>Sıfır</a:t>
            </a:r>
            <a:r>
              <a:rPr lang="en-US" b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3">
                    <a:lumMod val="50000"/>
                  </a:schemeClr>
                </a:solidFill>
              </a:rPr>
              <a:t>Atık</a:t>
            </a:r>
            <a:r>
              <a:rPr lang="en-US" b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3">
                    <a:lumMod val="50000"/>
                  </a:schemeClr>
                </a:solidFill>
              </a:rPr>
              <a:t>Projesi</a:t>
            </a:r>
            <a:r>
              <a:rPr lang="en-US" b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3">
                    <a:lumMod val="50000"/>
                  </a:schemeClr>
                </a:solidFill>
              </a:rPr>
              <a:t>Tanıtım</a:t>
            </a:r>
            <a:r>
              <a:rPr lang="en-US" b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3">
                    <a:lumMod val="50000"/>
                  </a:schemeClr>
                </a:solidFill>
              </a:rPr>
              <a:t>Toplantısı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 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ile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tüm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Türkiye’de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uygulanma</a:t>
            </a:r>
            <a:r>
              <a:rPr lang="tr-TR" dirty="0">
                <a:solidFill>
                  <a:schemeClr val="accent3">
                    <a:lumMod val="50000"/>
                  </a:schemeClr>
                </a:solidFill>
              </a:rPr>
              <a:t>-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sına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yönelik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çalışmalar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başlatılmıştır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8" name="Dikdörtgen 6">
            <a:extLst>
              <a:ext uri="{FF2B5EF4-FFF2-40B4-BE49-F238E27FC236}">
                <a16:creationId xmlns:a16="http://schemas.microsoft.com/office/drawing/2014/main" id="{75455BF7-47BE-4F24-A3DA-C165A3BBE2C8}"/>
              </a:ext>
            </a:extLst>
          </p:cNvPr>
          <p:cNvSpPr/>
          <p:nvPr/>
        </p:nvSpPr>
        <p:spPr>
          <a:xfrm>
            <a:off x="7143981" y="3561551"/>
            <a:ext cx="4591053" cy="1294009"/>
          </a:xfrm>
          <a:prstGeom prst="rect">
            <a:avLst/>
          </a:prstGeom>
          <a:ln w="38100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dirty="0" err="1">
                <a:solidFill>
                  <a:srgbClr val="444444"/>
                </a:solidFill>
                <a:latin typeface="Open Sans"/>
              </a:rPr>
              <a:t>Sıfır</a:t>
            </a:r>
            <a:r>
              <a:rPr lang="en-US" dirty="0">
                <a:solidFill>
                  <a:srgbClr val="444444"/>
                </a:solidFill>
                <a:latin typeface="Open Sans"/>
              </a:rPr>
              <a:t> </a:t>
            </a:r>
            <a:r>
              <a:rPr lang="en-US" dirty="0" err="1">
                <a:solidFill>
                  <a:srgbClr val="444444"/>
                </a:solidFill>
                <a:latin typeface="Open Sans"/>
              </a:rPr>
              <a:t>Atık</a:t>
            </a:r>
            <a:r>
              <a:rPr lang="en-US" dirty="0">
                <a:solidFill>
                  <a:srgbClr val="444444"/>
                </a:solidFill>
                <a:latin typeface="Open Sans"/>
              </a:rPr>
              <a:t> </a:t>
            </a:r>
            <a:r>
              <a:rPr lang="en-US" dirty="0" err="1">
                <a:solidFill>
                  <a:srgbClr val="444444"/>
                </a:solidFill>
                <a:latin typeface="Open Sans"/>
              </a:rPr>
              <a:t>Projesinin</a:t>
            </a:r>
            <a:r>
              <a:rPr lang="en-US" dirty="0">
                <a:solidFill>
                  <a:srgbClr val="444444"/>
                </a:solidFill>
                <a:latin typeface="Open Sans"/>
              </a:rPr>
              <a:t>, 2023 </a:t>
            </a:r>
            <a:r>
              <a:rPr lang="en-US" dirty="0" err="1">
                <a:solidFill>
                  <a:srgbClr val="444444"/>
                </a:solidFill>
                <a:latin typeface="Open Sans"/>
              </a:rPr>
              <a:t>yılına</a:t>
            </a:r>
            <a:r>
              <a:rPr lang="en-US" dirty="0">
                <a:solidFill>
                  <a:srgbClr val="444444"/>
                </a:solidFill>
                <a:latin typeface="Open Sans"/>
              </a:rPr>
              <a:t> </a:t>
            </a:r>
            <a:r>
              <a:rPr lang="en-US" dirty="0" err="1">
                <a:solidFill>
                  <a:srgbClr val="444444"/>
                </a:solidFill>
                <a:latin typeface="Open Sans"/>
              </a:rPr>
              <a:t>kadar</a:t>
            </a:r>
            <a:r>
              <a:rPr lang="en-US" dirty="0">
                <a:solidFill>
                  <a:srgbClr val="444444"/>
                </a:solidFill>
                <a:latin typeface="Open Sans"/>
              </a:rPr>
              <a:t> </a:t>
            </a:r>
            <a:r>
              <a:rPr lang="en-US" dirty="0" err="1">
                <a:solidFill>
                  <a:srgbClr val="444444"/>
                </a:solidFill>
                <a:latin typeface="Open Sans"/>
              </a:rPr>
              <a:t>aşamalı</a:t>
            </a:r>
            <a:r>
              <a:rPr lang="en-US" dirty="0">
                <a:solidFill>
                  <a:srgbClr val="444444"/>
                </a:solidFill>
                <a:latin typeface="Open Sans"/>
              </a:rPr>
              <a:t> </a:t>
            </a:r>
            <a:r>
              <a:rPr lang="en-US" dirty="0" err="1">
                <a:solidFill>
                  <a:srgbClr val="444444"/>
                </a:solidFill>
                <a:latin typeface="Open Sans"/>
              </a:rPr>
              <a:t>olarak</a:t>
            </a:r>
            <a:r>
              <a:rPr lang="en-US" dirty="0">
                <a:solidFill>
                  <a:srgbClr val="444444"/>
                </a:solidFill>
                <a:latin typeface="Open Sans"/>
              </a:rPr>
              <a:t> </a:t>
            </a:r>
            <a:r>
              <a:rPr lang="en-US" dirty="0" err="1">
                <a:solidFill>
                  <a:srgbClr val="444444"/>
                </a:solidFill>
                <a:latin typeface="Open Sans"/>
              </a:rPr>
              <a:t>tüm</a:t>
            </a:r>
            <a:r>
              <a:rPr lang="en-US" dirty="0">
                <a:solidFill>
                  <a:srgbClr val="444444"/>
                </a:solidFill>
                <a:latin typeface="Open Sans"/>
              </a:rPr>
              <a:t> </a:t>
            </a:r>
            <a:r>
              <a:rPr lang="en-US" dirty="0" err="1">
                <a:solidFill>
                  <a:srgbClr val="444444"/>
                </a:solidFill>
                <a:latin typeface="Open Sans"/>
              </a:rPr>
              <a:t>Türkiye’de</a:t>
            </a:r>
            <a:r>
              <a:rPr lang="en-US" dirty="0">
                <a:solidFill>
                  <a:srgbClr val="444444"/>
                </a:solidFill>
                <a:latin typeface="Open Sans"/>
              </a:rPr>
              <a:t> </a:t>
            </a:r>
            <a:r>
              <a:rPr lang="en-US" dirty="0" err="1">
                <a:solidFill>
                  <a:srgbClr val="444444"/>
                </a:solidFill>
                <a:latin typeface="Open Sans"/>
              </a:rPr>
              <a:t>hayata</a:t>
            </a:r>
            <a:r>
              <a:rPr lang="en-US" dirty="0">
                <a:solidFill>
                  <a:srgbClr val="444444"/>
                </a:solidFill>
                <a:latin typeface="Open Sans"/>
              </a:rPr>
              <a:t> </a:t>
            </a:r>
            <a:r>
              <a:rPr lang="en-US" dirty="0" err="1">
                <a:solidFill>
                  <a:srgbClr val="444444"/>
                </a:solidFill>
                <a:latin typeface="Open Sans"/>
              </a:rPr>
              <a:t>geçirilmesi</a:t>
            </a:r>
            <a:r>
              <a:rPr lang="en-US" dirty="0">
                <a:solidFill>
                  <a:srgbClr val="444444"/>
                </a:solidFill>
                <a:latin typeface="Open Sans"/>
              </a:rPr>
              <a:t> </a:t>
            </a:r>
            <a:r>
              <a:rPr lang="en-US" dirty="0" err="1">
                <a:solidFill>
                  <a:srgbClr val="444444"/>
                </a:solidFill>
                <a:latin typeface="Open Sans"/>
              </a:rPr>
              <a:t>hedeflenmektedir</a:t>
            </a:r>
            <a:r>
              <a:rPr lang="en-US" dirty="0">
                <a:solidFill>
                  <a:srgbClr val="444444"/>
                </a:solidFill>
                <a:latin typeface="Open Sans"/>
              </a:rPr>
              <a:t>.</a:t>
            </a:r>
            <a:endParaRPr lang="en-US" dirty="0"/>
          </a:p>
        </p:txBody>
      </p:sp>
      <p:sp>
        <p:nvSpPr>
          <p:cNvPr id="9" name="Dikdörtgen 7">
            <a:extLst>
              <a:ext uri="{FF2B5EF4-FFF2-40B4-BE49-F238E27FC236}">
                <a16:creationId xmlns:a16="http://schemas.microsoft.com/office/drawing/2014/main" id="{15545D01-719E-404C-9A8A-AB47918383FA}"/>
              </a:ext>
            </a:extLst>
          </p:cNvPr>
          <p:cNvSpPr/>
          <p:nvPr/>
        </p:nvSpPr>
        <p:spPr>
          <a:xfrm>
            <a:off x="3687905" y="1419820"/>
            <a:ext cx="3295653" cy="2031325"/>
          </a:xfrm>
          <a:prstGeom prst="rect">
            <a:avLst/>
          </a:prstGeom>
          <a:ln w="66675" cmpd="thickThin"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Projenin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hayata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geçirileceği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alanlar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Kamu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kurum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/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kuruluşları</a:t>
            </a:r>
            <a:endParaRPr lang="en-US" dirty="0">
              <a:solidFill>
                <a:schemeClr val="accent3">
                  <a:lumMod val="50000"/>
                </a:schemeClr>
              </a:solidFill>
            </a:endParaRP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Alışveriş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merkezleri</a:t>
            </a:r>
            <a:endParaRPr lang="en-US" dirty="0">
              <a:solidFill>
                <a:schemeClr val="accent3">
                  <a:lumMod val="50000"/>
                </a:schemeClr>
              </a:solidFill>
            </a:endParaRP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Hastaneler</a:t>
            </a:r>
            <a:endParaRPr lang="en-US" dirty="0">
              <a:solidFill>
                <a:schemeClr val="accent3">
                  <a:lumMod val="50000"/>
                </a:schemeClr>
              </a:solidFill>
            </a:endParaRP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Eğitim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kurumları</a:t>
            </a:r>
            <a:endParaRPr lang="en-US" dirty="0">
              <a:solidFill>
                <a:schemeClr val="accent3">
                  <a:lumMod val="50000"/>
                </a:schemeClr>
              </a:solidFill>
            </a:endParaRP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Eğlenme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ve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dinlenme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tesisleri</a:t>
            </a:r>
            <a:endParaRPr lang="en-US" dirty="0">
              <a:solidFill>
                <a:schemeClr val="accent3">
                  <a:lumMod val="50000"/>
                </a:schemeClr>
              </a:solidFill>
            </a:endParaRP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Büyük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iş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yerleri</a:t>
            </a:r>
            <a:endParaRPr lang="en-US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0" name="Dikdörtgen 8">
            <a:extLst>
              <a:ext uri="{FF2B5EF4-FFF2-40B4-BE49-F238E27FC236}">
                <a16:creationId xmlns:a16="http://schemas.microsoft.com/office/drawing/2014/main" id="{AE25C01E-80A2-44DE-B7D8-3B7BCCB3D564}"/>
              </a:ext>
            </a:extLst>
          </p:cNvPr>
          <p:cNvSpPr/>
          <p:nvPr/>
        </p:nvSpPr>
        <p:spPr>
          <a:xfrm>
            <a:off x="7143982" y="1419820"/>
            <a:ext cx="4591053" cy="1711366"/>
          </a:xfrm>
          <a:prstGeom prst="rect">
            <a:avLst/>
          </a:prstGeom>
          <a:ln w="38100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tr-TR" dirty="0">
                <a:solidFill>
                  <a:schemeClr val="accent3">
                    <a:lumMod val="50000"/>
                  </a:schemeClr>
                </a:solidFill>
                <a:latin typeface="Open Sans"/>
              </a:rPr>
              <a:t>Sıfır Atık Alanında yapılan ulusal toplantılar ve çalışmalar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tr-TR" dirty="0">
                <a:solidFill>
                  <a:schemeClr val="accent3">
                    <a:lumMod val="50000"/>
                  </a:schemeClr>
                </a:solidFill>
                <a:latin typeface="Open Sans"/>
              </a:rPr>
              <a:t>1 Kasım 2018 Sıfır Atık Zirvesi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2.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Uluslararası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Sıfır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Atık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Zirvesi</a:t>
            </a:r>
            <a:endParaRPr lang="en-US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918833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9867FA-75C4-AE45-9F7B-BC976170C0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61489" y="1521605"/>
            <a:ext cx="2249962" cy="2776482"/>
          </a:xfrm>
        </p:spPr>
        <p:txBody>
          <a:bodyPr>
            <a:noAutofit/>
          </a:bodyPr>
          <a:lstStyle/>
          <a:p>
            <a:pPr algn="ctr"/>
            <a:r>
              <a:rPr lang="en-GB" sz="3600" b="1" dirty="0" err="1">
                <a:solidFill>
                  <a:srgbClr val="4461A3"/>
                </a:solidFill>
              </a:rPr>
              <a:t>Sıfır</a:t>
            </a:r>
            <a:r>
              <a:rPr lang="en-GB" sz="3600" b="1" dirty="0">
                <a:solidFill>
                  <a:srgbClr val="4461A3"/>
                </a:solidFill>
              </a:rPr>
              <a:t> A</a:t>
            </a:r>
            <a:r>
              <a:rPr lang="tr-TR" sz="3600" b="1" dirty="0">
                <a:solidFill>
                  <a:srgbClr val="4461A3"/>
                </a:solidFill>
              </a:rPr>
              <a:t>tık</a:t>
            </a:r>
            <a:r>
              <a:rPr lang="en-GB" sz="3600" b="1" dirty="0">
                <a:solidFill>
                  <a:srgbClr val="4461A3"/>
                </a:solidFill>
              </a:rPr>
              <a:t> </a:t>
            </a:r>
            <a:r>
              <a:rPr lang="en-GB" sz="3600" b="1" dirty="0" err="1">
                <a:solidFill>
                  <a:srgbClr val="4461A3"/>
                </a:solidFill>
              </a:rPr>
              <a:t>Sistem</a:t>
            </a:r>
            <a:r>
              <a:rPr lang="en-GB" sz="3600" b="1" dirty="0">
                <a:solidFill>
                  <a:srgbClr val="4461A3"/>
                </a:solidFill>
              </a:rPr>
              <a:t> </a:t>
            </a:r>
            <a:r>
              <a:rPr lang="en-GB" sz="3600" b="1" dirty="0" err="1">
                <a:solidFill>
                  <a:srgbClr val="4461A3"/>
                </a:solidFill>
              </a:rPr>
              <a:t>Süreci</a:t>
            </a:r>
            <a:endParaRPr lang="tr-TR" sz="3600" b="1" dirty="0">
              <a:solidFill>
                <a:srgbClr val="4461A3"/>
              </a:solidFill>
            </a:endParaRPr>
          </a:p>
        </p:txBody>
      </p:sp>
      <p:sp>
        <p:nvSpPr>
          <p:cNvPr id="11" name="Metin kutusu 5">
            <a:extLst>
              <a:ext uri="{FF2B5EF4-FFF2-40B4-BE49-F238E27FC236}">
                <a16:creationId xmlns:a16="http://schemas.microsoft.com/office/drawing/2014/main" id="{43339880-CC9D-47BE-8158-8A64354C6324}"/>
              </a:ext>
            </a:extLst>
          </p:cNvPr>
          <p:cNvSpPr txBox="1"/>
          <p:nvPr/>
        </p:nvSpPr>
        <p:spPr>
          <a:xfrm>
            <a:off x="1713102" y="620326"/>
            <a:ext cx="1266824" cy="36933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r-TR" dirty="0"/>
              <a:t> Kurumsal  </a:t>
            </a:r>
            <a:endParaRPr lang="en-US" dirty="0"/>
          </a:p>
        </p:txBody>
      </p:sp>
      <p:sp>
        <p:nvSpPr>
          <p:cNvPr id="12" name="Metin kutusu 6">
            <a:extLst>
              <a:ext uri="{FF2B5EF4-FFF2-40B4-BE49-F238E27FC236}">
                <a16:creationId xmlns:a16="http://schemas.microsoft.com/office/drawing/2014/main" id="{2CFF427C-E529-45C8-A7BF-C6930B65FC11}"/>
              </a:ext>
            </a:extLst>
          </p:cNvPr>
          <p:cNvSpPr txBox="1"/>
          <p:nvPr/>
        </p:nvSpPr>
        <p:spPr>
          <a:xfrm>
            <a:off x="7332833" y="622355"/>
            <a:ext cx="1266824" cy="36933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r-TR" dirty="0"/>
              <a:t> Bireysel</a:t>
            </a:r>
            <a:endParaRPr lang="en-US" dirty="0"/>
          </a:p>
        </p:txBody>
      </p:sp>
      <p:sp>
        <p:nvSpPr>
          <p:cNvPr id="13" name="Metin kutusu 7">
            <a:extLst>
              <a:ext uri="{FF2B5EF4-FFF2-40B4-BE49-F238E27FC236}">
                <a16:creationId xmlns:a16="http://schemas.microsoft.com/office/drawing/2014/main" id="{A38AB4D0-61B5-495B-8EDF-15B82A88D4E0}"/>
              </a:ext>
            </a:extLst>
          </p:cNvPr>
          <p:cNvSpPr txBox="1"/>
          <p:nvPr/>
        </p:nvSpPr>
        <p:spPr>
          <a:xfrm>
            <a:off x="1713102" y="1076000"/>
            <a:ext cx="2943225" cy="4716000"/>
          </a:xfrm>
          <a:prstGeom prst="rect">
            <a:avLst/>
          </a:prstGeom>
          <a:noFill/>
          <a:ln w="38100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tr-TR" sz="2000" dirty="0">
                <a:solidFill>
                  <a:schemeClr val="accent3">
                    <a:lumMod val="50000"/>
                  </a:schemeClr>
                </a:solidFill>
              </a:rPr>
              <a:t>Hastaneler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tr-TR" sz="2000" dirty="0">
                <a:solidFill>
                  <a:schemeClr val="accent3">
                    <a:lumMod val="50000"/>
                  </a:schemeClr>
                </a:solidFill>
              </a:rPr>
              <a:t>Okullar 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tr-TR" sz="2000" dirty="0">
                <a:solidFill>
                  <a:schemeClr val="accent3">
                    <a:lumMod val="50000"/>
                  </a:schemeClr>
                </a:solidFill>
              </a:rPr>
              <a:t>Oteller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tr-TR" sz="2000" dirty="0">
                <a:solidFill>
                  <a:schemeClr val="accent3">
                    <a:lumMod val="50000"/>
                  </a:schemeClr>
                </a:solidFill>
              </a:rPr>
              <a:t>Restoranlar 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tr-TR" sz="2000" dirty="0">
                <a:solidFill>
                  <a:schemeClr val="accent3">
                    <a:lumMod val="50000"/>
                  </a:schemeClr>
                </a:solidFill>
              </a:rPr>
              <a:t>Siteler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tr-TR" sz="2000" dirty="0">
                <a:solidFill>
                  <a:schemeClr val="accent3">
                    <a:lumMod val="50000"/>
                  </a:schemeClr>
                </a:solidFill>
              </a:rPr>
              <a:t>Terminaller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tr-TR" sz="2000" dirty="0">
                <a:solidFill>
                  <a:schemeClr val="accent3">
                    <a:lumMod val="50000"/>
                  </a:schemeClr>
                </a:solidFill>
              </a:rPr>
              <a:t>Üniversiteler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tr-TR" sz="2000" dirty="0">
                <a:solidFill>
                  <a:schemeClr val="accent3">
                    <a:lumMod val="50000"/>
                  </a:schemeClr>
                </a:solidFill>
              </a:rPr>
              <a:t>Belediyeler 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tr-TR" sz="2000" dirty="0" err="1">
                <a:solidFill>
                  <a:schemeClr val="accent3">
                    <a:lumMod val="50000"/>
                  </a:schemeClr>
                </a:solidFill>
              </a:rPr>
              <a:t>AVM’ler</a:t>
            </a:r>
            <a:r>
              <a:rPr lang="tr-TR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endParaRPr lang="en-US" sz="20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4" name="Metin kutusu 8">
            <a:extLst>
              <a:ext uri="{FF2B5EF4-FFF2-40B4-BE49-F238E27FC236}">
                <a16:creationId xmlns:a16="http://schemas.microsoft.com/office/drawing/2014/main" id="{65305205-555C-4323-8DE6-A034FD05EF54}"/>
              </a:ext>
            </a:extLst>
          </p:cNvPr>
          <p:cNvSpPr txBox="1"/>
          <p:nvPr/>
        </p:nvSpPr>
        <p:spPr>
          <a:xfrm>
            <a:off x="7332833" y="1076000"/>
            <a:ext cx="3351210" cy="4661276"/>
          </a:xfrm>
          <a:prstGeom prst="rect">
            <a:avLst/>
          </a:prstGeom>
          <a:noFill/>
          <a:ln w="38100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tr-TR" sz="2000" dirty="0">
                <a:solidFill>
                  <a:schemeClr val="accent3">
                    <a:lumMod val="50000"/>
                  </a:schemeClr>
                </a:solidFill>
              </a:rPr>
              <a:t>Mimarlar 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tr-TR" sz="2000" dirty="0">
                <a:solidFill>
                  <a:schemeClr val="accent3">
                    <a:lumMod val="50000"/>
                  </a:schemeClr>
                </a:solidFill>
              </a:rPr>
              <a:t>Kuaförler 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tr-TR" sz="2000" dirty="0">
                <a:solidFill>
                  <a:schemeClr val="accent3">
                    <a:lumMod val="50000"/>
                  </a:schemeClr>
                </a:solidFill>
              </a:rPr>
              <a:t>Kuru Temizleme Firmaları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tr-TR" sz="2000" dirty="0">
                <a:solidFill>
                  <a:schemeClr val="accent3">
                    <a:lumMod val="50000"/>
                  </a:schemeClr>
                </a:solidFill>
              </a:rPr>
              <a:t>Bahçıvanlar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tr-TR" sz="2000" dirty="0">
                <a:solidFill>
                  <a:schemeClr val="accent3">
                    <a:lumMod val="50000"/>
                  </a:schemeClr>
                </a:solidFill>
              </a:rPr>
              <a:t>Ev Hanımları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tr-TR" sz="2000" dirty="0">
                <a:solidFill>
                  <a:schemeClr val="accent3">
                    <a:lumMod val="50000"/>
                  </a:schemeClr>
                </a:solidFill>
              </a:rPr>
              <a:t>Koltuk, Mobilya Ustaları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tr-TR" sz="2000" dirty="0">
                <a:solidFill>
                  <a:schemeClr val="accent3">
                    <a:lumMod val="50000"/>
                  </a:schemeClr>
                </a:solidFill>
              </a:rPr>
              <a:t>Öğretmen 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tr-TR" sz="2000" dirty="0">
                <a:solidFill>
                  <a:schemeClr val="accent3">
                    <a:lumMod val="50000"/>
                  </a:schemeClr>
                </a:solidFill>
              </a:rPr>
              <a:t>Terzi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tr-TR" sz="2000" dirty="0">
                <a:solidFill>
                  <a:schemeClr val="accent3">
                    <a:lumMod val="50000"/>
                  </a:schemeClr>
                </a:solidFill>
              </a:rPr>
              <a:t>Öğrenci 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tr-TR" sz="2000" dirty="0">
                <a:solidFill>
                  <a:schemeClr val="accent3">
                    <a:lumMod val="50000"/>
                  </a:schemeClr>
                </a:solidFill>
              </a:rPr>
              <a:t>Avukat vb.</a:t>
            </a:r>
            <a:endParaRPr lang="en-US" sz="2000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0099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24C8FD7D-6069-487B-AA28-01C469DE6A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15035"/>
          </a:xfrm>
        </p:spPr>
        <p:txBody>
          <a:bodyPr>
            <a:normAutofit/>
          </a:bodyPr>
          <a:lstStyle/>
          <a:p>
            <a:r>
              <a:rPr lang="tr-TR" b="1" dirty="0">
                <a:solidFill>
                  <a:srgbClr val="4461A3"/>
                </a:solidFill>
              </a:rPr>
              <a:t>Neden Sıfır Atık?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01B70A71-6707-4235-9E1C-18D249FA68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2440" y="1139507"/>
            <a:ext cx="11281756" cy="4578986"/>
          </a:xfrm>
        </p:spPr>
        <p:txBody>
          <a:bodyPr>
            <a:normAutofit fontScale="92500"/>
          </a:bodyPr>
          <a:lstStyle/>
          <a:p>
            <a:pPr algn="just">
              <a:lnSpc>
                <a:spcPct val="120000"/>
              </a:lnSpc>
            </a:pPr>
            <a:r>
              <a:rPr lang="tr-TR" sz="3000" b="1" dirty="0">
                <a:solidFill>
                  <a:schemeClr val="accent3">
                    <a:lumMod val="50000"/>
                  </a:schemeClr>
                </a:solidFill>
              </a:rPr>
              <a:t>Ülkemizde bir kişi günde 1.16 kg atık üretmekte. </a:t>
            </a:r>
          </a:p>
          <a:p>
            <a:pPr algn="just">
              <a:lnSpc>
                <a:spcPct val="120000"/>
              </a:lnSpc>
            </a:pPr>
            <a:r>
              <a:rPr lang="tr-TR" b="1" dirty="0">
                <a:solidFill>
                  <a:schemeClr val="accent3">
                    <a:lumMod val="50000"/>
                  </a:schemeClr>
                </a:solidFill>
              </a:rPr>
              <a:t>Nüfusumuz 80 milyon kişi olduğu düşünülürse günde toplam 93 bin ton,</a:t>
            </a:r>
          </a:p>
          <a:p>
            <a:pPr algn="just">
              <a:lnSpc>
                <a:spcPct val="120000"/>
              </a:lnSpc>
            </a:pPr>
            <a:r>
              <a:rPr lang="tr-TR" b="1" dirty="0">
                <a:solidFill>
                  <a:schemeClr val="accent3">
                    <a:lumMod val="50000"/>
                  </a:schemeClr>
                </a:solidFill>
              </a:rPr>
              <a:t>Yılda ise yaklaşık 34 milyon ton atık üretiyoruz,</a:t>
            </a:r>
          </a:p>
          <a:p>
            <a:pPr marL="3141663" indent="-265113" algn="just">
              <a:lnSpc>
                <a:spcPct val="120000"/>
              </a:lnSpc>
            </a:pPr>
            <a:r>
              <a:rPr lang="tr-TR" dirty="0">
                <a:solidFill>
                  <a:schemeClr val="accent3">
                    <a:lumMod val="50000"/>
                  </a:schemeClr>
                </a:solidFill>
              </a:rPr>
              <a:t>Bu atığın yaklaşık %25’i geri dönüşebilir maddeler, </a:t>
            </a:r>
          </a:p>
          <a:p>
            <a:pPr marL="3141663" indent="-265113" algn="just">
              <a:lnSpc>
                <a:spcPct val="120000"/>
              </a:lnSpc>
            </a:pPr>
            <a:r>
              <a:rPr lang="tr-TR" dirty="0">
                <a:solidFill>
                  <a:schemeClr val="accent3">
                    <a:lumMod val="50000"/>
                  </a:schemeClr>
                </a:solidFill>
              </a:rPr>
              <a:t> %65 kadarı </a:t>
            </a:r>
            <a:r>
              <a:rPr lang="tr-TR" dirty="0" err="1">
                <a:solidFill>
                  <a:schemeClr val="accent3">
                    <a:lumMod val="50000"/>
                  </a:schemeClr>
                </a:solidFill>
              </a:rPr>
              <a:t>kompost</a:t>
            </a:r>
            <a:r>
              <a:rPr lang="tr-TR" dirty="0">
                <a:solidFill>
                  <a:schemeClr val="accent3">
                    <a:lumMod val="50000"/>
                  </a:schemeClr>
                </a:solidFill>
              </a:rPr>
              <a:t> üretebileceğimiz yiyecek vb. atıklar,</a:t>
            </a:r>
          </a:p>
          <a:p>
            <a:pPr marL="0" indent="0" algn="ctr">
              <a:lnSpc>
                <a:spcPct val="120000"/>
              </a:lnSpc>
              <a:buNone/>
              <a:tabLst>
                <a:tab pos="10585450" algn="l"/>
              </a:tabLst>
            </a:pPr>
            <a:r>
              <a:rPr lang="tr-TR" sz="3900" b="1" dirty="0">
                <a:solidFill>
                  <a:srgbClr val="FF0000"/>
                </a:solidFill>
              </a:rPr>
              <a:t>AMA</a:t>
            </a:r>
          </a:p>
          <a:p>
            <a:pPr marL="0" indent="0" algn="ctr">
              <a:lnSpc>
                <a:spcPct val="120000"/>
              </a:lnSpc>
              <a:buNone/>
            </a:pPr>
            <a:r>
              <a:rPr lang="tr-TR" b="1" dirty="0">
                <a:solidFill>
                  <a:srgbClr val="C00000"/>
                </a:solidFill>
              </a:rPr>
              <a:t>Bu atıkların çoğu atık depolama alanlarına gidiyor</a:t>
            </a:r>
          </a:p>
        </p:txBody>
      </p:sp>
    </p:spTree>
    <p:extLst>
      <p:ext uri="{BB962C8B-B14F-4D97-AF65-F5344CB8AC3E}">
        <p14:creationId xmlns:p14="http://schemas.microsoft.com/office/powerpoint/2010/main" val="345194711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9867FA-75C4-AE45-9F7B-BC976170C0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7268" y="844219"/>
            <a:ext cx="10515600" cy="788011"/>
          </a:xfrm>
        </p:spPr>
        <p:txBody>
          <a:bodyPr>
            <a:noAutofit/>
          </a:bodyPr>
          <a:lstStyle/>
          <a:p>
            <a:pPr algn="ctr"/>
            <a:r>
              <a:rPr lang="en-GB" sz="3200" b="1" dirty="0" err="1">
                <a:solidFill>
                  <a:srgbClr val="4461A3"/>
                </a:solidFill>
              </a:rPr>
              <a:t>Sıfır</a:t>
            </a:r>
            <a:r>
              <a:rPr lang="en-GB" sz="3200" b="1" dirty="0">
                <a:solidFill>
                  <a:srgbClr val="4461A3"/>
                </a:solidFill>
              </a:rPr>
              <a:t> </a:t>
            </a:r>
            <a:r>
              <a:rPr lang="en-GB" sz="3200" b="1" dirty="0" err="1">
                <a:solidFill>
                  <a:srgbClr val="4461A3"/>
                </a:solidFill>
              </a:rPr>
              <a:t>Atık</a:t>
            </a:r>
            <a:r>
              <a:rPr lang="en-GB" sz="3200" b="1" dirty="0">
                <a:solidFill>
                  <a:srgbClr val="4461A3"/>
                </a:solidFill>
              </a:rPr>
              <a:t> </a:t>
            </a:r>
            <a:r>
              <a:rPr lang="en-GB" sz="3200" b="1" dirty="0" err="1">
                <a:solidFill>
                  <a:srgbClr val="4461A3"/>
                </a:solidFill>
              </a:rPr>
              <a:t>Kapsamında</a:t>
            </a:r>
            <a:r>
              <a:rPr lang="en-GB" sz="3200" b="1" dirty="0">
                <a:solidFill>
                  <a:srgbClr val="4461A3"/>
                </a:solidFill>
              </a:rPr>
              <a:t> </a:t>
            </a:r>
            <a:r>
              <a:rPr lang="en-GB" sz="3200" b="1" dirty="0" err="1">
                <a:solidFill>
                  <a:srgbClr val="4461A3"/>
                </a:solidFill>
              </a:rPr>
              <a:t>Atıkların</a:t>
            </a:r>
            <a:r>
              <a:rPr lang="en-GB" sz="3200" b="1" dirty="0">
                <a:solidFill>
                  <a:srgbClr val="4461A3"/>
                </a:solidFill>
              </a:rPr>
              <a:t> </a:t>
            </a:r>
            <a:r>
              <a:rPr lang="en-GB" sz="3200" b="1" dirty="0" err="1">
                <a:solidFill>
                  <a:srgbClr val="4461A3"/>
                </a:solidFill>
              </a:rPr>
              <a:t>Özellikleri</a:t>
            </a:r>
            <a:r>
              <a:rPr lang="en-GB" sz="3200" b="1" dirty="0">
                <a:solidFill>
                  <a:srgbClr val="4461A3"/>
                </a:solidFill>
              </a:rPr>
              <a:t> </a:t>
            </a:r>
            <a:endParaRPr lang="tr-TR" sz="3200" dirty="0">
              <a:solidFill>
                <a:srgbClr val="4461A3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F5F4CB-9AD0-E846-A191-D46D6B0FA0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3402" y="1632230"/>
            <a:ext cx="5396296" cy="4017818"/>
          </a:xfrm>
        </p:spPr>
        <p:txBody>
          <a:bodyPr>
            <a:normAutofit fontScale="92500" lnSpcReduction="20000"/>
          </a:bodyPr>
          <a:lstStyle/>
          <a:p>
            <a:r>
              <a:rPr lang="tr-TR" b="1" dirty="0">
                <a:solidFill>
                  <a:srgbClr val="C00000"/>
                </a:solidFill>
              </a:rPr>
              <a:t>Dönüşebilen Atıklar</a:t>
            </a:r>
          </a:p>
          <a:p>
            <a:pPr lvl="1"/>
            <a:r>
              <a:rPr lang="tr-TR" dirty="0">
                <a:solidFill>
                  <a:schemeClr val="accent3">
                    <a:lumMod val="50000"/>
                  </a:schemeClr>
                </a:solidFill>
              </a:rPr>
              <a:t>Kâğıt</a:t>
            </a:r>
          </a:p>
          <a:p>
            <a:pPr lvl="1"/>
            <a:r>
              <a:rPr lang="tr-TR" dirty="0">
                <a:solidFill>
                  <a:schemeClr val="accent3">
                    <a:lumMod val="50000"/>
                  </a:schemeClr>
                </a:solidFill>
              </a:rPr>
              <a:t>Cam</a:t>
            </a:r>
          </a:p>
          <a:p>
            <a:pPr lvl="1"/>
            <a:r>
              <a:rPr lang="tr-TR" dirty="0">
                <a:solidFill>
                  <a:schemeClr val="accent3">
                    <a:lumMod val="50000"/>
                  </a:schemeClr>
                </a:solidFill>
              </a:rPr>
              <a:t>Plastik</a:t>
            </a:r>
          </a:p>
          <a:p>
            <a:pPr lvl="1"/>
            <a:r>
              <a:rPr lang="tr-TR" dirty="0">
                <a:solidFill>
                  <a:schemeClr val="accent3">
                    <a:lumMod val="50000"/>
                  </a:schemeClr>
                </a:solidFill>
              </a:rPr>
              <a:t>Metal </a:t>
            </a:r>
          </a:p>
          <a:p>
            <a:pPr lvl="1"/>
            <a:r>
              <a:rPr lang="tr-TR" dirty="0">
                <a:solidFill>
                  <a:schemeClr val="accent3">
                    <a:lumMod val="50000"/>
                  </a:schemeClr>
                </a:solidFill>
              </a:rPr>
              <a:t>Organik </a:t>
            </a:r>
          </a:p>
          <a:p>
            <a:r>
              <a:rPr lang="tr-TR" b="1" dirty="0">
                <a:solidFill>
                  <a:srgbClr val="C00000"/>
                </a:solidFill>
              </a:rPr>
              <a:t>Tehlikeli Atıklar</a:t>
            </a:r>
          </a:p>
          <a:p>
            <a:pPr lvl="1"/>
            <a:r>
              <a:rPr lang="tr-TR" dirty="0" err="1">
                <a:solidFill>
                  <a:schemeClr val="accent3">
                    <a:lumMod val="50000"/>
                  </a:schemeClr>
                </a:solidFill>
              </a:rPr>
              <a:t>Kartujlar</a:t>
            </a:r>
            <a:endParaRPr lang="tr-TR" dirty="0">
              <a:solidFill>
                <a:schemeClr val="accent3">
                  <a:lumMod val="50000"/>
                </a:schemeClr>
              </a:solidFill>
            </a:endParaRPr>
          </a:p>
          <a:p>
            <a:pPr lvl="1"/>
            <a:r>
              <a:rPr lang="tr-TR" dirty="0">
                <a:solidFill>
                  <a:schemeClr val="accent3">
                    <a:lumMod val="50000"/>
                  </a:schemeClr>
                </a:solidFill>
              </a:rPr>
              <a:t>Aküler</a:t>
            </a:r>
          </a:p>
          <a:p>
            <a:pPr lvl="1"/>
            <a:r>
              <a:rPr lang="tr-TR" dirty="0">
                <a:solidFill>
                  <a:schemeClr val="accent3">
                    <a:lumMod val="50000"/>
                  </a:schemeClr>
                </a:solidFill>
              </a:rPr>
              <a:t>Piller</a:t>
            </a:r>
          </a:p>
          <a:p>
            <a:pPr lvl="1"/>
            <a:r>
              <a:rPr lang="tr-TR" dirty="0">
                <a:solidFill>
                  <a:schemeClr val="accent3">
                    <a:lumMod val="50000"/>
                  </a:schemeClr>
                </a:solidFill>
              </a:rPr>
              <a:t>Kablolar</a:t>
            </a:r>
          </a:p>
          <a:p>
            <a:pPr lvl="1"/>
            <a:r>
              <a:rPr lang="tr-TR" dirty="0">
                <a:solidFill>
                  <a:schemeClr val="accent3">
                    <a:lumMod val="50000"/>
                  </a:schemeClr>
                </a:solidFill>
              </a:rPr>
              <a:t>Tükenmez ve mürekkepli kalemler</a:t>
            </a:r>
          </a:p>
          <a:p>
            <a:pPr algn="just">
              <a:defRPr/>
            </a:pPr>
            <a:endParaRPr lang="tr-TR" altLang="tr-TR" sz="2400" dirty="0">
              <a:solidFill>
                <a:schemeClr val="accent3">
                  <a:lumMod val="50000"/>
                </a:schemeClr>
              </a:solidFill>
              <a:ea typeface="Cambria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08F5F4CB-9AD0-E846-A191-D46D6B0FA016}"/>
              </a:ext>
            </a:extLst>
          </p:cNvPr>
          <p:cNvSpPr txBox="1">
            <a:spLocks/>
          </p:cNvSpPr>
          <p:nvPr/>
        </p:nvSpPr>
        <p:spPr>
          <a:xfrm>
            <a:off x="6109443" y="1632230"/>
            <a:ext cx="5628128" cy="3943926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r-TR" b="1" dirty="0">
                <a:solidFill>
                  <a:srgbClr val="C00000"/>
                </a:solidFill>
              </a:rPr>
              <a:t>Tıbbı Atıklar</a:t>
            </a:r>
          </a:p>
          <a:p>
            <a:pPr lvl="1"/>
            <a:r>
              <a:rPr lang="tr-TR" dirty="0">
                <a:solidFill>
                  <a:schemeClr val="accent3">
                    <a:lumMod val="50000"/>
                  </a:schemeClr>
                </a:solidFill>
              </a:rPr>
              <a:t>Hastane ve sağlık kuruluşlarından çıkan </a:t>
            </a:r>
            <a:r>
              <a:rPr lang="tr-TR" dirty="0" err="1">
                <a:solidFill>
                  <a:schemeClr val="accent3">
                    <a:lumMod val="50000"/>
                  </a:schemeClr>
                </a:solidFill>
              </a:rPr>
              <a:t>enfekte</a:t>
            </a:r>
            <a:r>
              <a:rPr lang="tr-TR" dirty="0">
                <a:solidFill>
                  <a:schemeClr val="accent3">
                    <a:lumMod val="50000"/>
                  </a:schemeClr>
                </a:solidFill>
              </a:rPr>
              <a:t> ve hastalık yapma özelliğindeki atıklar</a:t>
            </a:r>
          </a:p>
          <a:p>
            <a:pPr lvl="1"/>
            <a:r>
              <a:rPr lang="tr-TR" dirty="0">
                <a:solidFill>
                  <a:schemeClr val="accent3">
                    <a:lumMod val="50000"/>
                  </a:schemeClr>
                </a:solidFill>
              </a:rPr>
              <a:t>Araştırma Laboratuvarlarından canlı çalışmalarından çıkan atıklar</a:t>
            </a:r>
          </a:p>
          <a:p>
            <a:pPr marL="457200" lvl="1" indent="0">
              <a:buNone/>
            </a:pPr>
            <a:endParaRPr lang="tr-TR" dirty="0">
              <a:solidFill>
                <a:schemeClr val="accent3">
                  <a:lumMod val="50000"/>
                </a:schemeClr>
              </a:solidFill>
            </a:endParaRPr>
          </a:p>
          <a:p>
            <a:r>
              <a:rPr lang="tr-TR" b="1" dirty="0">
                <a:solidFill>
                  <a:srgbClr val="C00000"/>
                </a:solidFill>
              </a:rPr>
              <a:t>Elektronik atıklar</a:t>
            </a:r>
          </a:p>
          <a:p>
            <a:pPr lvl="1"/>
            <a:r>
              <a:rPr lang="tr-TR" dirty="0">
                <a:solidFill>
                  <a:schemeClr val="accent3">
                    <a:lumMod val="50000"/>
                  </a:schemeClr>
                </a:solidFill>
              </a:rPr>
              <a:t>Küçük ev aletleri</a:t>
            </a:r>
          </a:p>
          <a:p>
            <a:pPr lvl="1"/>
            <a:r>
              <a:rPr lang="tr-TR" dirty="0">
                <a:solidFill>
                  <a:schemeClr val="accent3">
                    <a:lumMod val="50000"/>
                  </a:schemeClr>
                </a:solidFill>
              </a:rPr>
              <a:t>Bilgisayarlar ve telefonlar </a:t>
            </a:r>
          </a:p>
          <a:p>
            <a:pPr lvl="1"/>
            <a:r>
              <a:rPr lang="tr-TR" dirty="0">
                <a:solidFill>
                  <a:schemeClr val="accent3">
                    <a:lumMod val="50000"/>
                  </a:schemeClr>
                </a:solidFill>
              </a:rPr>
              <a:t>Floresan lambalar</a:t>
            </a:r>
          </a:p>
          <a:p>
            <a:pPr lvl="1"/>
            <a:endParaRPr lang="tr-TR" dirty="0"/>
          </a:p>
          <a:p>
            <a:r>
              <a:rPr lang="tr-TR" b="1" dirty="0">
                <a:solidFill>
                  <a:srgbClr val="C00000"/>
                </a:solidFill>
              </a:rPr>
              <a:t>Geri </a:t>
            </a:r>
            <a:r>
              <a:rPr lang="tr-TR" b="1" dirty="0" err="1">
                <a:solidFill>
                  <a:srgbClr val="C00000"/>
                </a:solidFill>
              </a:rPr>
              <a:t>Dönüşem</a:t>
            </a:r>
            <a:r>
              <a:rPr lang="en-GB" b="1" dirty="0">
                <a:solidFill>
                  <a:srgbClr val="C00000"/>
                </a:solidFill>
              </a:rPr>
              <a:t>e</a:t>
            </a:r>
            <a:r>
              <a:rPr lang="tr-TR" b="1" dirty="0">
                <a:solidFill>
                  <a:srgbClr val="C00000"/>
                </a:solidFill>
              </a:rPr>
              <a:t>yen Atıklar</a:t>
            </a:r>
          </a:p>
          <a:p>
            <a:pPr lvl="1"/>
            <a:r>
              <a:rPr lang="tr-TR" dirty="0">
                <a:solidFill>
                  <a:schemeClr val="accent3">
                    <a:lumMod val="50000"/>
                  </a:schemeClr>
                </a:solidFill>
              </a:rPr>
              <a:t>Yakılarak enerji elde edilebilecek dönüşümü zor veya olmayan her türlü atık</a:t>
            </a:r>
          </a:p>
          <a:p>
            <a:pPr algn="just">
              <a:defRPr/>
            </a:pPr>
            <a:endParaRPr lang="tr-TR" altLang="tr-TR" sz="2400" dirty="0">
              <a:solidFill>
                <a:schemeClr val="accent3">
                  <a:lumMod val="50000"/>
                </a:schemeClr>
              </a:solidFill>
              <a:ea typeface="Cambria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403798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2" name="Grup 58">
            <a:extLst>
              <a:ext uri="{FF2B5EF4-FFF2-40B4-BE49-F238E27FC236}">
                <a16:creationId xmlns:a16="http://schemas.microsoft.com/office/drawing/2014/main" id="{D3B8BB43-2028-4B84-8406-B2F64B48A790}"/>
              </a:ext>
            </a:extLst>
          </p:cNvPr>
          <p:cNvGrpSpPr/>
          <p:nvPr/>
        </p:nvGrpSpPr>
        <p:grpSpPr>
          <a:xfrm>
            <a:off x="1047750" y="3598159"/>
            <a:ext cx="10362996" cy="2114550"/>
            <a:chOff x="1181100" y="2743200"/>
            <a:chExt cx="10362996" cy="2114550"/>
          </a:xfrm>
        </p:grpSpPr>
        <p:grpSp>
          <p:nvGrpSpPr>
            <p:cNvPr id="63" name="Grup 52">
              <a:extLst>
                <a:ext uri="{FF2B5EF4-FFF2-40B4-BE49-F238E27FC236}">
                  <a16:creationId xmlns:a16="http://schemas.microsoft.com/office/drawing/2014/main" id="{F5F184DE-553B-4274-8382-F39B2C659293}"/>
                </a:ext>
              </a:extLst>
            </p:cNvPr>
            <p:cNvGrpSpPr/>
            <p:nvPr/>
          </p:nvGrpSpPr>
          <p:grpSpPr>
            <a:xfrm>
              <a:off x="1181100" y="2743200"/>
              <a:ext cx="1314449" cy="2114550"/>
              <a:chOff x="1181100" y="2743200"/>
              <a:chExt cx="1314449" cy="2114550"/>
            </a:xfrm>
          </p:grpSpPr>
          <p:grpSp>
            <p:nvGrpSpPr>
              <p:cNvPr id="94" name="Grup 25">
                <a:extLst>
                  <a:ext uri="{FF2B5EF4-FFF2-40B4-BE49-F238E27FC236}">
                    <a16:creationId xmlns:a16="http://schemas.microsoft.com/office/drawing/2014/main" id="{73F6EDA5-EA36-49EA-B40A-BE82A9BC31A8}"/>
                  </a:ext>
                </a:extLst>
              </p:cNvPr>
              <p:cNvGrpSpPr/>
              <p:nvPr/>
            </p:nvGrpSpPr>
            <p:grpSpPr>
              <a:xfrm>
                <a:off x="1181100" y="2743200"/>
                <a:ext cx="1314449" cy="2114550"/>
                <a:chOff x="1181100" y="2743200"/>
                <a:chExt cx="1314449" cy="2114550"/>
              </a:xfrm>
            </p:grpSpPr>
            <p:sp>
              <p:nvSpPr>
                <p:cNvPr id="96" name="Dikdörtgen: Köşeleri Yuvarlatılmış 21">
                  <a:extLst>
                    <a:ext uri="{FF2B5EF4-FFF2-40B4-BE49-F238E27FC236}">
                      <a16:creationId xmlns:a16="http://schemas.microsoft.com/office/drawing/2014/main" id="{C7D2CFAF-A371-4BDD-AE5F-FC1F7517F6D8}"/>
                    </a:ext>
                  </a:extLst>
                </p:cNvPr>
                <p:cNvSpPr/>
                <p:nvPr/>
              </p:nvSpPr>
              <p:spPr>
                <a:xfrm>
                  <a:off x="1228725" y="2743200"/>
                  <a:ext cx="1228725" cy="2114550"/>
                </a:xfrm>
                <a:prstGeom prst="roundRect">
                  <a:avLst/>
                </a:prstGeom>
                <a:solidFill>
                  <a:srgbClr val="FFFF00"/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4">
                    <a:shade val="50000"/>
                  </a:schemeClr>
                </a:lnRef>
                <a:fillRef idx="1">
                  <a:schemeClr val="accent4"/>
                </a:fillRef>
                <a:effectRef idx="0">
                  <a:schemeClr val="accent4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97" name="Akış Çizelgesi: Manyetik Disk 22">
                  <a:extLst>
                    <a:ext uri="{FF2B5EF4-FFF2-40B4-BE49-F238E27FC236}">
                      <a16:creationId xmlns:a16="http://schemas.microsoft.com/office/drawing/2014/main" id="{AD329FB0-B6C0-4ECB-9573-FC1A5825F017}"/>
                    </a:ext>
                  </a:extLst>
                </p:cNvPr>
                <p:cNvSpPr/>
                <p:nvPr/>
              </p:nvSpPr>
              <p:spPr>
                <a:xfrm>
                  <a:off x="1181100" y="2743200"/>
                  <a:ext cx="1314449" cy="161925"/>
                </a:xfrm>
                <a:prstGeom prst="flowChartMagneticDisk">
                  <a:avLst/>
                </a:prstGeom>
                <a:solidFill>
                  <a:srgbClr val="FFFF00"/>
                </a:solidFill>
                <a:ln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pic>
              <p:nvPicPr>
                <p:cNvPr id="98" name="Resim 24">
                  <a:extLst>
                    <a:ext uri="{FF2B5EF4-FFF2-40B4-BE49-F238E27FC236}">
                      <a16:creationId xmlns:a16="http://schemas.microsoft.com/office/drawing/2014/main" id="{91F8CA6F-9F0B-43F3-A1B3-27FA3077559E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442378" y="3351214"/>
                  <a:ext cx="807107" cy="807107"/>
                </a:xfrm>
                <a:prstGeom prst="rect">
                  <a:avLst/>
                </a:prstGeom>
              </p:spPr>
            </p:pic>
          </p:grpSp>
          <p:sp>
            <p:nvSpPr>
              <p:cNvPr id="95" name="Metin kutusu 46">
                <a:extLst>
                  <a:ext uri="{FF2B5EF4-FFF2-40B4-BE49-F238E27FC236}">
                    <a16:creationId xmlns:a16="http://schemas.microsoft.com/office/drawing/2014/main" id="{8588EAE0-5F8B-4F0A-A202-528B653F7EBF}"/>
                  </a:ext>
                </a:extLst>
              </p:cNvPr>
              <p:cNvSpPr txBox="1"/>
              <p:nvPr/>
            </p:nvSpPr>
            <p:spPr>
              <a:xfrm>
                <a:off x="1442378" y="4324350"/>
                <a:ext cx="80710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tr-TR" dirty="0"/>
                  <a:t>Plastik</a:t>
                </a:r>
                <a:endParaRPr lang="en-US" dirty="0"/>
              </a:p>
            </p:txBody>
          </p:sp>
        </p:grpSp>
        <p:grpSp>
          <p:nvGrpSpPr>
            <p:cNvPr id="64" name="Grup 53">
              <a:extLst>
                <a:ext uri="{FF2B5EF4-FFF2-40B4-BE49-F238E27FC236}">
                  <a16:creationId xmlns:a16="http://schemas.microsoft.com/office/drawing/2014/main" id="{D6696556-5AC4-496F-A792-0316DB537BE1}"/>
                </a:ext>
              </a:extLst>
            </p:cNvPr>
            <p:cNvGrpSpPr/>
            <p:nvPr/>
          </p:nvGrpSpPr>
          <p:grpSpPr>
            <a:xfrm>
              <a:off x="3009900" y="2743200"/>
              <a:ext cx="1314449" cy="2114550"/>
              <a:chOff x="3057525" y="2743200"/>
              <a:chExt cx="1314449" cy="2114550"/>
            </a:xfrm>
          </p:grpSpPr>
          <p:grpSp>
            <p:nvGrpSpPr>
              <p:cNvPr id="89" name="Grup 26">
                <a:extLst>
                  <a:ext uri="{FF2B5EF4-FFF2-40B4-BE49-F238E27FC236}">
                    <a16:creationId xmlns:a16="http://schemas.microsoft.com/office/drawing/2014/main" id="{95EB0EAA-43EE-4D30-8FF1-05123432AA44}"/>
                  </a:ext>
                </a:extLst>
              </p:cNvPr>
              <p:cNvGrpSpPr/>
              <p:nvPr/>
            </p:nvGrpSpPr>
            <p:grpSpPr>
              <a:xfrm>
                <a:off x="3057525" y="2743200"/>
                <a:ext cx="1314449" cy="2114550"/>
                <a:chOff x="1181100" y="2743200"/>
                <a:chExt cx="1314449" cy="2114550"/>
              </a:xfrm>
            </p:grpSpPr>
            <p:sp>
              <p:nvSpPr>
                <p:cNvPr id="91" name="Dikdörtgen: Köşeleri Yuvarlatılmış 27">
                  <a:extLst>
                    <a:ext uri="{FF2B5EF4-FFF2-40B4-BE49-F238E27FC236}">
                      <a16:creationId xmlns:a16="http://schemas.microsoft.com/office/drawing/2014/main" id="{B0F55B85-B505-40E0-A83D-AA0BE85F0D47}"/>
                    </a:ext>
                  </a:extLst>
                </p:cNvPr>
                <p:cNvSpPr/>
                <p:nvPr/>
              </p:nvSpPr>
              <p:spPr>
                <a:xfrm>
                  <a:off x="1228725" y="2743200"/>
                  <a:ext cx="1228725" cy="2114550"/>
                </a:xfrm>
                <a:prstGeom prst="roundRect">
                  <a:avLst/>
                </a:prstGeom>
                <a:solidFill>
                  <a:srgbClr val="00B050"/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4">
                    <a:shade val="50000"/>
                  </a:schemeClr>
                </a:lnRef>
                <a:fillRef idx="1">
                  <a:schemeClr val="accent4"/>
                </a:fillRef>
                <a:effectRef idx="0">
                  <a:schemeClr val="accent4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92" name="Akış Çizelgesi: Manyetik Disk 28">
                  <a:extLst>
                    <a:ext uri="{FF2B5EF4-FFF2-40B4-BE49-F238E27FC236}">
                      <a16:creationId xmlns:a16="http://schemas.microsoft.com/office/drawing/2014/main" id="{48B6DBDD-C6F5-4414-A5EC-9D38BA5A1BD2}"/>
                    </a:ext>
                  </a:extLst>
                </p:cNvPr>
                <p:cNvSpPr/>
                <p:nvPr/>
              </p:nvSpPr>
              <p:spPr>
                <a:xfrm>
                  <a:off x="1181100" y="2743200"/>
                  <a:ext cx="1314449" cy="161925"/>
                </a:xfrm>
                <a:prstGeom prst="flowChartMagneticDisk">
                  <a:avLst/>
                </a:prstGeom>
                <a:solidFill>
                  <a:srgbClr val="00B050"/>
                </a:solidFill>
                <a:ln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pic>
              <p:nvPicPr>
                <p:cNvPr id="93" name="Resim 29">
                  <a:extLst>
                    <a:ext uri="{FF2B5EF4-FFF2-40B4-BE49-F238E27FC236}">
                      <a16:creationId xmlns:a16="http://schemas.microsoft.com/office/drawing/2014/main" id="{6F991C43-1A41-4215-BFEB-48EFA62AFA44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442378" y="3351214"/>
                  <a:ext cx="807107" cy="807107"/>
                </a:xfrm>
                <a:prstGeom prst="rect">
                  <a:avLst/>
                </a:prstGeom>
              </p:spPr>
            </p:pic>
          </p:grpSp>
          <p:sp>
            <p:nvSpPr>
              <p:cNvPr id="90" name="Metin kutusu 47">
                <a:extLst>
                  <a:ext uri="{FF2B5EF4-FFF2-40B4-BE49-F238E27FC236}">
                    <a16:creationId xmlns:a16="http://schemas.microsoft.com/office/drawing/2014/main" id="{96D84DBE-A269-4DB6-AE43-309078CA02C6}"/>
                  </a:ext>
                </a:extLst>
              </p:cNvPr>
              <p:cNvSpPr txBox="1"/>
              <p:nvPr/>
            </p:nvSpPr>
            <p:spPr>
              <a:xfrm>
                <a:off x="3305779" y="4323369"/>
                <a:ext cx="80710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tr-TR" dirty="0"/>
                  <a:t>Cam</a:t>
                </a:r>
                <a:endParaRPr lang="en-US" dirty="0"/>
              </a:p>
            </p:txBody>
          </p:sp>
        </p:grpSp>
        <p:grpSp>
          <p:nvGrpSpPr>
            <p:cNvPr id="65" name="Grup 54">
              <a:extLst>
                <a:ext uri="{FF2B5EF4-FFF2-40B4-BE49-F238E27FC236}">
                  <a16:creationId xmlns:a16="http://schemas.microsoft.com/office/drawing/2014/main" id="{6940348D-079B-46CE-BF55-F283AA12D370}"/>
                </a:ext>
              </a:extLst>
            </p:cNvPr>
            <p:cNvGrpSpPr/>
            <p:nvPr/>
          </p:nvGrpSpPr>
          <p:grpSpPr>
            <a:xfrm>
              <a:off x="4745039" y="2743200"/>
              <a:ext cx="1314449" cy="2114550"/>
              <a:chOff x="4745039" y="2743200"/>
              <a:chExt cx="1314449" cy="2114550"/>
            </a:xfrm>
          </p:grpSpPr>
          <p:grpSp>
            <p:nvGrpSpPr>
              <p:cNvPr id="84" name="Grup 30">
                <a:extLst>
                  <a:ext uri="{FF2B5EF4-FFF2-40B4-BE49-F238E27FC236}">
                    <a16:creationId xmlns:a16="http://schemas.microsoft.com/office/drawing/2014/main" id="{E5D24A58-EF0D-4728-B6AC-6277C216B10E}"/>
                  </a:ext>
                </a:extLst>
              </p:cNvPr>
              <p:cNvGrpSpPr/>
              <p:nvPr/>
            </p:nvGrpSpPr>
            <p:grpSpPr>
              <a:xfrm>
                <a:off x="4745039" y="2743200"/>
                <a:ext cx="1314449" cy="2114550"/>
                <a:chOff x="1181100" y="2743200"/>
                <a:chExt cx="1314449" cy="2114550"/>
              </a:xfrm>
            </p:grpSpPr>
            <p:sp>
              <p:nvSpPr>
                <p:cNvPr id="86" name="Dikdörtgen: Köşeleri Yuvarlatılmış 31">
                  <a:extLst>
                    <a:ext uri="{FF2B5EF4-FFF2-40B4-BE49-F238E27FC236}">
                      <a16:creationId xmlns:a16="http://schemas.microsoft.com/office/drawing/2014/main" id="{F135EDE0-9A14-4F26-98B4-AB710EAD7D05}"/>
                    </a:ext>
                  </a:extLst>
                </p:cNvPr>
                <p:cNvSpPr/>
                <p:nvPr/>
              </p:nvSpPr>
              <p:spPr>
                <a:xfrm>
                  <a:off x="1228725" y="2743200"/>
                  <a:ext cx="1228725" cy="2114550"/>
                </a:xfrm>
                <a:prstGeom prst="roundRect">
                  <a:avLst/>
                </a:prstGeom>
                <a:solidFill>
                  <a:schemeClr val="accent2"/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4">
                    <a:shade val="50000"/>
                  </a:schemeClr>
                </a:lnRef>
                <a:fillRef idx="1">
                  <a:schemeClr val="accent4"/>
                </a:fillRef>
                <a:effectRef idx="0">
                  <a:schemeClr val="accent4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7" name="Akış Çizelgesi: Manyetik Disk 32">
                  <a:extLst>
                    <a:ext uri="{FF2B5EF4-FFF2-40B4-BE49-F238E27FC236}">
                      <a16:creationId xmlns:a16="http://schemas.microsoft.com/office/drawing/2014/main" id="{2411262E-C4F3-4F6E-B4B6-3E665C3BB923}"/>
                    </a:ext>
                  </a:extLst>
                </p:cNvPr>
                <p:cNvSpPr/>
                <p:nvPr/>
              </p:nvSpPr>
              <p:spPr>
                <a:xfrm>
                  <a:off x="1181100" y="2743200"/>
                  <a:ext cx="1314449" cy="161925"/>
                </a:xfrm>
                <a:prstGeom prst="flowChartMagneticDisk">
                  <a:avLst/>
                </a:prstGeom>
                <a:solidFill>
                  <a:schemeClr val="accent2"/>
                </a:solidFill>
                <a:ln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pic>
              <p:nvPicPr>
                <p:cNvPr id="88" name="Resim 33">
                  <a:extLst>
                    <a:ext uri="{FF2B5EF4-FFF2-40B4-BE49-F238E27FC236}">
                      <a16:creationId xmlns:a16="http://schemas.microsoft.com/office/drawing/2014/main" id="{D34F3D7E-3650-4DE2-ABD2-7D58BD276D42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442378" y="3351214"/>
                  <a:ext cx="807107" cy="807107"/>
                </a:xfrm>
                <a:prstGeom prst="rect">
                  <a:avLst/>
                </a:prstGeom>
              </p:spPr>
            </p:pic>
          </p:grpSp>
          <p:sp>
            <p:nvSpPr>
              <p:cNvPr id="85" name="Metin kutusu 48">
                <a:extLst>
                  <a:ext uri="{FF2B5EF4-FFF2-40B4-BE49-F238E27FC236}">
                    <a16:creationId xmlns:a16="http://schemas.microsoft.com/office/drawing/2014/main" id="{F089B1A3-E9D6-4407-A795-BE9162967E1E}"/>
                  </a:ext>
                </a:extLst>
              </p:cNvPr>
              <p:cNvSpPr txBox="1"/>
              <p:nvPr/>
            </p:nvSpPr>
            <p:spPr>
              <a:xfrm>
                <a:off x="4933569" y="4312863"/>
                <a:ext cx="100713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tr-TR" dirty="0"/>
                  <a:t>Organik</a:t>
                </a:r>
                <a:endParaRPr lang="en-US" dirty="0"/>
              </a:p>
            </p:txBody>
          </p:sp>
        </p:grpSp>
        <p:grpSp>
          <p:nvGrpSpPr>
            <p:cNvPr id="66" name="Grup 55">
              <a:extLst>
                <a:ext uri="{FF2B5EF4-FFF2-40B4-BE49-F238E27FC236}">
                  <a16:creationId xmlns:a16="http://schemas.microsoft.com/office/drawing/2014/main" id="{C3DA302A-5ABE-4E20-BE9E-837B6A2BFA7C}"/>
                </a:ext>
              </a:extLst>
            </p:cNvPr>
            <p:cNvGrpSpPr/>
            <p:nvPr/>
          </p:nvGrpSpPr>
          <p:grpSpPr>
            <a:xfrm>
              <a:off x="6526214" y="2743200"/>
              <a:ext cx="1314449" cy="2114550"/>
              <a:chOff x="6364289" y="2743200"/>
              <a:chExt cx="1314449" cy="2114550"/>
            </a:xfrm>
          </p:grpSpPr>
          <p:grpSp>
            <p:nvGrpSpPr>
              <p:cNvPr id="79" name="Grup 34">
                <a:extLst>
                  <a:ext uri="{FF2B5EF4-FFF2-40B4-BE49-F238E27FC236}">
                    <a16:creationId xmlns:a16="http://schemas.microsoft.com/office/drawing/2014/main" id="{5578B1B4-3A3B-4C80-8A96-B2FD3E8D72A6}"/>
                  </a:ext>
                </a:extLst>
              </p:cNvPr>
              <p:cNvGrpSpPr/>
              <p:nvPr/>
            </p:nvGrpSpPr>
            <p:grpSpPr>
              <a:xfrm>
                <a:off x="6364289" y="2743200"/>
                <a:ext cx="1314449" cy="2114550"/>
                <a:chOff x="1181100" y="2743200"/>
                <a:chExt cx="1314449" cy="2114550"/>
              </a:xfrm>
            </p:grpSpPr>
            <p:sp>
              <p:nvSpPr>
                <p:cNvPr id="81" name="Dikdörtgen: Köşeleri Yuvarlatılmış 35">
                  <a:extLst>
                    <a:ext uri="{FF2B5EF4-FFF2-40B4-BE49-F238E27FC236}">
                      <a16:creationId xmlns:a16="http://schemas.microsoft.com/office/drawing/2014/main" id="{E925F94F-532B-4A82-B90A-61058C983BE8}"/>
                    </a:ext>
                  </a:extLst>
                </p:cNvPr>
                <p:cNvSpPr/>
                <p:nvPr/>
              </p:nvSpPr>
              <p:spPr>
                <a:xfrm>
                  <a:off x="1228725" y="2743200"/>
                  <a:ext cx="1228725" cy="2114550"/>
                </a:xfrm>
                <a:prstGeom prst="roundRect">
                  <a:avLst/>
                </a:prstGeom>
                <a:solidFill>
                  <a:srgbClr val="00B0F0"/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4">
                    <a:shade val="50000"/>
                  </a:schemeClr>
                </a:lnRef>
                <a:fillRef idx="1">
                  <a:schemeClr val="accent4"/>
                </a:fillRef>
                <a:effectRef idx="0">
                  <a:schemeClr val="accent4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2" name="Akış Çizelgesi: Manyetik Disk 36">
                  <a:extLst>
                    <a:ext uri="{FF2B5EF4-FFF2-40B4-BE49-F238E27FC236}">
                      <a16:creationId xmlns:a16="http://schemas.microsoft.com/office/drawing/2014/main" id="{6D39E11E-6B46-4F2E-8A24-0D5931A0AFD7}"/>
                    </a:ext>
                  </a:extLst>
                </p:cNvPr>
                <p:cNvSpPr/>
                <p:nvPr/>
              </p:nvSpPr>
              <p:spPr>
                <a:xfrm>
                  <a:off x="1181100" y="2743200"/>
                  <a:ext cx="1314449" cy="161925"/>
                </a:xfrm>
                <a:prstGeom prst="flowChartMagneticDisk">
                  <a:avLst/>
                </a:prstGeom>
                <a:solidFill>
                  <a:srgbClr val="00B0F0"/>
                </a:solidFill>
                <a:ln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pic>
              <p:nvPicPr>
                <p:cNvPr id="83" name="Resim 37">
                  <a:extLst>
                    <a:ext uri="{FF2B5EF4-FFF2-40B4-BE49-F238E27FC236}">
                      <a16:creationId xmlns:a16="http://schemas.microsoft.com/office/drawing/2014/main" id="{864CE64B-8881-48A9-954F-D2E4DFB2EA2D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442378" y="3351214"/>
                  <a:ext cx="807107" cy="807107"/>
                </a:xfrm>
                <a:prstGeom prst="rect">
                  <a:avLst/>
                </a:prstGeom>
              </p:spPr>
            </p:pic>
          </p:grpSp>
          <p:sp>
            <p:nvSpPr>
              <p:cNvPr id="80" name="Metin kutusu 49">
                <a:extLst>
                  <a:ext uri="{FF2B5EF4-FFF2-40B4-BE49-F238E27FC236}">
                    <a16:creationId xmlns:a16="http://schemas.microsoft.com/office/drawing/2014/main" id="{334BA5F0-2512-46D8-910C-F1B34068B556}"/>
                  </a:ext>
                </a:extLst>
              </p:cNvPr>
              <p:cNvSpPr txBox="1"/>
              <p:nvPr/>
            </p:nvSpPr>
            <p:spPr>
              <a:xfrm>
                <a:off x="6617959" y="4323369"/>
                <a:ext cx="80710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tr-TR" dirty="0"/>
                  <a:t>Kağıt</a:t>
                </a:r>
                <a:endParaRPr lang="en-US" dirty="0"/>
              </a:p>
            </p:txBody>
          </p:sp>
        </p:grpSp>
        <p:grpSp>
          <p:nvGrpSpPr>
            <p:cNvPr id="67" name="Grup 56">
              <a:extLst>
                <a:ext uri="{FF2B5EF4-FFF2-40B4-BE49-F238E27FC236}">
                  <a16:creationId xmlns:a16="http://schemas.microsoft.com/office/drawing/2014/main" id="{753CE751-3297-4C58-A4B1-03653D667022}"/>
                </a:ext>
              </a:extLst>
            </p:cNvPr>
            <p:cNvGrpSpPr/>
            <p:nvPr/>
          </p:nvGrpSpPr>
          <p:grpSpPr>
            <a:xfrm>
              <a:off x="8256256" y="2743200"/>
              <a:ext cx="1314449" cy="2114550"/>
              <a:chOff x="8097839" y="2743200"/>
              <a:chExt cx="1314449" cy="2114550"/>
            </a:xfrm>
          </p:grpSpPr>
          <p:grpSp>
            <p:nvGrpSpPr>
              <p:cNvPr id="74" name="Grup 38">
                <a:extLst>
                  <a:ext uri="{FF2B5EF4-FFF2-40B4-BE49-F238E27FC236}">
                    <a16:creationId xmlns:a16="http://schemas.microsoft.com/office/drawing/2014/main" id="{FE26291B-5B2B-49FF-BBDA-8F88F6A5259A}"/>
                  </a:ext>
                </a:extLst>
              </p:cNvPr>
              <p:cNvGrpSpPr/>
              <p:nvPr/>
            </p:nvGrpSpPr>
            <p:grpSpPr>
              <a:xfrm>
                <a:off x="8097839" y="2743200"/>
                <a:ext cx="1314449" cy="2114550"/>
                <a:chOff x="1181100" y="2743200"/>
                <a:chExt cx="1314449" cy="2114550"/>
              </a:xfrm>
            </p:grpSpPr>
            <p:sp>
              <p:nvSpPr>
                <p:cNvPr id="76" name="Dikdörtgen: Köşeleri Yuvarlatılmış 39">
                  <a:extLst>
                    <a:ext uri="{FF2B5EF4-FFF2-40B4-BE49-F238E27FC236}">
                      <a16:creationId xmlns:a16="http://schemas.microsoft.com/office/drawing/2014/main" id="{DC042B36-7DCC-4226-9E7C-E0A2FBB27125}"/>
                    </a:ext>
                  </a:extLst>
                </p:cNvPr>
                <p:cNvSpPr/>
                <p:nvPr/>
              </p:nvSpPr>
              <p:spPr>
                <a:xfrm>
                  <a:off x="1228725" y="2743200"/>
                  <a:ext cx="1228725" cy="2114550"/>
                </a:xfrm>
                <a:prstGeom prst="roundRect">
                  <a:avLst/>
                </a:prstGeom>
                <a:solidFill>
                  <a:schemeClr val="bg2">
                    <a:lumMod val="7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4">
                    <a:shade val="50000"/>
                  </a:schemeClr>
                </a:lnRef>
                <a:fillRef idx="1">
                  <a:schemeClr val="accent4"/>
                </a:fillRef>
                <a:effectRef idx="0">
                  <a:schemeClr val="accent4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77" name="Akış Çizelgesi: Manyetik Disk 40">
                  <a:extLst>
                    <a:ext uri="{FF2B5EF4-FFF2-40B4-BE49-F238E27FC236}">
                      <a16:creationId xmlns:a16="http://schemas.microsoft.com/office/drawing/2014/main" id="{2F5A24C6-25D3-43C8-8F74-14557A60E31F}"/>
                    </a:ext>
                  </a:extLst>
                </p:cNvPr>
                <p:cNvSpPr/>
                <p:nvPr/>
              </p:nvSpPr>
              <p:spPr>
                <a:xfrm>
                  <a:off x="1181100" y="2743200"/>
                  <a:ext cx="1314449" cy="161925"/>
                </a:xfrm>
                <a:prstGeom prst="flowChartMagneticDisk">
                  <a:avLst/>
                </a:prstGeom>
                <a:solidFill>
                  <a:schemeClr val="bg2">
                    <a:lumMod val="75000"/>
                  </a:schemeClr>
                </a:solidFill>
                <a:ln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pic>
              <p:nvPicPr>
                <p:cNvPr id="78" name="Resim 41">
                  <a:extLst>
                    <a:ext uri="{FF2B5EF4-FFF2-40B4-BE49-F238E27FC236}">
                      <a16:creationId xmlns:a16="http://schemas.microsoft.com/office/drawing/2014/main" id="{EB47606E-D8EF-4230-B58D-DAB1476A9F23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442378" y="3351214"/>
                  <a:ext cx="807107" cy="807107"/>
                </a:xfrm>
                <a:prstGeom prst="rect">
                  <a:avLst/>
                </a:prstGeom>
              </p:spPr>
            </p:pic>
          </p:grpSp>
          <p:sp>
            <p:nvSpPr>
              <p:cNvPr id="75" name="Metin kutusu 50">
                <a:extLst>
                  <a:ext uri="{FF2B5EF4-FFF2-40B4-BE49-F238E27FC236}">
                    <a16:creationId xmlns:a16="http://schemas.microsoft.com/office/drawing/2014/main" id="{4E827C00-8553-4887-9CCA-44DF584BA3C7}"/>
                  </a:ext>
                </a:extLst>
              </p:cNvPr>
              <p:cNvSpPr txBox="1"/>
              <p:nvPr/>
            </p:nvSpPr>
            <p:spPr>
              <a:xfrm>
                <a:off x="8351509" y="4313844"/>
                <a:ext cx="80710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tr-TR" dirty="0"/>
                  <a:t>Metal</a:t>
                </a:r>
                <a:endParaRPr lang="en-US" dirty="0"/>
              </a:p>
            </p:txBody>
          </p:sp>
        </p:grpSp>
        <p:grpSp>
          <p:nvGrpSpPr>
            <p:cNvPr id="68" name="Grup 57">
              <a:extLst>
                <a:ext uri="{FF2B5EF4-FFF2-40B4-BE49-F238E27FC236}">
                  <a16:creationId xmlns:a16="http://schemas.microsoft.com/office/drawing/2014/main" id="{EE1157AC-62EF-4456-B20D-B0FDB8C19ABF}"/>
                </a:ext>
              </a:extLst>
            </p:cNvPr>
            <p:cNvGrpSpPr/>
            <p:nvPr/>
          </p:nvGrpSpPr>
          <p:grpSpPr>
            <a:xfrm>
              <a:off x="9976574" y="2743200"/>
              <a:ext cx="1567522" cy="2114550"/>
              <a:chOff x="9767028" y="2743200"/>
              <a:chExt cx="1567522" cy="2114550"/>
            </a:xfrm>
          </p:grpSpPr>
          <p:grpSp>
            <p:nvGrpSpPr>
              <p:cNvPr id="69" name="Grup 42">
                <a:extLst>
                  <a:ext uri="{FF2B5EF4-FFF2-40B4-BE49-F238E27FC236}">
                    <a16:creationId xmlns:a16="http://schemas.microsoft.com/office/drawing/2014/main" id="{C1759676-0E9A-47BC-87C9-D0AF5050E893}"/>
                  </a:ext>
                </a:extLst>
              </p:cNvPr>
              <p:cNvGrpSpPr/>
              <p:nvPr/>
            </p:nvGrpSpPr>
            <p:grpSpPr>
              <a:xfrm>
                <a:off x="9879014" y="2743200"/>
                <a:ext cx="1314449" cy="2114550"/>
                <a:chOff x="1181100" y="2743200"/>
                <a:chExt cx="1314449" cy="2114550"/>
              </a:xfrm>
            </p:grpSpPr>
            <p:sp>
              <p:nvSpPr>
                <p:cNvPr id="71" name="Dikdörtgen: Köşeleri Yuvarlatılmış 43">
                  <a:extLst>
                    <a:ext uri="{FF2B5EF4-FFF2-40B4-BE49-F238E27FC236}">
                      <a16:creationId xmlns:a16="http://schemas.microsoft.com/office/drawing/2014/main" id="{69E0111C-EC91-40D1-9193-D8E40154C1F0}"/>
                    </a:ext>
                  </a:extLst>
                </p:cNvPr>
                <p:cNvSpPr/>
                <p:nvPr/>
              </p:nvSpPr>
              <p:spPr>
                <a:xfrm>
                  <a:off x="1228725" y="2743200"/>
                  <a:ext cx="1228725" cy="2114550"/>
                </a:xfrm>
                <a:prstGeom prst="roundRect">
                  <a:avLst/>
                </a:prstGeom>
                <a:solidFill>
                  <a:schemeClr val="tx1">
                    <a:lumMod val="75000"/>
                    <a:lumOff val="2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4">
                    <a:shade val="50000"/>
                  </a:schemeClr>
                </a:lnRef>
                <a:fillRef idx="1">
                  <a:schemeClr val="accent4"/>
                </a:fillRef>
                <a:effectRef idx="0">
                  <a:schemeClr val="accent4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72" name="Akış Çizelgesi: Manyetik Disk 44">
                  <a:extLst>
                    <a:ext uri="{FF2B5EF4-FFF2-40B4-BE49-F238E27FC236}">
                      <a16:creationId xmlns:a16="http://schemas.microsoft.com/office/drawing/2014/main" id="{611B22B8-7554-407A-A333-28F43E1A78A7}"/>
                    </a:ext>
                  </a:extLst>
                </p:cNvPr>
                <p:cNvSpPr/>
                <p:nvPr/>
              </p:nvSpPr>
              <p:spPr>
                <a:xfrm>
                  <a:off x="1181100" y="2743200"/>
                  <a:ext cx="1314449" cy="161925"/>
                </a:xfrm>
                <a:prstGeom prst="flowChartMagneticDisk">
                  <a:avLst/>
                </a:prstGeom>
                <a:solidFill>
                  <a:schemeClr val="tx1">
                    <a:lumMod val="75000"/>
                    <a:lumOff val="25000"/>
                  </a:schemeClr>
                </a:solidFill>
                <a:ln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pic>
              <p:nvPicPr>
                <p:cNvPr id="73" name="Resim 45">
                  <a:extLst>
                    <a:ext uri="{FF2B5EF4-FFF2-40B4-BE49-F238E27FC236}">
                      <a16:creationId xmlns:a16="http://schemas.microsoft.com/office/drawing/2014/main" id="{ACFD2C65-4BD3-48A9-8163-AD1C1B693A16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442378" y="3351214"/>
                  <a:ext cx="807107" cy="807107"/>
                </a:xfrm>
                <a:prstGeom prst="rect">
                  <a:avLst/>
                </a:prstGeom>
              </p:spPr>
            </p:pic>
          </p:grpSp>
          <p:sp>
            <p:nvSpPr>
              <p:cNvPr id="70" name="Metin kutusu 51">
                <a:extLst>
                  <a:ext uri="{FF2B5EF4-FFF2-40B4-BE49-F238E27FC236}">
                    <a16:creationId xmlns:a16="http://schemas.microsoft.com/office/drawing/2014/main" id="{CEF2438A-FDB7-4E5A-A366-DC18581FF8C6}"/>
                  </a:ext>
                </a:extLst>
              </p:cNvPr>
              <p:cNvSpPr txBox="1"/>
              <p:nvPr/>
            </p:nvSpPr>
            <p:spPr>
              <a:xfrm>
                <a:off x="9767028" y="4182969"/>
                <a:ext cx="1567522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tr-TR" sz="1600" dirty="0">
                    <a:solidFill>
                      <a:schemeClr val="bg1"/>
                    </a:solidFill>
                  </a:rPr>
                  <a:t>Geri</a:t>
                </a:r>
                <a:r>
                  <a:rPr lang="tr-TR" sz="1600" dirty="0"/>
                  <a:t> </a:t>
                </a:r>
                <a:r>
                  <a:rPr lang="tr-TR" sz="1600" dirty="0">
                    <a:solidFill>
                      <a:schemeClr val="bg1"/>
                    </a:solidFill>
                  </a:rPr>
                  <a:t>Dönüşemeyen</a:t>
                </a:r>
                <a:endParaRPr lang="en-US" sz="1600" dirty="0">
                  <a:solidFill>
                    <a:schemeClr val="bg1"/>
                  </a:solidFill>
                </a:endParaRPr>
              </a:p>
            </p:txBody>
          </p:sp>
        </p:grpSp>
      </p:grpSp>
      <p:pic>
        <p:nvPicPr>
          <p:cNvPr id="99" name="Resim 61">
            <a:extLst>
              <a:ext uri="{FF2B5EF4-FFF2-40B4-BE49-F238E27FC236}">
                <a16:creationId xmlns:a16="http://schemas.microsoft.com/office/drawing/2014/main" id="{7C0FD0C7-97A5-41D4-A97F-CD98197397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1687" y="1135071"/>
            <a:ext cx="1752865" cy="2317143"/>
          </a:xfrm>
          <a:prstGeom prst="rect">
            <a:avLst/>
          </a:prstGeom>
        </p:spPr>
      </p:pic>
      <p:pic>
        <p:nvPicPr>
          <p:cNvPr id="100" name="Resim 62">
            <a:extLst>
              <a:ext uri="{FF2B5EF4-FFF2-40B4-BE49-F238E27FC236}">
                <a16:creationId xmlns:a16="http://schemas.microsoft.com/office/drawing/2014/main" id="{394B7596-D18A-4D7D-A9CE-786FF0AC2FF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46349" y="1082079"/>
            <a:ext cx="1561789" cy="2317144"/>
          </a:xfrm>
          <a:prstGeom prst="rect">
            <a:avLst/>
          </a:prstGeom>
        </p:spPr>
      </p:pic>
      <p:pic>
        <p:nvPicPr>
          <p:cNvPr id="101" name="Resim 63">
            <a:extLst>
              <a:ext uri="{FF2B5EF4-FFF2-40B4-BE49-F238E27FC236}">
                <a16:creationId xmlns:a16="http://schemas.microsoft.com/office/drawing/2014/main" id="{6DCCC029-D6D8-4CA4-BAFB-F9F76044E14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28631" y="1045397"/>
            <a:ext cx="1561789" cy="2337154"/>
          </a:xfrm>
          <a:prstGeom prst="rect">
            <a:avLst/>
          </a:prstGeom>
        </p:spPr>
      </p:pic>
      <p:grpSp>
        <p:nvGrpSpPr>
          <p:cNvPr id="102" name="Grup 73">
            <a:extLst>
              <a:ext uri="{FF2B5EF4-FFF2-40B4-BE49-F238E27FC236}">
                <a16:creationId xmlns:a16="http://schemas.microsoft.com/office/drawing/2014/main" id="{A13009FD-E77D-4D2E-8612-CB4E0F444286}"/>
              </a:ext>
            </a:extLst>
          </p:cNvPr>
          <p:cNvGrpSpPr/>
          <p:nvPr/>
        </p:nvGrpSpPr>
        <p:grpSpPr>
          <a:xfrm>
            <a:off x="946226" y="1421214"/>
            <a:ext cx="1566807" cy="1988564"/>
            <a:chOff x="1047750" y="2189276"/>
            <a:chExt cx="1243039" cy="1796381"/>
          </a:xfrm>
        </p:grpSpPr>
        <p:pic>
          <p:nvPicPr>
            <p:cNvPr id="103" name="Resim 64">
              <a:extLst>
                <a:ext uri="{FF2B5EF4-FFF2-40B4-BE49-F238E27FC236}">
                  <a16:creationId xmlns:a16="http://schemas.microsoft.com/office/drawing/2014/main" id="{9D8E9795-B701-45C0-A623-2CC15AABE90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047750" y="2189276"/>
              <a:ext cx="1134705" cy="786718"/>
            </a:xfrm>
            <a:prstGeom prst="rect">
              <a:avLst/>
            </a:prstGeom>
          </p:spPr>
        </p:pic>
        <p:pic>
          <p:nvPicPr>
            <p:cNvPr id="104" name="Resim 65">
              <a:extLst>
                <a:ext uri="{FF2B5EF4-FFF2-40B4-BE49-F238E27FC236}">
                  <a16:creationId xmlns:a16="http://schemas.microsoft.com/office/drawing/2014/main" id="{A3ACDA92-A206-4838-A911-948FFCDB28E8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 rot="4450162">
              <a:off x="1379720" y="3074589"/>
              <a:ext cx="1113315" cy="708822"/>
            </a:xfrm>
            <a:prstGeom prst="rect">
              <a:avLst/>
            </a:prstGeom>
          </p:spPr>
        </p:pic>
        <p:pic>
          <p:nvPicPr>
            <p:cNvPr id="105" name="Resim 66">
              <a:extLst>
                <a:ext uri="{FF2B5EF4-FFF2-40B4-BE49-F238E27FC236}">
                  <a16:creationId xmlns:a16="http://schemas.microsoft.com/office/drawing/2014/main" id="{ABC4311D-FF9D-418D-B012-9A341C332139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1204230" y="3257128"/>
              <a:ext cx="478649" cy="717974"/>
            </a:xfrm>
            <a:prstGeom prst="rect">
              <a:avLst/>
            </a:prstGeom>
          </p:spPr>
        </p:pic>
      </p:grpSp>
      <p:grpSp>
        <p:nvGrpSpPr>
          <p:cNvPr id="106" name="Grup 72">
            <a:extLst>
              <a:ext uri="{FF2B5EF4-FFF2-40B4-BE49-F238E27FC236}">
                <a16:creationId xmlns:a16="http://schemas.microsoft.com/office/drawing/2014/main" id="{BCC747F8-C041-4184-AF72-34B863AD2693}"/>
              </a:ext>
            </a:extLst>
          </p:cNvPr>
          <p:cNvGrpSpPr/>
          <p:nvPr/>
        </p:nvGrpSpPr>
        <p:grpSpPr>
          <a:xfrm>
            <a:off x="8190901" y="1762261"/>
            <a:ext cx="1236585" cy="1620289"/>
            <a:chOff x="8349871" y="2660930"/>
            <a:chExt cx="981055" cy="1463697"/>
          </a:xfrm>
        </p:grpSpPr>
        <p:pic>
          <p:nvPicPr>
            <p:cNvPr id="107" name="Resim 67">
              <a:extLst>
                <a:ext uri="{FF2B5EF4-FFF2-40B4-BE49-F238E27FC236}">
                  <a16:creationId xmlns:a16="http://schemas.microsoft.com/office/drawing/2014/main" id="{E0F89643-DB68-4B0F-9D49-4F0385181B3F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 rot="1811084">
              <a:off x="8437761" y="3275678"/>
              <a:ext cx="417497" cy="552842"/>
            </a:xfrm>
            <a:prstGeom prst="rect">
              <a:avLst/>
            </a:prstGeom>
          </p:spPr>
        </p:pic>
        <p:pic>
          <p:nvPicPr>
            <p:cNvPr id="108" name="Resim 69">
              <a:extLst>
                <a:ext uri="{FF2B5EF4-FFF2-40B4-BE49-F238E27FC236}">
                  <a16:creationId xmlns:a16="http://schemas.microsoft.com/office/drawing/2014/main" id="{697186A3-3CFD-4C70-AB8B-F93A645BA552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 rot="1848519">
              <a:off x="8647890" y="3667368"/>
              <a:ext cx="492581" cy="457259"/>
            </a:xfrm>
            <a:prstGeom prst="rect">
              <a:avLst/>
            </a:prstGeom>
          </p:spPr>
        </p:pic>
        <p:pic>
          <p:nvPicPr>
            <p:cNvPr id="109" name="Resim 70">
              <a:extLst>
                <a:ext uri="{FF2B5EF4-FFF2-40B4-BE49-F238E27FC236}">
                  <a16:creationId xmlns:a16="http://schemas.microsoft.com/office/drawing/2014/main" id="{312DA189-76C4-4AA4-8ED9-74DB409AFB0E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 rot="2983406">
              <a:off x="8834696" y="3041885"/>
              <a:ext cx="507205" cy="485254"/>
            </a:xfrm>
            <a:prstGeom prst="rect">
              <a:avLst/>
            </a:prstGeom>
          </p:spPr>
        </p:pic>
        <p:pic>
          <p:nvPicPr>
            <p:cNvPr id="110" name="Resim 71">
              <a:extLst>
                <a:ext uri="{FF2B5EF4-FFF2-40B4-BE49-F238E27FC236}">
                  <a16:creationId xmlns:a16="http://schemas.microsoft.com/office/drawing/2014/main" id="{CD1103B1-3FC9-4DFC-9239-F6B5B568D29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2"/>
            <a:srcRect l="2311" t="27583" r="66591" b="32367"/>
            <a:stretch/>
          </p:blipFill>
          <p:spPr>
            <a:xfrm rot="1737152">
              <a:off x="8349871" y="2660930"/>
              <a:ext cx="529556" cy="495704"/>
            </a:xfrm>
            <a:prstGeom prst="rect">
              <a:avLst/>
            </a:prstGeom>
          </p:spPr>
        </p:pic>
      </p:grpSp>
      <p:grpSp>
        <p:nvGrpSpPr>
          <p:cNvPr id="111" name="Grup 79">
            <a:extLst>
              <a:ext uri="{FF2B5EF4-FFF2-40B4-BE49-F238E27FC236}">
                <a16:creationId xmlns:a16="http://schemas.microsoft.com/office/drawing/2014/main" id="{ADD306A0-DF85-496E-8582-FFC20B0595D5}"/>
              </a:ext>
            </a:extLst>
          </p:cNvPr>
          <p:cNvGrpSpPr/>
          <p:nvPr/>
        </p:nvGrpSpPr>
        <p:grpSpPr>
          <a:xfrm>
            <a:off x="10023296" y="1821655"/>
            <a:ext cx="1314449" cy="1577568"/>
            <a:chOff x="10158037" y="2605656"/>
            <a:chExt cx="1042829" cy="1425105"/>
          </a:xfrm>
        </p:grpSpPr>
        <p:pic>
          <p:nvPicPr>
            <p:cNvPr id="112" name="Resim 75">
              <a:extLst>
                <a:ext uri="{FF2B5EF4-FFF2-40B4-BE49-F238E27FC236}">
                  <a16:creationId xmlns:a16="http://schemas.microsoft.com/office/drawing/2014/main" id="{941929A5-5195-4779-8B76-158318D74C67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/>
            <a:stretch>
              <a:fillRect/>
            </a:stretch>
          </p:blipFill>
          <p:spPr>
            <a:xfrm rot="1510586">
              <a:off x="10207074" y="3578354"/>
              <a:ext cx="467341" cy="452407"/>
            </a:xfrm>
            <a:prstGeom prst="rect">
              <a:avLst/>
            </a:prstGeom>
          </p:spPr>
        </p:pic>
        <p:pic>
          <p:nvPicPr>
            <p:cNvPr id="113" name="Resim 76">
              <a:extLst>
                <a:ext uri="{FF2B5EF4-FFF2-40B4-BE49-F238E27FC236}">
                  <a16:creationId xmlns:a16="http://schemas.microsoft.com/office/drawing/2014/main" id="{E362C408-2409-4AF7-B95D-1A568A4AECAF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/>
            <a:stretch>
              <a:fillRect/>
            </a:stretch>
          </p:blipFill>
          <p:spPr>
            <a:xfrm rot="2309223">
              <a:off x="10655073" y="3364454"/>
              <a:ext cx="545793" cy="358170"/>
            </a:xfrm>
            <a:prstGeom prst="rect">
              <a:avLst/>
            </a:prstGeom>
          </p:spPr>
        </p:pic>
        <p:pic>
          <p:nvPicPr>
            <p:cNvPr id="114" name="Resim 77">
              <a:extLst>
                <a:ext uri="{FF2B5EF4-FFF2-40B4-BE49-F238E27FC236}">
                  <a16:creationId xmlns:a16="http://schemas.microsoft.com/office/drawing/2014/main" id="{7C9DEB0B-CD9F-4D47-96DB-95C48DB6A990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/>
            <a:stretch>
              <a:fillRect/>
            </a:stretch>
          </p:blipFill>
          <p:spPr>
            <a:xfrm rot="2299825">
              <a:off x="10158037" y="2872290"/>
              <a:ext cx="565413" cy="565413"/>
            </a:xfrm>
            <a:prstGeom prst="rect">
              <a:avLst/>
            </a:prstGeom>
          </p:spPr>
        </p:pic>
        <p:pic>
          <p:nvPicPr>
            <p:cNvPr id="115" name="Resim 78">
              <a:extLst>
                <a:ext uri="{FF2B5EF4-FFF2-40B4-BE49-F238E27FC236}">
                  <a16:creationId xmlns:a16="http://schemas.microsoft.com/office/drawing/2014/main" id="{2F51E569-E0E0-4972-8154-05E1FF4A4E6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6"/>
            <a:srcRect l="2898" t="12010" r="64520" b="9589"/>
            <a:stretch/>
          </p:blipFill>
          <p:spPr>
            <a:xfrm rot="19910123">
              <a:off x="10640479" y="2605656"/>
              <a:ext cx="372043" cy="626367"/>
            </a:xfrm>
            <a:prstGeom prst="rect">
              <a:avLst/>
            </a:prstGeom>
          </p:spPr>
        </p:pic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7B9867FA-75C4-AE45-9F7B-BC976170C0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69919"/>
            <a:ext cx="10515600" cy="788011"/>
          </a:xfrm>
        </p:spPr>
        <p:txBody>
          <a:bodyPr>
            <a:noAutofit/>
          </a:bodyPr>
          <a:lstStyle/>
          <a:p>
            <a:pPr algn="ctr"/>
            <a:r>
              <a:rPr lang="en-GB" sz="3200" b="1" dirty="0">
                <a:solidFill>
                  <a:srgbClr val="4461A3"/>
                </a:solidFill>
              </a:rPr>
              <a:t>Geri </a:t>
            </a:r>
            <a:r>
              <a:rPr lang="en-GB" sz="3200" b="1" dirty="0" err="1">
                <a:solidFill>
                  <a:srgbClr val="4461A3"/>
                </a:solidFill>
              </a:rPr>
              <a:t>Dönüştürülebilen</a:t>
            </a:r>
            <a:r>
              <a:rPr lang="en-GB" sz="3200" b="1" dirty="0">
                <a:solidFill>
                  <a:srgbClr val="4461A3"/>
                </a:solidFill>
              </a:rPr>
              <a:t> </a:t>
            </a:r>
            <a:r>
              <a:rPr lang="en-GB" sz="3200" b="1" dirty="0" err="1">
                <a:solidFill>
                  <a:srgbClr val="4461A3"/>
                </a:solidFill>
              </a:rPr>
              <a:t>Atıklar</a:t>
            </a:r>
            <a:endParaRPr lang="tr-TR" sz="3200" dirty="0">
              <a:solidFill>
                <a:srgbClr val="4461A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2891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Resim 15">
            <a:extLst>
              <a:ext uri="{FF2B5EF4-FFF2-40B4-BE49-F238E27FC236}">
                <a16:creationId xmlns:a16="http://schemas.microsoft.com/office/drawing/2014/main" id="{0E61E139-7210-4E94-B8F4-8C5173ACF0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69650" y="3846741"/>
            <a:ext cx="1843440" cy="18434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Resim 13">
            <a:extLst>
              <a:ext uri="{FF2B5EF4-FFF2-40B4-BE49-F238E27FC236}">
                <a16:creationId xmlns:a16="http://schemas.microsoft.com/office/drawing/2014/main" id="{C05D66DD-C278-4B4A-A3F3-E1F88EE46CF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2247" b="32323"/>
          <a:stretch/>
        </p:blipFill>
        <p:spPr>
          <a:xfrm>
            <a:off x="514244" y="3784002"/>
            <a:ext cx="3454415" cy="196891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3" name="Resim 12">
            <a:extLst>
              <a:ext uri="{FF2B5EF4-FFF2-40B4-BE49-F238E27FC236}">
                <a16:creationId xmlns:a16="http://schemas.microsoft.com/office/drawing/2014/main" id="{11DF0B27-7CE6-4733-B736-88AD8F07D86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3420" y="1193976"/>
            <a:ext cx="2149556" cy="21461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Başlık 1">
            <a:extLst>
              <a:ext uri="{FF2B5EF4-FFF2-40B4-BE49-F238E27FC236}">
                <a16:creationId xmlns:a16="http://schemas.microsoft.com/office/drawing/2014/main" id="{DDA56DE2-F89B-4B5A-83F3-CBA951E871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9141" y="772581"/>
            <a:ext cx="4991501" cy="842790"/>
          </a:xfrm>
        </p:spPr>
        <p:txBody>
          <a:bodyPr>
            <a:normAutofit/>
          </a:bodyPr>
          <a:lstStyle/>
          <a:p>
            <a:pPr algn="ctr"/>
            <a:r>
              <a:rPr lang="tr-TR" sz="3200" b="1" dirty="0">
                <a:solidFill>
                  <a:srgbClr val="0070C0"/>
                </a:solidFill>
              </a:rPr>
              <a:t>Geri Dönüşmeyen Atıklar</a:t>
            </a:r>
            <a:endParaRPr lang="en-US" sz="3200" b="1" dirty="0">
              <a:solidFill>
                <a:srgbClr val="0070C0"/>
              </a:solidFill>
            </a:endParaRPr>
          </a:p>
        </p:txBody>
      </p:sp>
      <p:sp>
        <p:nvSpPr>
          <p:cNvPr id="4" name="Dikdörtgen 3">
            <a:extLst>
              <a:ext uri="{FF2B5EF4-FFF2-40B4-BE49-F238E27FC236}">
                <a16:creationId xmlns:a16="http://schemas.microsoft.com/office/drawing/2014/main" id="{7F9CBB14-5E7F-47B5-9AA9-02DBECD2C8BC}"/>
              </a:ext>
            </a:extLst>
          </p:cNvPr>
          <p:cNvSpPr/>
          <p:nvPr/>
        </p:nvSpPr>
        <p:spPr>
          <a:xfrm>
            <a:off x="1038991" y="1292205"/>
            <a:ext cx="17511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err="1">
                <a:solidFill>
                  <a:schemeClr val="accent6">
                    <a:lumMod val="50000"/>
                  </a:schemeClr>
                </a:solidFill>
              </a:rPr>
              <a:t>Plastik</a:t>
            </a:r>
            <a:r>
              <a:rPr lang="en-US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6">
                    <a:lumMod val="50000"/>
                  </a:schemeClr>
                </a:solidFill>
              </a:rPr>
              <a:t>Poşetler</a:t>
            </a:r>
            <a:r>
              <a:rPr lang="tr-TR" b="1" dirty="0">
                <a:solidFill>
                  <a:schemeClr val="accent6">
                    <a:lumMod val="50000"/>
                  </a:schemeClr>
                </a:solidFill>
              </a:rPr>
              <a:t/>
            </a:r>
            <a:br>
              <a:rPr lang="tr-TR" b="1" dirty="0">
                <a:solidFill>
                  <a:schemeClr val="accent6">
                    <a:lumMod val="50000"/>
                  </a:schemeClr>
                </a:solidFill>
              </a:rPr>
            </a:br>
            <a:endParaRPr lang="en-US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5" name="Dikdörtgen 4">
            <a:extLst>
              <a:ext uri="{FF2B5EF4-FFF2-40B4-BE49-F238E27FC236}">
                <a16:creationId xmlns:a16="http://schemas.microsoft.com/office/drawing/2014/main" id="{5E256EAF-DF4D-4851-93D6-07CA22B772AB}"/>
              </a:ext>
            </a:extLst>
          </p:cNvPr>
          <p:cNvSpPr/>
          <p:nvPr/>
        </p:nvSpPr>
        <p:spPr>
          <a:xfrm>
            <a:off x="4488877" y="1497152"/>
            <a:ext cx="22698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>
                <a:solidFill>
                  <a:schemeClr val="accent6">
                    <a:lumMod val="50000"/>
                  </a:schemeClr>
                </a:solidFill>
              </a:rPr>
              <a:t>Kâğıt</a:t>
            </a:r>
            <a:r>
              <a:rPr lang="en-US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6">
                    <a:lumMod val="50000"/>
                  </a:schemeClr>
                </a:solidFill>
              </a:rPr>
              <a:t>Havlu</a:t>
            </a:r>
            <a:r>
              <a:rPr lang="en-US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6">
                    <a:lumMod val="50000"/>
                  </a:schemeClr>
                </a:solidFill>
              </a:rPr>
              <a:t>ve</a:t>
            </a:r>
            <a:r>
              <a:rPr lang="en-US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6">
                    <a:lumMod val="50000"/>
                  </a:schemeClr>
                </a:solidFill>
              </a:rPr>
              <a:t>Mendil</a:t>
            </a:r>
            <a:endParaRPr lang="tr-TR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6" name="Dikdörtgen 5">
            <a:extLst>
              <a:ext uri="{FF2B5EF4-FFF2-40B4-BE49-F238E27FC236}">
                <a16:creationId xmlns:a16="http://schemas.microsoft.com/office/drawing/2014/main" id="{858AFAA7-031F-482A-A758-8EA411E2A56E}"/>
              </a:ext>
            </a:extLst>
          </p:cNvPr>
          <p:cNvSpPr/>
          <p:nvPr/>
        </p:nvSpPr>
        <p:spPr>
          <a:xfrm>
            <a:off x="1294894" y="3414670"/>
            <a:ext cx="14952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>
                <a:solidFill>
                  <a:schemeClr val="accent6">
                    <a:lumMod val="50000"/>
                  </a:schemeClr>
                </a:solidFill>
              </a:rPr>
              <a:t>Strafor</a:t>
            </a:r>
            <a:r>
              <a:rPr lang="en-US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6">
                    <a:lumMod val="50000"/>
                  </a:schemeClr>
                </a:solidFill>
              </a:rPr>
              <a:t>Köpük</a:t>
            </a:r>
            <a:endParaRPr lang="en-US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9" name="Dikdörtgen 8">
            <a:extLst>
              <a:ext uri="{FF2B5EF4-FFF2-40B4-BE49-F238E27FC236}">
                <a16:creationId xmlns:a16="http://schemas.microsoft.com/office/drawing/2014/main" id="{39736F5B-6B2D-463B-BF66-26A543079EE5}"/>
              </a:ext>
            </a:extLst>
          </p:cNvPr>
          <p:cNvSpPr/>
          <p:nvPr/>
        </p:nvSpPr>
        <p:spPr>
          <a:xfrm>
            <a:off x="8621809" y="1615371"/>
            <a:ext cx="12669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>
                <a:solidFill>
                  <a:schemeClr val="accent6">
                    <a:lumMod val="50000"/>
                  </a:schemeClr>
                </a:solidFill>
              </a:rPr>
              <a:t>Oyuncaklar</a:t>
            </a:r>
            <a:endParaRPr lang="en-US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0" name="Dikdörtgen 9">
            <a:extLst>
              <a:ext uri="{FF2B5EF4-FFF2-40B4-BE49-F238E27FC236}">
                <a16:creationId xmlns:a16="http://schemas.microsoft.com/office/drawing/2014/main" id="{73FF76D5-6101-4488-81FF-0DAADE1D0454}"/>
              </a:ext>
            </a:extLst>
          </p:cNvPr>
          <p:cNvSpPr/>
          <p:nvPr/>
        </p:nvSpPr>
        <p:spPr>
          <a:xfrm>
            <a:off x="4169079" y="3388868"/>
            <a:ext cx="31316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chemeClr val="accent6">
                    <a:lumMod val="50000"/>
                  </a:schemeClr>
                </a:solidFill>
              </a:rPr>
              <a:t>Tek </a:t>
            </a:r>
            <a:r>
              <a:rPr lang="en-US" b="1" dirty="0" err="1">
                <a:solidFill>
                  <a:schemeClr val="accent6">
                    <a:lumMod val="50000"/>
                  </a:schemeClr>
                </a:solidFill>
              </a:rPr>
              <a:t>Kullanımlık</a:t>
            </a:r>
            <a:r>
              <a:rPr lang="en-US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6">
                    <a:lumMod val="50000"/>
                  </a:schemeClr>
                </a:solidFill>
              </a:rPr>
              <a:t>Kâğıt</a:t>
            </a:r>
            <a:r>
              <a:rPr lang="en-US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6">
                    <a:lumMod val="50000"/>
                  </a:schemeClr>
                </a:solidFill>
              </a:rPr>
              <a:t>Bardaklar</a:t>
            </a:r>
            <a:endParaRPr lang="en-US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15" name="Resim 14">
            <a:extLst>
              <a:ext uri="{FF2B5EF4-FFF2-40B4-BE49-F238E27FC236}">
                <a16:creationId xmlns:a16="http://schemas.microsoft.com/office/drawing/2014/main" id="{3CD2DC9D-4EE1-497F-B8E1-6C719ED3861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30586" y="1866484"/>
            <a:ext cx="2269852" cy="143384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" name="Resim 16">
            <a:extLst>
              <a:ext uri="{FF2B5EF4-FFF2-40B4-BE49-F238E27FC236}">
                <a16:creationId xmlns:a16="http://schemas.microsoft.com/office/drawing/2014/main" id="{6CF021CD-7C5D-4939-B7BC-912F70993B2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49374" y="2070120"/>
            <a:ext cx="2776991" cy="27769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1593586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9867FA-75C4-AE45-9F7B-BC976170C0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69919"/>
            <a:ext cx="10515600" cy="788011"/>
          </a:xfrm>
        </p:spPr>
        <p:txBody>
          <a:bodyPr>
            <a:noAutofit/>
          </a:bodyPr>
          <a:lstStyle/>
          <a:p>
            <a:pPr algn="ctr"/>
            <a:r>
              <a:rPr lang="tr-TR" sz="3200" b="1" dirty="0">
                <a:solidFill>
                  <a:srgbClr val="4461A3"/>
                </a:solidFill>
              </a:rPr>
              <a:t>Özel Yönetimi Olan </a:t>
            </a:r>
            <a:r>
              <a:rPr lang="en-GB" sz="3200" b="1" dirty="0" err="1">
                <a:solidFill>
                  <a:srgbClr val="4461A3"/>
                </a:solidFill>
              </a:rPr>
              <a:t>Atıklar</a:t>
            </a:r>
            <a:endParaRPr lang="tr-TR" sz="3200" dirty="0">
              <a:solidFill>
                <a:srgbClr val="4461A3"/>
              </a:solidFill>
            </a:endParaRPr>
          </a:p>
        </p:txBody>
      </p:sp>
      <p:pic>
        <p:nvPicPr>
          <p:cNvPr id="57" name="Resim 6" descr="iç mekan, tablo, masa, oturma içeren bir resim&#10;&#10;Açıklama otomatik olarak oluşturuldu">
            <a:extLst>
              <a:ext uri="{FF2B5EF4-FFF2-40B4-BE49-F238E27FC236}">
                <a16:creationId xmlns:a16="http://schemas.microsoft.com/office/drawing/2014/main" id="{5C30329C-88A5-4CBA-91B3-2D94313528B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38" t="8462" r="6938" b="6494"/>
          <a:stretch/>
        </p:blipFill>
        <p:spPr>
          <a:xfrm>
            <a:off x="1123288" y="423512"/>
            <a:ext cx="2336673" cy="2405198"/>
          </a:xfrm>
          <a:prstGeom prst="rect">
            <a:avLst/>
          </a:prstGeom>
        </p:spPr>
      </p:pic>
      <p:sp>
        <p:nvSpPr>
          <p:cNvPr id="58" name="Metin kutusu 9">
            <a:extLst>
              <a:ext uri="{FF2B5EF4-FFF2-40B4-BE49-F238E27FC236}">
                <a16:creationId xmlns:a16="http://schemas.microsoft.com/office/drawing/2014/main" id="{2B0A2989-E569-48ED-992D-3A877CF58336}"/>
              </a:ext>
            </a:extLst>
          </p:cNvPr>
          <p:cNvSpPr txBox="1"/>
          <p:nvPr/>
        </p:nvSpPr>
        <p:spPr>
          <a:xfrm>
            <a:off x="5640355" y="2971800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59" name="Metin kutusu 10">
            <a:extLst>
              <a:ext uri="{FF2B5EF4-FFF2-40B4-BE49-F238E27FC236}">
                <a16:creationId xmlns:a16="http://schemas.microsoft.com/office/drawing/2014/main" id="{FDB02E8A-3165-4B95-BA65-E1E49169DFC8}"/>
              </a:ext>
            </a:extLst>
          </p:cNvPr>
          <p:cNvSpPr txBox="1"/>
          <p:nvPr/>
        </p:nvSpPr>
        <p:spPr>
          <a:xfrm>
            <a:off x="1245386" y="2422541"/>
            <a:ext cx="20030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>
                <a:solidFill>
                  <a:schemeClr val="accent3">
                    <a:lumMod val="50000"/>
                  </a:schemeClr>
                </a:solidFill>
                <a:cs typeface="Times New Roman" panose="02020603050405020304" pitchFamily="18" charset="0"/>
              </a:rPr>
              <a:t>Kablolar, Kartuşlar</a:t>
            </a:r>
          </a:p>
          <a:p>
            <a:r>
              <a:rPr lang="tr-TR" sz="1400" b="1" dirty="0">
                <a:solidFill>
                  <a:srgbClr val="FF0000"/>
                </a:solidFill>
                <a:cs typeface="Times New Roman" panose="02020603050405020304" pitchFamily="18" charset="0"/>
              </a:rPr>
              <a:t>Geri kazanım oranı %95</a:t>
            </a:r>
            <a:endParaRPr lang="en-US" sz="1400" b="1" dirty="0">
              <a:solidFill>
                <a:srgbClr val="FF0000"/>
              </a:solidFill>
              <a:cs typeface="Times New Roman" panose="02020603050405020304" pitchFamily="18" charset="0"/>
            </a:endParaRPr>
          </a:p>
        </p:txBody>
      </p:sp>
      <p:sp>
        <p:nvSpPr>
          <p:cNvPr id="60" name="Metin kutusu 12">
            <a:extLst>
              <a:ext uri="{FF2B5EF4-FFF2-40B4-BE49-F238E27FC236}">
                <a16:creationId xmlns:a16="http://schemas.microsoft.com/office/drawing/2014/main" id="{C3E97561-67B1-4E5F-BAC1-110FAE80D1B5}"/>
              </a:ext>
            </a:extLst>
          </p:cNvPr>
          <p:cNvSpPr txBox="1"/>
          <p:nvPr/>
        </p:nvSpPr>
        <p:spPr>
          <a:xfrm>
            <a:off x="3194578" y="5168503"/>
            <a:ext cx="18661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dirty="0">
                <a:solidFill>
                  <a:schemeClr val="accent3">
                    <a:lumMod val="50000"/>
                  </a:schemeClr>
                </a:solidFill>
                <a:cs typeface="Times New Roman" panose="02020603050405020304" pitchFamily="18" charset="0"/>
              </a:rPr>
              <a:t>Madeni yağlar</a:t>
            </a:r>
          </a:p>
          <a:p>
            <a:pPr algn="ctr"/>
            <a:r>
              <a:rPr lang="tr-TR" sz="1400" b="1" dirty="0">
                <a:solidFill>
                  <a:srgbClr val="FF0000"/>
                </a:solidFill>
                <a:cs typeface="Times New Roman" panose="02020603050405020304" pitchFamily="18" charset="0"/>
              </a:rPr>
              <a:t>Geri kazanımı %99 </a:t>
            </a:r>
            <a:endParaRPr lang="en-US" sz="1400" b="1" dirty="0">
              <a:solidFill>
                <a:srgbClr val="FF0000"/>
              </a:solidFill>
              <a:cs typeface="Times New Roman" panose="02020603050405020304" pitchFamily="18" charset="0"/>
            </a:endParaRPr>
          </a:p>
        </p:txBody>
      </p:sp>
      <p:pic>
        <p:nvPicPr>
          <p:cNvPr id="116" name="Resim 16">
            <a:extLst>
              <a:ext uri="{FF2B5EF4-FFF2-40B4-BE49-F238E27FC236}">
                <a16:creationId xmlns:a16="http://schemas.microsoft.com/office/drawing/2014/main" id="{AA7DBAA9-2021-4EE4-BFCA-F003311263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042" y="3018556"/>
            <a:ext cx="1606998" cy="2207697"/>
          </a:xfrm>
          <a:prstGeom prst="rect">
            <a:avLst/>
          </a:prstGeom>
        </p:spPr>
      </p:pic>
      <p:sp>
        <p:nvSpPr>
          <p:cNvPr id="117" name="Metin kutusu 17">
            <a:extLst>
              <a:ext uri="{FF2B5EF4-FFF2-40B4-BE49-F238E27FC236}">
                <a16:creationId xmlns:a16="http://schemas.microsoft.com/office/drawing/2014/main" id="{E8FF6254-C8AB-4146-B88C-DEDE05D6872E}"/>
              </a:ext>
            </a:extLst>
          </p:cNvPr>
          <p:cNvSpPr txBox="1"/>
          <p:nvPr/>
        </p:nvSpPr>
        <p:spPr>
          <a:xfrm>
            <a:off x="377480" y="5232165"/>
            <a:ext cx="186612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dirty="0" err="1">
                <a:solidFill>
                  <a:schemeClr val="accent3">
                    <a:lumMod val="50000"/>
                  </a:schemeClr>
                </a:solidFill>
                <a:cs typeface="Times New Roman" panose="02020603050405020304" pitchFamily="18" charset="0"/>
              </a:rPr>
              <a:t>Florasanlar</a:t>
            </a:r>
            <a:endParaRPr lang="tr-TR" dirty="0">
              <a:solidFill>
                <a:schemeClr val="accent3">
                  <a:lumMod val="50000"/>
                </a:schemeClr>
              </a:solidFill>
              <a:cs typeface="Times New Roman" panose="02020603050405020304" pitchFamily="18" charset="0"/>
            </a:endParaRPr>
          </a:p>
          <a:p>
            <a:pPr algn="ctr"/>
            <a:r>
              <a:rPr lang="tr-TR" sz="1200" b="1" dirty="0">
                <a:solidFill>
                  <a:srgbClr val="FF0000"/>
                </a:solidFill>
                <a:cs typeface="Times New Roman" panose="02020603050405020304" pitchFamily="18" charset="0"/>
              </a:rPr>
              <a:t>Geri kazanım oranı %97</a:t>
            </a:r>
            <a:r>
              <a:rPr lang="tr-TR" sz="1200" b="1" dirty="0">
                <a:solidFill>
                  <a:srgbClr val="FF0000"/>
                </a:solidFill>
              </a:rPr>
              <a:t>  </a:t>
            </a:r>
            <a:endParaRPr lang="en-US" sz="1200" b="1" dirty="0">
              <a:solidFill>
                <a:srgbClr val="FF0000"/>
              </a:solidFill>
            </a:endParaRPr>
          </a:p>
        </p:txBody>
      </p:sp>
      <p:sp>
        <p:nvSpPr>
          <p:cNvPr id="119" name="Metin kutusu 19">
            <a:extLst>
              <a:ext uri="{FF2B5EF4-FFF2-40B4-BE49-F238E27FC236}">
                <a16:creationId xmlns:a16="http://schemas.microsoft.com/office/drawing/2014/main" id="{25C61BD1-9830-47A6-A934-F071F0033F8E}"/>
              </a:ext>
            </a:extLst>
          </p:cNvPr>
          <p:cNvSpPr txBox="1"/>
          <p:nvPr/>
        </p:nvSpPr>
        <p:spPr>
          <a:xfrm>
            <a:off x="5222470" y="3027717"/>
            <a:ext cx="18661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dirty="0">
                <a:solidFill>
                  <a:schemeClr val="accent3">
                    <a:lumMod val="50000"/>
                  </a:schemeClr>
                </a:solidFill>
                <a:cs typeface="Times New Roman" panose="02020603050405020304" pitchFamily="18" charset="0"/>
              </a:rPr>
              <a:t>Piller</a:t>
            </a:r>
          </a:p>
          <a:p>
            <a:r>
              <a:rPr lang="tr-TR" sz="1400" b="1" dirty="0">
                <a:solidFill>
                  <a:srgbClr val="FF0000"/>
                </a:solidFill>
                <a:cs typeface="Times New Roman" panose="02020603050405020304" pitchFamily="18" charset="0"/>
              </a:rPr>
              <a:t>Geri kazanımı %99</a:t>
            </a:r>
            <a:r>
              <a:rPr lang="tr-TR" sz="1400" b="1" dirty="0">
                <a:solidFill>
                  <a:srgbClr val="FF0000"/>
                </a:solidFill>
              </a:rPr>
              <a:t> </a:t>
            </a:r>
            <a:endParaRPr lang="en-US" sz="1400" b="1" dirty="0">
              <a:solidFill>
                <a:srgbClr val="FF0000"/>
              </a:solidFill>
            </a:endParaRPr>
          </a:p>
        </p:txBody>
      </p:sp>
      <p:sp>
        <p:nvSpPr>
          <p:cNvPr id="121" name="Metin kutusu 21">
            <a:extLst>
              <a:ext uri="{FF2B5EF4-FFF2-40B4-BE49-F238E27FC236}">
                <a16:creationId xmlns:a16="http://schemas.microsoft.com/office/drawing/2014/main" id="{5C9165A5-A099-440F-A8C3-A70003D28431}"/>
              </a:ext>
            </a:extLst>
          </p:cNvPr>
          <p:cNvSpPr txBox="1"/>
          <p:nvPr/>
        </p:nvSpPr>
        <p:spPr>
          <a:xfrm>
            <a:off x="6481081" y="5200681"/>
            <a:ext cx="18661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dirty="0">
                <a:solidFill>
                  <a:schemeClr val="accent3">
                    <a:lumMod val="50000"/>
                  </a:schemeClr>
                </a:solidFill>
                <a:cs typeface="Times New Roman" panose="02020603050405020304" pitchFamily="18" charset="0"/>
              </a:rPr>
              <a:t>Aküler</a:t>
            </a:r>
          </a:p>
          <a:p>
            <a:pPr algn="ctr"/>
            <a:r>
              <a:rPr lang="tr-TR" sz="1400" b="1" dirty="0">
                <a:solidFill>
                  <a:srgbClr val="FF0000"/>
                </a:solidFill>
                <a:cs typeface="Times New Roman" panose="02020603050405020304" pitchFamily="18" charset="0"/>
              </a:rPr>
              <a:t>Geri kazanım %80</a:t>
            </a:r>
            <a:r>
              <a:rPr lang="tr-TR" sz="1400" b="1" dirty="0">
                <a:solidFill>
                  <a:srgbClr val="FF0000"/>
                </a:solidFill>
              </a:rPr>
              <a:t> </a:t>
            </a:r>
            <a:endParaRPr lang="en-US" sz="1400" b="1" dirty="0">
              <a:solidFill>
                <a:srgbClr val="FF0000"/>
              </a:solidFill>
            </a:endParaRPr>
          </a:p>
        </p:txBody>
      </p:sp>
      <p:sp>
        <p:nvSpPr>
          <p:cNvPr id="122" name="Sağ Ayraç 22">
            <a:extLst>
              <a:ext uri="{FF2B5EF4-FFF2-40B4-BE49-F238E27FC236}">
                <a16:creationId xmlns:a16="http://schemas.microsoft.com/office/drawing/2014/main" id="{A30E9CA5-B630-48DD-A345-33975A89BCB1}"/>
              </a:ext>
            </a:extLst>
          </p:cNvPr>
          <p:cNvSpPr/>
          <p:nvPr/>
        </p:nvSpPr>
        <p:spPr>
          <a:xfrm>
            <a:off x="8331147" y="1457930"/>
            <a:ext cx="776021" cy="4137655"/>
          </a:xfrm>
          <a:prstGeom prst="rightBrace">
            <a:avLst>
              <a:gd name="adj1" fmla="val 8333"/>
              <a:gd name="adj2" fmla="val 47842"/>
            </a:avLst>
          </a:prstGeom>
          <a:ln w="38100"/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3" name="Resim 26">
            <a:extLst>
              <a:ext uri="{FF2B5EF4-FFF2-40B4-BE49-F238E27FC236}">
                <a16:creationId xmlns:a16="http://schemas.microsoft.com/office/drawing/2014/main" id="{E69A0DC0-9DF9-4420-8E24-BFD297F2BA5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CrisscrossEtching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64950" y="1577084"/>
            <a:ext cx="2217940" cy="2217940"/>
          </a:xfrm>
          <a:prstGeom prst="rect">
            <a:avLst/>
          </a:prstGeom>
        </p:spPr>
      </p:pic>
      <p:sp>
        <p:nvSpPr>
          <p:cNvPr id="124" name="Metin kutusu 27">
            <a:extLst>
              <a:ext uri="{FF2B5EF4-FFF2-40B4-BE49-F238E27FC236}">
                <a16:creationId xmlns:a16="http://schemas.microsoft.com/office/drawing/2014/main" id="{92C59C31-FED3-4CDF-AD04-385A418C8B50}"/>
              </a:ext>
            </a:extLst>
          </p:cNvPr>
          <p:cNvSpPr txBox="1"/>
          <p:nvPr/>
        </p:nvSpPr>
        <p:spPr>
          <a:xfrm>
            <a:off x="8837553" y="4785182"/>
            <a:ext cx="29004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400" b="1" dirty="0">
                <a:solidFill>
                  <a:schemeClr val="accent3">
                    <a:lumMod val="50000"/>
                  </a:schemeClr>
                </a:solidFill>
                <a:cs typeface="Times New Roman" panose="02020603050405020304" pitchFamily="18" charset="0"/>
              </a:rPr>
              <a:t>Tehlikeli Atık kutusuna </a:t>
            </a:r>
            <a:r>
              <a:rPr lang="tr-TR" sz="2400" b="1" u="sng" dirty="0">
                <a:solidFill>
                  <a:srgbClr val="FF0000"/>
                </a:solidFill>
                <a:cs typeface="Times New Roman" panose="02020603050405020304" pitchFamily="18" charset="0"/>
              </a:rPr>
              <a:t>Atılmaz</a:t>
            </a:r>
            <a:r>
              <a:rPr lang="tr-TR" sz="2400" b="1" dirty="0">
                <a:solidFill>
                  <a:schemeClr val="accent3">
                    <a:lumMod val="50000"/>
                  </a:schemeClr>
                </a:solidFill>
                <a:cs typeface="Times New Roman" panose="02020603050405020304" pitchFamily="18" charset="0"/>
              </a:rPr>
              <a:t> </a:t>
            </a:r>
            <a:endParaRPr lang="en-US" sz="2400" b="1" dirty="0">
              <a:solidFill>
                <a:schemeClr val="accent3">
                  <a:lumMod val="50000"/>
                </a:schemeClr>
              </a:solidFill>
              <a:cs typeface="Times New Roman" panose="02020603050405020304" pitchFamily="18" charset="0"/>
            </a:endParaRPr>
          </a:p>
        </p:txBody>
      </p:sp>
      <p:pic>
        <p:nvPicPr>
          <p:cNvPr id="1026" name="Picture 2" descr="Madeni Yağ Nedir ? - Kırmızı Baret | ISG Portalı - Kırmızı Baret | ISG  Portalı">
            <a:extLst>
              <a:ext uri="{FF2B5EF4-FFF2-40B4-BE49-F238E27FC236}">
                <a16:creationId xmlns:a16="http://schemas.microsoft.com/office/drawing/2014/main" id="{536F3EE1-F660-44B5-B3CF-42A710C24B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8911" y="3914178"/>
            <a:ext cx="2358208" cy="131845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İnci Akü Start Stop Agm 12V 70Ah 760CCA Akü Fiyatları">
            <a:extLst>
              <a:ext uri="{FF2B5EF4-FFF2-40B4-BE49-F238E27FC236}">
                <a16:creationId xmlns:a16="http://schemas.microsoft.com/office/drawing/2014/main" id="{633ED645-2432-4694-BE98-490BECCB931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474" b="13684"/>
          <a:stretch/>
        </p:blipFill>
        <p:spPr bwMode="auto">
          <a:xfrm>
            <a:off x="5946513" y="4121437"/>
            <a:ext cx="1175589" cy="856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Yiğit akü 12v 75 ah 640A Tam Bakımsız Akü Fiyatı">
            <a:extLst>
              <a:ext uri="{FF2B5EF4-FFF2-40B4-BE49-F238E27FC236}">
                <a16:creationId xmlns:a16="http://schemas.microsoft.com/office/drawing/2014/main" id="{1D2DAADF-AF2F-4C30-B43C-C685EED164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7686" y="4066250"/>
            <a:ext cx="1016971" cy="1016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2018'de 751 ton atık pil toplandı">
            <a:extLst>
              <a:ext uri="{FF2B5EF4-FFF2-40B4-BE49-F238E27FC236}">
                <a16:creationId xmlns:a16="http://schemas.microsoft.com/office/drawing/2014/main" id="{6715A459-B095-44BE-AD0F-FCD5C09272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1767" y="1494533"/>
            <a:ext cx="3042617" cy="168244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Metin kutusu 27">
            <a:extLst>
              <a:ext uri="{FF2B5EF4-FFF2-40B4-BE49-F238E27FC236}">
                <a16:creationId xmlns:a16="http://schemas.microsoft.com/office/drawing/2014/main" id="{49F87F3F-2065-4FD6-A6FB-C1C902AF6052}"/>
              </a:ext>
            </a:extLst>
          </p:cNvPr>
          <p:cNvSpPr txBox="1"/>
          <p:nvPr/>
        </p:nvSpPr>
        <p:spPr>
          <a:xfrm>
            <a:off x="8914086" y="3916002"/>
            <a:ext cx="29004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400" b="1" dirty="0">
                <a:solidFill>
                  <a:schemeClr val="accent3">
                    <a:lumMod val="50000"/>
                  </a:schemeClr>
                </a:solidFill>
                <a:cs typeface="Times New Roman" panose="02020603050405020304" pitchFamily="18" charset="0"/>
              </a:rPr>
              <a:t>Evsel Atık kutusuna </a:t>
            </a:r>
          </a:p>
          <a:p>
            <a:pPr algn="ctr"/>
            <a:r>
              <a:rPr lang="tr-TR" sz="2400" b="1" u="sng" dirty="0">
                <a:solidFill>
                  <a:srgbClr val="FF0000"/>
                </a:solidFill>
                <a:cs typeface="Times New Roman" panose="02020603050405020304" pitchFamily="18" charset="0"/>
              </a:rPr>
              <a:t>Atılmaz</a:t>
            </a:r>
            <a:r>
              <a:rPr lang="tr-TR" sz="2400" b="1" dirty="0">
                <a:solidFill>
                  <a:schemeClr val="accent3">
                    <a:lumMod val="50000"/>
                  </a:schemeClr>
                </a:solidFill>
                <a:cs typeface="Times New Roman" panose="02020603050405020304" pitchFamily="18" charset="0"/>
              </a:rPr>
              <a:t> </a:t>
            </a:r>
            <a:endParaRPr lang="en-US" sz="2400" b="1" dirty="0">
              <a:solidFill>
                <a:schemeClr val="accent3">
                  <a:lumMod val="50000"/>
                </a:schemeClr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57913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7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7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75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75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75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4" dur="75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250"/>
                            </p:stCondLst>
                            <p:childTnLst>
                              <p:par>
                                <p:cTn id="26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8" dur="75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1" dur="7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5" dur="75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8" dur="75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1" dur="75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75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25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750"/>
                            </p:stCondLst>
                            <p:childTnLst>
                              <p:par>
                                <p:cTn id="51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750"/>
                            </p:stCondLst>
                            <p:childTnLst>
                              <p:par>
                                <p:cTn id="57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/>
      <p:bldP spid="60" grpId="0"/>
      <p:bldP spid="117" grpId="0"/>
      <p:bldP spid="119" grpId="0"/>
      <p:bldP spid="121" grpId="0"/>
      <p:bldP spid="122" grpId="0" animBg="1"/>
      <p:bldP spid="124" grpId="0"/>
      <p:bldP spid="2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TOLUEN 100 ML AMB.">
            <a:extLst>
              <a:ext uri="{FF2B5EF4-FFF2-40B4-BE49-F238E27FC236}">
                <a16:creationId xmlns:a16="http://schemas.microsoft.com/office/drawing/2014/main" id="{B3943ACE-6DE9-4376-9BEF-19F379B4983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04" t="7138" b="8418"/>
          <a:stretch/>
        </p:blipFill>
        <p:spPr bwMode="auto">
          <a:xfrm>
            <a:off x="9663657" y="1419757"/>
            <a:ext cx="2085098" cy="3809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B9867FA-75C4-AE45-9F7B-BC976170C0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073" y="1063924"/>
            <a:ext cx="3816927" cy="788011"/>
          </a:xfrm>
        </p:spPr>
        <p:txBody>
          <a:bodyPr>
            <a:noAutofit/>
          </a:bodyPr>
          <a:lstStyle/>
          <a:p>
            <a:r>
              <a:rPr lang="en-GB" sz="2800" b="1" dirty="0" err="1">
                <a:solidFill>
                  <a:srgbClr val="4461A3"/>
                </a:solidFill>
              </a:rPr>
              <a:t>Tehlikeli</a:t>
            </a:r>
            <a:r>
              <a:rPr lang="en-GB" sz="2800" b="1" dirty="0">
                <a:solidFill>
                  <a:srgbClr val="4461A3"/>
                </a:solidFill>
              </a:rPr>
              <a:t> </a:t>
            </a:r>
            <a:r>
              <a:rPr lang="en-GB" sz="2800" b="1" dirty="0" err="1">
                <a:solidFill>
                  <a:srgbClr val="4461A3"/>
                </a:solidFill>
              </a:rPr>
              <a:t>Atıklar</a:t>
            </a:r>
            <a:endParaRPr lang="tr-TR" sz="2800" dirty="0">
              <a:solidFill>
                <a:srgbClr val="4461A3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42637" y="1700648"/>
            <a:ext cx="5396345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Motor,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makine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, mineral v</a:t>
            </a:r>
            <a:r>
              <a:rPr lang="tr-TR" sz="2000" dirty="0">
                <a:solidFill>
                  <a:schemeClr val="accent3">
                    <a:lumMod val="50000"/>
                  </a:schemeClr>
                </a:solidFill>
              </a:rPr>
              <a:t>b.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atık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yağlar</a:t>
            </a:r>
            <a:endParaRPr lang="en-US" sz="2000" dirty="0">
              <a:solidFill>
                <a:schemeClr val="accent3">
                  <a:lumMod val="50000"/>
                </a:schemeClr>
              </a:solidFill>
            </a:endParaRPr>
          </a:p>
          <a:p>
            <a:pPr marL="342900" indent="-342900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Boya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kutuları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,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yağ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tenekeleri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,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kimyasal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kaplar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gibi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kontamine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olmuş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ambalajlar</a:t>
            </a:r>
            <a:endParaRPr lang="en-US" sz="2000" dirty="0">
              <a:solidFill>
                <a:schemeClr val="accent3">
                  <a:lumMod val="50000"/>
                </a:schemeClr>
              </a:solidFill>
            </a:endParaRPr>
          </a:p>
          <a:p>
            <a:pPr marL="342900" indent="-342900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Yağlı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araç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parçaları</a:t>
            </a:r>
            <a:endParaRPr lang="en-US" sz="2000" dirty="0">
              <a:solidFill>
                <a:schemeClr val="accent3">
                  <a:lumMod val="50000"/>
                </a:schemeClr>
              </a:solidFill>
            </a:endParaRPr>
          </a:p>
          <a:p>
            <a:pPr marL="342900" indent="-342900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Eski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piller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ve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aküler</a:t>
            </a:r>
            <a:endParaRPr lang="en-US" sz="2000" dirty="0">
              <a:solidFill>
                <a:schemeClr val="accent3">
                  <a:lumMod val="50000"/>
                </a:schemeClr>
              </a:solidFill>
            </a:endParaRPr>
          </a:p>
          <a:p>
            <a:pPr marL="342900" indent="-342900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Tehlikeli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madde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kullanımında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kirlenen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bez,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eldiven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ve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benzeri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atıklar</a:t>
            </a:r>
            <a:endParaRPr lang="en-US" sz="2000" dirty="0">
              <a:solidFill>
                <a:schemeClr val="accent3">
                  <a:lumMod val="50000"/>
                </a:schemeClr>
              </a:solidFill>
            </a:endParaRPr>
          </a:p>
          <a:p>
            <a:pPr marL="342900" indent="-342900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Boya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ve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vernik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kalıntıları</a:t>
            </a:r>
            <a:endParaRPr lang="tr-TR" sz="2000" dirty="0">
              <a:solidFill>
                <a:schemeClr val="accent3">
                  <a:lumMod val="50000"/>
                </a:schemeClr>
              </a:solidFill>
            </a:endParaRPr>
          </a:p>
          <a:p>
            <a:pPr marL="342900" indent="-342900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Civalı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ve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floresan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ampuller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,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kartuş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ve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tonerler</a:t>
            </a:r>
            <a:endParaRPr lang="tr-TR" sz="2000" dirty="0">
              <a:solidFill>
                <a:schemeClr val="accent3">
                  <a:lumMod val="50000"/>
                </a:schemeClr>
              </a:solidFill>
            </a:endParaRPr>
          </a:p>
          <a:p>
            <a:pPr marL="342900" indent="-342900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tr-TR" sz="2000" dirty="0">
                <a:solidFill>
                  <a:schemeClr val="accent3">
                    <a:lumMod val="50000"/>
                  </a:schemeClr>
                </a:solidFill>
              </a:rPr>
              <a:t>Pestisitler</a:t>
            </a:r>
          </a:p>
          <a:p>
            <a:pPr marL="342900" indent="-342900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tr-TR" sz="2000" dirty="0">
                <a:solidFill>
                  <a:schemeClr val="accent3">
                    <a:lumMod val="50000"/>
                  </a:schemeClr>
                </a:solidFill>
              </a:rPr>
              <a:t>Organik </a:t>
            </a:r>
            <a:r>
              <a:rPr lang="tr-TR" sz="2000" dirty="0" err="1">
                <a:solidFill>
                  <a:schemeClr val="accent3">
                    <a:lumMod val="50000"/>
                  </a:schemeClr>
                </a:solidFill>
              </a:rPr>
              <a:t>Solventler</a:t>
            </a:r>
            <a:endParaRPr lang="tr-TR" sz="2000" dirty="0">
              <a:solidFill>
                <a:schemeClr val="accent3">
                  <a:lumMod val="50000"/>
                </a:schemeClr>
              </a:solidFill>
            </a:endParaRPr>
          </a:p>
          <a:p>
            <a:pPr marL="342900" indent="-342900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tr-TR" sz="2000" dirty="0">
                <a:solidFill>
                  <a:schemeClr val="accent3">
                    <a:lumMod val="50000"/>
                  </a:schemeClr>
                </a:solidFill>
              </a:rPr>
              <a:t>Filtre tozları</a:t>
            </a:r>
          </a:p>
          <a:p>
            <a:pPr marL="342900" indent="-342900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tr-TR" sz="2000" dirty="0">
                <a:solidFill>
                  <a:schemeClr val="accent3">
                    <a:lumMod val="50000"/>
                  </a:schemeClr>
                </a:solidFill>
              </a:rPr>
              <a:t>Siyanür içeren sertleşme tuzları</a:t>
            </a:r>
            <a:endParaRPr lang="en-US" sz="20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10EE1A57-194B-4C0B-ACFC-3B3856A5B127}"/>
              </a:ext>
            </a:extLst>
          </p:cNvPr>
          <p:cNvSpPr txBox="1">
            <a:spLocks/>
          </p:cNvSpPr>
          <p:nvPr/>
        </p:nvSpPr>
        <p:spPr>
          <a:xfrm>
            <a:off x="838200" y="669919"/>
            <a:ext cx="10515600" cy="78801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r-TR" sz="3200" b="1" dirty="0">
                <a:solidFill>
                  <a:srgbClr val="4461A3"/>
                </a:solidFill>
              </a:rPr>
              <a:t>Özel Yönetimi Olan </a:t>
            </a:r>
            <a:r>
              <a:rPr lang="en-GB" sz="3200" b="1" dirty="0" err="1">
                <a:solidFill>
                  <a:srgbClr val="4461A3"/>
                </a:solidFill>
              </a:rPr>
              <a:t>Atıklar</a:t>
            </a:r>
            <a:endParaRPr lang="tr-TR" sz="3200" dirty="0">
              <a:solidFill>
                <a:srgbClr val="4461A3"/>
              </a:solidFill>
            </a:endParaRPr>
          </a:p>
        </p:txBody>
      </p:sp>
      <p:pic>
        <p:nvPicPr>
          <p:cNvPr id="4098" name="Picture 2" descr="Atık Yönetimi. Amaç:Hastane ortamında oluşan atıkların özelliklerine göre  kaynağında ayrı toplanarak, sağlığa zarar vermeyecek şekilde  uzaklaştırılmasını. - ppt indir">
            <a:extLst>
              <a:ext uri="{FF2B5EF4-FFF2-40B4-BE49-F238E27FC236}">
                <a16:creationId xmlns:a16="http://schemas.microsoft.com/office/drawing/2014/main" id="{0A7B4FB3-8C92-4767-86B1-619065B17A9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16" t="21259" r="12828" b="7879"/>
          <a:stretch/>
        </p:blipFill>
        <p:spPr bwMode="auto">
          <a:xfrm>
            <a:off x="5693459" y="1928399"/>
            <a:ext cx="3970198" cy="27926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Dikdörtgen: Köşeleri Yuvarlatılmış 4">
            <a:extLst>
              <a:ext uri="{FF2B5EF4-FFF2-40B4-BE49-F238E27FC236}">
                <a16:creationId xmlns:a16="http://schemas.microsoft.com/office/drawing/2014/main" id="{CDA10DE0-AB77-49D2-8869-2CF52C4B2AFF}"/>
              </a:ext>
            </a:extLst>
          </p:cNvPr>
          <p:cNvSpPr/>
          <p:nvPr/>
        </p:nvSpPr>
        <p:spPr>
          <a:xfrm>
            <a:off x="9993744" y="3833091"/>
            <a:ext cx="1064603" cy="434109"/>
          </a:xfrm>
          <a:prstGeom prst="roundRect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0557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1">
            <a:extLst>
              <a:ext uri="{FF2B5EF4-FFF2-40B4-BE49-F238E27FC236}">
                <a16:creationId xmlns:a16="http://schemas.microsoft.com/office/drawing/2014/main" id="{7B9867FA-75C4-AE45-9F7B-BC976170C03F}"/>
              </a:ext>
            </a:extLst>
          </p:cNvPr>
          <p:cNvSpPr txBox="1">
            <a:spLocks/>
          </p:cNvSpPr>
          <p:nvPr/>
        </p:nvSpPr>
        <p:spPr>
          <a:xfrm>
            <a:off x="5078153" y="1320559"/>
            <a:ext cx="4278284" cy="78801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b="1" dirty="0" err="1">
                <a:solidFill>
                  <a:srgbClr val="4461A3"/>
                </a:solidFill>
              </a:rPr>
              <a:t>İnşaat</a:t>
            </a:r>
            <a:r>
              <a:rPr lang="en-GB" sz="2800" b="1" dirty="0">
                <a:solidFill>
                  <a:srgbClr val="4461A3"/>
                </a:solidFill>
              </a:rPr>
              <a:t> </a:t>
            </a:r>
            <a:r>
              <a:rPr lang="en-GB" sz="2800" b="1" dirty="0" err="1">
                <a:solidFill>
                  <a:srgbClr val="4461A3"/>
                </a:solidFill>
              </a:rPr>
              <a:t>Atıkları</a:t>
            </a:r>
            <a:endParaRPr lang="tr-TR" sz="2800" dirty="0">
              <a:solidFill>
                <a:srgbClr val="4461A3"/>
              </a:solidFill>
            </a:endParaRPr>
          </a:p>
        </p:txBody>
      </p:sp>
      <p:pic>
        <p:nvPicPr>
          <p:cNvPr id="10" name="Picture 4" descr="Kentsel dönüşüme 'başkanlık' ayarı – Sözcü Gazetesi">
            <a:extLst>
              <a:ext uri="{FF2B5EF4-FFF2-40B4-BE49-F238E27FC236}">
                <a16:creationId xmlns:a16="http://schemas.microsoft.com/office/drawing/2014/main" id="{E0F2D19D-56F6-4D74-AEBF-20111AFECE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9190" y="2174398"/>
            <a:ext cx="5577853" cy="314036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10EE1A57-194B-4C0B-ACFC-3B3856A5B127}"/>
              </a:ext>
            </a:extLst>
          </p:cNvPr>
          <p:cNvSpPr txBox="1">
            <a:spLocks/>
          </p:cNvSpPr>
          <p:nvPr/>
        </p:nvSpPr>
        <p:spPr>
          <a:xfrm>
            <a:off x="838200" y="669919"/>
            <a:ext cx="10515600" cy="78801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r-TR" sz="3200" b="1" dirty="0">
                <a:solidFill>
                  <a:srgbClr val="4461A3"/>
                </a:solidFill>
              </a:rPr>
              <a:t>Özel Yönetimi Olan </a:t>
            </a:r>
            <a:r>
              <a:rPr lang="en-GB" sz="3200" b="1" dirty="0" err="1">
                <a:solidFill>
                  <a:srgbClr val="4461A3"/>
                </a:solidFill>
              </a:rPr>
              <a:t>Atıklar</a:t>
            </a:r>
            <a:endParaRPr lang="tr-TR" sz="3200" dirty="0">
              <a:solidFill>
                <a:srgbClr val="4461A3"/>
              </a:solidFill>
            </a:endParaRPr>
          </a:p>
        </p:txBody>
      </p:sp>
      <p:pic>
        <p:nvPicPr>
          <p:cNvPr id="5122" name="Picture 2" descr="Büyükşehir, 4 Milyon hafriyat atığını bertaraf etti » Muğla Gazetesi Günlük  Siyasi Bağımsız Gazete">
            <a:extLst>
              <a:ext uri="{FF2B5EF4-FFF2-40B4-BE49-F238E27FC236}">
                <a16:creationId xmlns:a16="http://schemas.microsoft.com/office/drawing/2014/main" id="{A98AA179-38BF-40C9-9477-A2871D98C5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285" y="2242127"/>
            <a:ext cx="5462460" cy="307263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A05B0743-59A7-4A9C-A44D-0C1AAA00D8DB}"/>
              </a:ext>
            </a:extLst>
          </p:cNvPr>
          <p:cNvSpPr txBox="1">
            <a:spLocks/>
          </p:cNvSpPr>
          <p:nvPr/>
        </p:nvSpPr>
        <p:spPr>
          <a:xfrm>
            <a:off x="1817716" y="5143435"/>
            <a:ext cx="4278284" cy="78801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r-TR" sz="3600" b="1" dirty="0">
                <a:solidFill>
                  <a:srgbClr val="4461A3"/>
                </a:solidFill>
              </a:rPr>
              <a:t>Hafriyat</a:t>
            </a:r>
            <a:r>
              <a:rPr lang="en-GB" sz="3600" b="1" dirty="0">
                <a:solidFill>
                  <a:srgbClr val="4461A3"/>
                </a:solidFill>
              </a:rPr>
              <a:t> </a:t>
            </a:r>
            <a:r>
              <a:rPr lang="en-GB" sz="3600" b="1" dirty="0" err="1">
                <a:solidFill>
                  <a:srgbClr val="4461A3"/>
                </a:solidFill>
              </a:rPr>
              <a:t>Atıkları</a:t>
            </a:r>
            <a:endParaRPr lang="tr-TR" sz="3600" dirty="0">
              <a:solidFill>
                <a:srgbClr val="4461A3"/>
              </a:solidFill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0C6719B2-7ABA-43B2-BD9C-627DB3223FE5}"/>
              </a:ext>
            </a:extLst>
          </p:cNvPr>
          <p:cNvSpPr txBox="1">
            <a:spLocks/>
          </p:cNvSpPr>
          <p:nvPr/>
        </p:nvSpPr>
        <p:spPr>
          <a:xfrm>
            <a:off x="6682379" y="5143435"/>
            <a:ext cx="4278284" cy="78801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r-TR" sz="3600" b="1" dirty="0">
                <a:solidFill>
                  <a:srgbClr val="4461A3"/>
                </a:solidFill>
              </a:rPr>
              <a:t>Yıkıntı - Moloz</a:t>
            </a:r>
            <a:r>
              <a:rPr lang="en-GB" sz="3600" b="1" dirty="0">
                <a:solidFill>
                  <a:srgbClr val="4461A3"/>
                </a:solidFill>
              </a:rPr>
              <a:t> </a:t>
            </a:r>
            <a:r>
              <a:rPr lang="en-GB" sz="3600" b="1" dirty="0" err="1">
                <a:solidFill>
                  <a:srgbClr val="4461A3"/>
                </a:solidFill>
              </a:rPr>
              <a:t>Atıkları</a:t>
            </a:r>
            <a:endParaRPr lang="tr-TR" sz="3600" dirty="0">
              <a:solidFill>
                <a:srgbClr val="4461A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569447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9867FA-75C4-AE45-9F7B-BC976170C0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87536" y="1299981"/>
            <a:ext cx="3816927" cy="788011"/>
          </a:xfrm>
          <a:ln w="28575">
            <a:noFill/>
          </a:ln>
        </p:spPr>
        <p:txBody>
          <a:bodyPr>
            <a:noAutofit/>
          </a:bodyPr>
          <a:lstStyle/>
          <a:p>
            <a:pPr algn="ctr"/>
            <a:r>
              <a:rPr lang="en-GB" sz="2800" b="1" dirty="0" err="1">
                <a:solidFill>
                  <a:srgbClr val="4461A3"/>
                </a:solidFill>
              </a:rPr>
              <a:t>Tıbbi</a:t>
            </a:r>
            <a:r>
              <a:rPr lang="en-GB" sz="2800" b="1" dirty="0">
                <a:solidFill>
                  <a:srgbClr val="4461A3"/>
                </a:solidFill>
              </a:rPr>
              <a:t> </a:t>
            </a:r>
            <a:r>
              <a:rPr lang="en-GB" sz="2800" b="1" dirty="0" err="1">
                <a:solidFill>
                  <a:srgbClr val="4461A3"/>
                </a:solidFill>
              </a:rPr>
              <a:t>Atıklar</a:t>
            </a:r>
            <a:endParaRPr lang="tr-TR" sz="2800" dirty="0">
              <a:solidFill>
                <a:srgbClr val="4461A3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22069" y="2017709"/>
            <a:ext cx="5013960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Mikrobiyolojik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laboratuvar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atıkları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,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Kan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kan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ürünleri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ve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bunlarla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kontamine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olmuş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nesneleri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,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Kullanılmış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ameliyat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giysileri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(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kumaş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,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önlük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ve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eldiven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vb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),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Diyaliz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atıkları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(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atık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su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ve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ekipmanlar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),</a:t>
            </a:r>
            <a:endParaRPr lang="tr-TR" sz="2000" dirty="0">
              <a:solidFill>
                <a:schemeClr val="accent3">
                  <a:lumMod val="50000"/>
                </a:schemeClr>
              </a:solidFill>
            </a:endParaRP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Enjektör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iğneleri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,</a:t>
            </a:r>
            <a:endParaRPr lang="tr-TR" sz="2000" dirty="0">
              <a:solidFill>
                <a:schemeClr val="accent3">
                  <a:lumMod val="50000"/>
                </a:schemeClr>
              </a:solidFill>
            </a:endParaRP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İğne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içeren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diğer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kesiciler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,</a:t>
            </a:r>
          </a:p>
        </p:txBody>
      </p:sp>
      <p:sp>
        <p:nvSpPr>
          <p:cNvPr id="5" name="Metin kutusu 4"/>
          <p:cNvSpPr txBox="1"/>
          <p:nvPr/>
        </p:nvSpPr>
        <p:spPr>
          <a:xfrm>
            <a:off x="5936990" y="1889884"/>
            <a:ext cx="5568286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Karantina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atıkları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,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Bakteri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ve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virüs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içeren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hava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filtreleri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,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Enfekte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deney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hayvanı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ölüleri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, organ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parçaları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,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kanı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ve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bunlarla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temas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eden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tüm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nesneler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,</a:t>
            </a:r>
            <a:endParaRPr lang="tr-TR" sz="2000" dirty="0">
              <a:solidFill>
                <a:schemeClr val="accent3">
                  <a:lumMod val="50000"/>
                </a:schemeClr>
              </a:solidFill>
            </a:endParaRP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Vücut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parçaları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,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organik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parçalar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,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plasenta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,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kesik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uzuvlar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vb. (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insani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patolojik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atıklar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)</a:t>
            </a:r>
            <a:endParaRPr lang="tr-TR" sz="2000" dirty="0">
              <a:solidFill>
                <a:schemeClr val="accent3">
                  <a:lumMod val="50000"/>
                </a:schemeClr>
              </a:solidFill>
            </a:endParaRP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Biyolojik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deneylerde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kullanılan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kobay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ölüleri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ve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kalıntıları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,</a:t>
            </a:r>
            <a:endParaRPr lang="tr-TR" sz="2000" dirty="0">
              <a:solidFill>
                <a:schemeClr val="accent3">
                  <a:lumMod val="50000"/>
                </a:schemeClr>
              </a:solidFill>
            </a:endParaRP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Bistüriler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,</a:t>
            </a:r>
            <a:r>
              <a:rPr lang="tr-TR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Lam-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lameli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,</a:t>
            </a:r>
            <a:r>
              <a:rPr lang="tr-TR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Kırılmış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diğer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cam </a:t>
            </a:r>
            <a:r>
              <a:rPr lang="tr-TR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b.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nesneler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D48BF727-066F-4F2B-B387-903BAF96E7C0}"/>
              </a:ext>
            </a:extLst>
          </p:cNvPr>
          <p:cNvSpPr txBox="1">
            <a:spLocks/>
          </p:cNvSpPr>
          <p:nvPr/>
        </p:nvSpPr>
        <p:spPr>
          <a:xfrm>
            <a:off x="838200" y="669919"/>
            <a:ext cx="10515600" cy="78801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r-TR" sz="3200" b="1" dirty="0">
                <a:solidFill>
                  <a:srgbClr val="4461A3"/>
                </a:solidFill>
              </a:rPr>
              <a:t>Özel Yönetimi Olan </a:t>
            </a:r>
            <a:r>
              <a:rPr lang="en-GB" sz="3200" b="1" dirty="0" err="1">
                <a:solidFill>
                  <a:srgbClr val="4461A3"/>
                </a:solidFill>
              </a:rPr>
              <a:t>Atıklar</a:t>
            </a:r>
            <a:endParaRPr lang="tr-TR" sz="3200" dirty="0">
              <a:solidFill>
                <a:srgbClr val="4461A3"/>
              </a:solidFill>
            </a:endParaRP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AE5AA307-9BFF-4D27-862F-46652A57CF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47402" y="473652"/>
            <a:ext cx="2381250" cy="1809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062839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9867FA-75C4-AE45-9F7B-BC976170C0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76686" y="1298490"/>
            <a:ext cx="7275022" cy="788011"/>
          </a:xfrm>
        </p:spPr>
        <p:txBody>
          <a:bodyPr>
            <a:noAutofit/>
          </a:bodyPr>
          <a:lstStyle/>
          <a:p>
            <a:pPr algn="ctr"/>
            <a:r>
              <a:rPr lang="en-GB" sz="2800" b="1" dirty="0" err="1">
                <a:solidFill>
                  <a:srgbClr val="4461A3"/>
                </a:solidFill>
              </a:rPr>
              <a:t>Tarımsal</a:t>
            </a:r>
            <a:r>
              <a:rPr lang="en-GB" sz="2800" b="1" dirty="0">
                <a:solidFill>
                  <a:srgbClr val="4461A3"/>
                </a:solidFill>
              </a:rPr>
              <a:t> </a:t>
            </a:r>
            <a:r>
              <a:rPr lang="tr-TR" sz="2800" b="1" dirty="0">
                <a:solidFill>
                  <a:srgbClr val="4461A3"/>
                </a:solidFill>
              </a:rPr>
              <a:t>Atıklar ve </a:t>
            </a:r>
            <a:r>
              <a:rPr lang="en-GB" sz="2800" b="1" dirty="0" err="1">
                <a:solidFill>
                  <a:srgbClr val="4461A3"/>
                </a:solidFill>
              </a:rPr>
              <a:t>Bahçe</a:t>
            </a:r>
            <a:r>
              <a:rPr lang="en-GB" sz="2800" b="1" dirty="0">
                <a:solidFill>
                  <a:srgbClr val="4461A3"/>
                </a:solidFill>
              </a:rPr>
              <a:t> </a:t>
            </a:r>
            <a:r>
              <a:rPr lang="en-GB" sz="2800" b="1" dirty="0" err="1">
                <a:solidFill>
                  <a:srgbClr val="4461A3"/>
                </a:solidFill>
              </a:rPr>
              <a:t>Atıkları</a:t>
            </a:r>
            <a:r>
              <a:rPr lang="en-GB" sz="2800" b="1" dirty="0">
                <a:solidFill>
                  <a:srgbClr val="4461A3"/>
                </a:solidFill>
              </a:rPr>
              <a:t> </a:t>
            </a:r>
            <a:endParaRPr lang="tr-TR" sz="2800" dirty="0">
              <a:solidFill>
                <a:srgbClr val="4461A3"/>
              </a:solidFill>
            </a:endParaRPr>
          </a:p>
        </p:txBody>
      </p:sp>
      <p:pic>
        <p:nvPicPr>
          <p:cNvPr id="5" name="Picture 4" descr="MURATPAŞA'DA AĞAÇ DALLARI, BAHÇE ATIKLARI GÜBREYE DÖNÜŞÜYOR ...">
            <a:extLst>
              <a:ext uri="{FF2B5EF4-FFF2-40B4-BE49-F238E27FC236}">
                <a16:creationId xmlns:a16="http://schemas.microsoft.com/office/drawing/2014/main" id="{072D5B8B-9715-4B4A-987C-1CA04D29B00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43" r="10005"/>
          <a:stretch/>
        </p:blipFill>
        <p:spPr bwMode="auto">
          <a:xfrm>
            <a:off x="655093" y="1927062"/>
            <a:ext cx="5459104" cy="3409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Slayt 1">
            <a:extLst>
              <a:ext uri="{FF2B5EF4-FFF2-40B4-BE49-F238E27FC236}">
                <a16:creationId xmlns:a16="http://schemas.microsoft.com/office/drawing/2014/main" id="{804C9C44-D1AE-4067-8725-53AE9B4C2E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3642" y="1927063"/>
            <a:ext cx="4755287" cy="3409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6B9D2494-1A21-423C-81B2-EEF5778CED71}"/>
              </a:ext>
            </a:extLst>
          </p:cNvPr>
          <p:cNvSpPr txBox="1">
            <a:spLocks/>
          </p:cNvSpPr>
          <p:nvPr/>
        </p:nvSpPr>
        <p:spPr>
          <a:xfrm>
            <a:off x="838200" y="669919"/>
            <a:ext cx="10515600" cy="78801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r-TR" sz="3200" b="1" dirty="0">
                <a:solidFill>
                  <a:srgbClr val="4461A3"/>
                </a:solidFill>
              </a:rPr>
              <a:t>Özel Yönetimi Olan </a:t>
            </a:r>
            <a:r>
              <a:rPr lang="en-GB" sz="3200" b="1" dirty="0" err="1">
                <a:solidFill>
                  <a:srgbClr val="4461A3"/>
                </a:solidFill>
              </a:rPr>
              <a:t>Atıklar</a:t>
            </a:r>
            <a:endParaRPr lang="tr-TR" sz="3200" dirty="0">
              <a:solidFill>
                <a:srgbClr val="4461A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266657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9867FA-75C4-AE45-9F7B-BC976170C0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7268" y="844219"/>
            <a:ext cx="10515600" cy="788011"/>
          </a:xfrm>
        </p:spPr>
        <p:txBody>
          <a:bodyPr>
            <a:noAutofit/>
          </a:bodyPr>
          <a:lstStyle/>
          <a:p>
            <a:pPr algn="ctr"/>
            <a:r>
              <a:rPr lang="en-GB" sz="3200" b="1" dirty="0" err="1">
                <a:solidFill>
                  <a:srgbClr val="4461A3"/>
                </a:solidFill>
              </a:rPr>
              <a:t>Vahşi</a:t>
            </a:r>
            <a:r>
              <a:rPr lang="en-GB" sz="3200" b="1" dirty="0">
                <a:solidFill>
                  <a:srgbClr val="4461A3"/>
                </a:solidFill>
              </a:rPr>
              <a:t> </a:t>
            </a:r>
            <a:r>
              <a:rPr lang="en-GB" sz="3200" b="1" dirty="0" err="1">
                <a:solidFill>
                  <a:srgbClr val="4461A3"/>
                </a:solidFill>
              </a:rPr>
              <a:t>ve</a:t>
            </a:r>
            <a:r>
              <a:rPr lang="en-GB" sz="3200" b="1" dirty="0">
                <a:solidFill>
                  <a:srgbClr val="4461A3"/>
                </a:solidFill>
              </a:rPr>
              <a:t> </a:t>
            </a:r>
            <a:r>
              <a:rPr lang="tr-TR" sz="3200" b="1" dirty="0">
                <a:solidFill>
                  <a:srgbClr val="4461A3"/>
                </a:solidFill>
              </a:rPr>
              <a:t>Düzenli Depolama Neden Olmamalıdır?</a:t>
            </a:r>
          </a:p>
        </p:txBody>
      </p:sp>
      <p:sp>
        <p:nvSpPr>
          <p:cNvPr id="15" name="İçerik Yer Tutucusu 2">
            <a:extLst>
              <a:ext uri="{FF2B5EF4-FFF2-40B4-BE49-F238E27FC236}">
                <a16:creationId xmlns:a16="http://schemas.microsoft.com/office/drawing/2014/main" id="{47FA153D-FE03-44AC-8256-A248B3EA99E8}"/>
              </a:ext>
            </a:extLst>
          </p:cNvPr>
          <p:cNvSpPr txBox="1">
            <a:spLocks/>
          </p:cNvSpPr>
          <p:nvPr/>
        </p:nvSpPr>
        <p:spPr>
          <a:xfrm>
            <a:off x="487268" y="1467953"/>
            <a:ext cx="11034172" cy="344024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80000" indent="-180000" algn="just">
              <a:lnSpc>
                <a:spcPct val="100000"/>
              </a:lnSpc>
              <a:spcBef>
                <a:spcPts val="0"/>
              </a:spcBef>
            </a:pPr>
            <a:r>
              <a:rPr lang="tr-TR" sz="2000" dirty="0">
                <a:solidFill>
                  <a:schemeClr val="accent3">
                    <a:lumMod val="50000"/>
                  </a:schemeClr>
                </a:solidFill>
              </a:rPr>
              <a:t>Atık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bertarafı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tüm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şehirlerin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en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önemli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sorunlarından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biridir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.</a:t>
            </a:r>
            <a:endParaRPr lang="tr-TR" sz="2000" dirty="0">
              <a:solidFill>
                <a:schemeClr val="accent3">
                  <a:lumMod val="50000"/>
                </a:schemeClr>
              </a:solidFill>
            </a:endParaRP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endParaRPr lang="tr-TR" sz="2000" dirty="0">
              <a:solidFill>
                <a:schemeClr val="accent3">
                  <a:lumMod val="50000"/>
                </a:schemeClr>
              </a:solidFill>
            </a:endParaRPr>
          </a:p>
          <a:p>
            <a:pPr marL="180000" indent="-180000" algn="just">
              <a:lnSpc>
                <a:spcPct val="100000"/>
              </a:lnSpc>
              <a:spcBef>
                <a:spcPts val="0"/>
              </a:spcBef>
            </a:pP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Kontrolsüz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olarak</a:t>
            </a:r>
            <a:r>
              <a:rPr lang="tr-TR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katı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atıkların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depolanması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endParaRPr lang="tr-TR" sz="2000" dirty="0">
              <a:solidFill>
                <a:schemeClr val="accent3">
                  <a:lumMod val="50000"/>
                </a:schemeClr>
              </a:solidFill>
            </a:endParaRPr>
          </a:p>
          <a:p>
            <a:pPr marL="637200" lvl="1" indent="-180000" algn="just">
              <a:lnSpc>
                <a:spcPct val="100000"/>
              </a:lnSpc>
              <a:spcBef>
                <a:spcPts val="0"/>
              </a:spcBef>
            </a:pPr>
            <a:r>
              <a:rPr lang="tr-TR" sz="2000" dirty="0">
                <a:solidFill>
                  <a:schemeClr val="accent3">
                    <a:lumMod val="50000"/>
                  </a:schemeClr>
                </a:solidFill>
              </a:rPr>
              <a:t>K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üresel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ısınmaya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katkı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sağlamakta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endParaRPr lang="tr-TR" sz="2000" dirty="0">
              <a:solidFill>
                <a:schemeClr val="accent3">
                  <a:lumMod val="50000"/>
                </a:schemeClr>
              </a:solidFill>
            </a:endParaRPr>
          </a:p>
          <a:p>
            <a:pPr marL="637200" lvl="1" indent="-180000" algn="just">
              <a:lnSpc>
                <a:spcPct val="100000"/>
              </a:lnSpc>
              <a:spcBef>
                <a:spcPts val="0"/>
              </a:spcBef>
            </a:pPr>
            <a:r>
              <a:rPr lang="tr-TR" sz="2000" dirty="0">
                <a:solidFill>
                  <a:schemeClr val="accent3">
                    <a:lumMod val="50000"/>
                  </a:schemeClr>
                </a:solidFill>
              </a:rPr>
              <a:t>T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oprak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, </a:t>
            </a:r>
            <a:endParaRPr lang="tr-TR" sz="2000" dirty="0">
              <a:solidFill>
                <a:schemeClr val="accent3">
                  <a:lumMod val="50000"/>
                </a:schemeClr>
              </a:solidFill>
            </a:endParaRPr>
          </a:p>
          <a:p>
            <a:pPr marL="637200" lvl="1" indent="-180000" algn="just">
              <a:lnSpc>
                <a:spcPct val="100000"/>
              </a:lnSpc>
              <a:spcBef>
                <a:spcPts val="0"/>
              </a:spcBef>
            </a:pPr>
            <a:r>
              <a:rPr lang="tr-TR" sz="2000" dirty="0">
                <a:solidFill>
                  <a:schemeClr val="accent3">
                    <a:lumMod val="50000"/>
                  </a:schemeClr>
                </a:solidFill>
              </a:rPr>
              <a:t>Y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er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altı</a:t>
            </a:r>
            <a:r>
              <a:rPr lang="tr-TR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ve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yüzeysel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suların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endParaRPr lang="tr-TR" sz="2000" dirty="0">
              <a:solidFill>
                <a:schemeClr val="accent3">
                  <a:lumMod val="50000"/>
                </a:schemeClr>
              </a:solidFill>
            </a:endParaRP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tr-TR" sz="2000" dirty="0">
                <a:solidFill>
                  <a:schemeClr val="accent3">
                    <a:lumMod val="50000"/>
                  </a:schemeClr>
                </a:solidFill>
              </a:rPr>
              <a:t>   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kirlenmesine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neden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olmaktadır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.</a:t>
            </a:r>
            <a:endParaRPr lang="tr-TR" sz="20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6" name="Dikdörtgen 5"/>
          <p:cNvSpPr/>
          <p:nvPr/>
        </p:nvSpPr>
        <p:spPr>
          <a:xfrm>
            <a:off x="285772" y="4017449"/>
            <a:ext cx="5248253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tr-TR" sz="2000" dirty="0" err="1">
                <a:solidFill>
                  <a:schemeClr val="accent3">
                    <a:lumMod val="50000"/>
                  </a:schemeClr>
                </a:solidFill>
              </a:rPr>
              <a:t>Biyo-bozunabilir</a:t>
            </a:r>
            <a:r>
              <a:rPr lang="tr-TR" sz="2000" dirty="0">
                <a:solidFill>
                  <a:schemeClr val="accent3">
                    <a:lumMod val="50000"/>
                  </a:schemeClr>
                </a:solidFill>
              </a:rPr>
              <a:t> organik maddeler (</a:t>
            </a:r>
            <a:r>
              <a:rPr lang="tr-TR" sz="2000" dirty="0" err="1">
                <a:solidFill>
                  <a:schemeClr val="accent3">
                    <a:lumMod val="50000"/>
                  </a:schemeClr>
                </a:solidFill>
              </a:rPr>
              <a:t>bio</a:t>
            </a:r>
            <a:r>
              <a:rPr lang="tr-TR" sz="2000" dirty="0">
                <a:solidFill>
                  <a:schemeClr val="accent3">
                    <a:lumMod val="50000"/>
                  </a:schemeClr>
                </a:solidFill>
              </a:rPr>
              <a:t>-organik maddeler) depolama alanlarında zamanla </a:t>
            </a:r>
            <a:r>
              <a:rPr lang="tr-TR" sz="2000" dirty="0" err="1">
                <a:solidFill>
                  <a:schemeClr val="accent3">
                    <a:lumMod val="50000"/>
                  </a:schemeClr>
                </a:solidFill>
              </a:rPr>
              <a:t>bozunarak</a:t>
            </a:r>
            <a:r>
              <a:rPr lang="tr-TR" sz="2000" dirty="0">
                <a:solidFill>
                  <a:schemeClr val="accent3">
                    <a:lumMod val="50000"/>
                  </a:schemeClr>
                </a:solidFill>
              </a:rPr>
              <a:t> en önemli sera gazı olan metan ve karbondioksit gazlarına dönüşmektedir. </a:t>
            </a:r>
          </a:p>
        </p:txBody>
      </p:sp>
      <p:pic>
        <p:nvPicPr>
          <p:cNvPr id="1026" name="Picture 2" descr="Çöp tenekesine çöp poşeti ile attığımız çöp, ne oluyor? - Kentte Ekolojik  Hayat">
            <a:extLst>
              <a:ext uri="{FF2B5EF4-FFF2-40B4-BE49-F238E27FC236}">
                <a16:creationId xmlns:a16="http://schemas.microsoft.com/office/drawing/2014/main" id="{50A96E49-5D01-4EC9-80BB-1639902AD2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2035847"/>
            <a:ext cx="5882640" cy="311327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998167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9867FA-75C4-AE45-9F7B-BC976170C0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7268" y="844219"/>
            <a:ext cx="10515600" cy="788011"/>
          </a:xfrm>
        </p:spPr>
        <p:txBody>
          <a:bodyPr>
            <a:noAutofit/>
          </a:bodyPr>
          <a:lstStyle/>
          <a:p>
            <a:pPr algn="ctr"/>
            <a:r>
              <a:rPr lang="en-GB" sz="3600" b="1" dirty="0" err="1">
                <a:solidFill>
                  <a:srgbClr val="4461A3"/>
                </a:solidFill>
              </a:rPr>
              <a:t>Vahşi</a:t>
            </a:r>
            <a:r>
              <a:rPr lang="en-GB" sz="3600" b="1" dirty="0">
                <a:solidFill>
                  <a:srgbClr val="4461A3"/>
                </a:solidFill>
              </a:rPr>
              <a:t> </a:t>
            </a:r>
            <a:r>
              <a:rPr lang="en-GB" sz="3600" b="1" dirty="0" err="1">
                <a:solidFill>
                  <a:srgbClr val="4461A3"/>
                </a:solidFill>
              </a:rPr>
              <a:t>ve</a:t>
            </a:r>
            <a:r>
              <a:rPr lang="en-GB" sz="3600" b="1" dirty="0">
                <a:solidFill>
                  <a:srgbClr val="4461A3"/>
                </a:solidFill>
              </a:rPr>
              <a:t> </a:t>
            </a:r>
            <a:r>
              <a:rPr lang="tr-TR" sz="3600" b="1" dirty="0">
                <a:solidFill>
                  <a:srgbClr val="4461A3"/>
                </a:solidFill>
              </a:rPr>
              <a:t>Düzenli Depolama Neden Olmamalıdır?</a:t>
            </a:r>
          </a:p>
        </p:txBody>
      </p:sp>
      <p:sp>
        <p:nvSpPr>
          <p:cNvPr id="6" name="İçerik Yer Tutucusu 2"/>
          <p:cNvSpPr>
            <a:spLocks noGrp="1"/>
          </p:cNvSpPr>
          <p:nvPr>
            <p:ph idx="1"/>
          </p:nvPr>
        </p:nvSpPr>
        <p:spPr>
          <a:xfrm>
            <a:off x="487268" y="1601537"/>
            <a:ext cx="4509605" cy="4351338"/>
          </a:xfrm>
        </p:spPr>
        <p:txBody>
          <a:bodyPr>
            <a:normAutofit fontScale="62500" lnSpcReduction="20000"/>
          </a:bodyPr>
          <a:lstStyle/>
          <a:p>
            <a:pPr algn="just">
              <a:lnSpc>
                <a:spcPct val="120000"/>
              </a:lnSpc>
            </a:pP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Düzenli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depolama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,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biyometanizasyon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ve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düzensiz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döküm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sahalarından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kaynaklanan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biyogaz</a:t>
            </a:r>
            <a:r>
              <a:rPr lang="tr-TR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veya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depo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gazından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3">
                    <a:lumMod val="50000"/>
                  </a:schemeClr>
                </a:solidFill>
              </a:rPr>
              <a:t>enerji</a:t>
            </a:r>
            <a:r>
              <a:rPr lang="en-US" b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3">
                    <a:lumMod val="50000"/>
                  </a:schemeClr>
                </a:solidFill>
              </a:rPr>
              <a:t>eldesi</a:t>
            </a:r>
            <a:r>
              <a:rPr lang="en-US" b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mümkün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olmaktadır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. </a:t>
            </a:r>
            <a:endParaRPr lang="tr-TR" dirty="0">
              <a:solidFill>
                <a:schemeClr val="accent3">
                  <a:lumMod val="50000"/>
                </a:schemeClr>
              </a:solidFill>
            </a:endParaRPr>
          </a:p>
          <a:p>
            <a:pPr algn="just">
              <a:lnSpc>
                <a:spcPct val="120000"/>
              </a:lnSpc>
            </a:pPr>
            <a:r>
              <a:rPr lang="tr-TR" b="1" dirty="0">
                <a:solidFill>
                  <a:schemeClr val="accent3">
                    <a:lumMod val="50000"/>
                  </a:schemeClr>
                </a:solidFill>
              </a:rPr>
              <a:t>Geri dönüşümü mümkün olan ancak doğada kalma süresi 100 yıldan fazla olan ürünlerin toprak altına gömülmemelidir !</a:t>
            </a:r>
          </a:p>
          <a:p>
            <a:pPr algn="just">
              <a:lnSpc>
                <a:spcPct val="120000"/>
              </a:lnSpc>
            </a:pPr>
            <a:r>
              <a:rPr lang="tr-TR" dirty="0">
                <a:solidFill>
                  <a:srgbClr val="C00000"/>
                </a:solidFill>
              </a:rPr>
              <a:t>Döngüsel ekonominin sağlanabilmesi için vahşi veya düzenli olarak dahi olsa atıkların gömülmemesi gerekmektedir.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tr-TR" sz="4700" b="1" dirty="0">
                <a:solidFill>
                  <a:srgbClr val="C00000"/>
                </a:solidFill>
              </a:rPr>
              <a:t>Atık Değil HAMMADDE !</a:t>
            </a:r>
            <a:endParaRPr lang="tr-TR" dirty="0">
              <a:solidFill>
                <a:srgbClr val="C00000"/>
              </a:solidFill>
            </a:endParaRP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B40A37D0-82A1-45A2-92A0-BFE1AC8466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6873" y="1632230"/>
            <a:ext cx="6878782" cy="380678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941922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9867FA-75C4-AE45-9F7B-BC976170C0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7268" y="860341"/>
            <a:ext cx="10515600" cy="788011"/>
          </a:xfrm>
        </p:spPr>
        <p:txBody>
          <a:bodyPr>
            <a:noAutofit/>
          </a:bodyPr>
          <a:lstStyle/>
          <a:p>
            <a:r>
              <a:rPr lang="tr-TR" sz="3600" b="1" dirty="0">
                <a:solidFill>
                  <a:srgbClr val="4461A3"/>
                </a:solidFill>
              </a:rPr>
              <a:t>3R’den 7</a:t>
            </a:r>
            <a:r>
              <a:rPr lang="en-GB" sz="3600" b="1" dirty="0">
                <a:solidFill>
                  <a:srgbClr val="4461A3"/>
                </a:solidFill>
              </a:rPr>
              <a:t>R</a:t>
            </a:r>
            <a:r>
              <a:rPr lang="tr-TR" sz="3600" b="1" dirty="0">
                <a:solidFill>
                  <a:srgbClr val="4461A3"/>
                </a:solidFill>
              </a:rPr>
              <a:t>’ye</a:t>
            </a:r>
            <a:r>
              <a:rPr lang="en-GB" sz="3600" b="1" dirty="0">
                <a:solidFill>
                  <a:srgbClr val="4461A3"/>
                </a:solidFill>
              </a:rPr>
              <a:t> </a:t>
            </a:r>
            <a:r>
              <a:rPr lang="en-GB" sz="3600" b="1" dirty="0" err="1">
                <a:solidFill>
                  <a:srgbClr val="4461A3"/>
                </a:solidFill>
              </a:rPr>
              <a:t>Sıfır</a:t>
            </a:r>
            <a:r>
              <a:rPr lang="en-GB" sz="3600" b="1" dirty="0">
                <a:solidFill>
                  <a:srgbClr val="4461A3"/>
                </a:solidFill>
              </a:rPr>
              <a:t> </a:t>
            </a:r>
            <a:r>
              <a:rPr lang="en-GB" sz="3600" b="1" dirty="0" err="1">
                <a:solidFill>
                  <a:srgbClr val="4461A3"/>
                </a:solidFill>
              </a:rPr>
              <a:t>Atık</a:t>
            </a:r>
            <a:r>
              <a:rPr lang="en-GB" sz="3600" b="1" dirty="0">
                <a:solidFill>
                  <a:srgbClr val="4461A3"/>
                </a:solidFill>
              </a:rPr>
              <a:t> </a:t>
            </a:r>
            <a:r>
              <a:rPr lang="en-GB" sz="3600" b="1" dirty="0" err="1">
                <a:solidFill>
                  <a:srgbClr val="4461A3"/>
                </a:solidFill>
              </a:rPr>
              <a:t>Yönetimi</a:t>
            </a:r>
            <a:r>
              <a:rPr lang="en-GB" sz="3600" b="1" dirty="0">
                <a:solidFill>
                  <a:srgbClr val="4461A3"/>
                </a:solidFill>
              </a:rPr>
              <a:t> </a:t>
            </a:r>
            <a:endParaRPr lang="tr-TR" sz="3600" b="1" dirty="0">
              <a:solidFill>
                <a:srgbClr val="4461A3"/>
              </a:solidFill>
            </a:endParaRPr>
          </a:p>
        </p:txBody>
      </p:sp>
      <p:pic>
        <p:nvPicPr>
          <p:cNvPr id="29" name="Resim 5">
            <a:extLst>
              <a:ext uri="{FF2B5EF4-FFF2-40B4-BE49-F238E27FC236}">
                <a16:creationId xmlns:a16="http://schemas.microsoft.com/office/drawing/2014/main" id="{A5FB037C-1D04-4C61-B17C-64352ED6FD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89554" y="2784707"/>
            <a:ext cx="3950145" cy="2631327"/>
          </a:xfrm>
          <a:prstGeom prst="rect">
            <a:avLst/>
          </a:prstGeom>
        </p:spPr>
      </p:pic>
      <p:sp>
        <p:nvSpPr>
          <p:cNvPr id="30" name="Metin kutusu 10">
            <a:extLst>
              <a:ext uri="{FF2B5EF4-FFF2-40B4-BE49-F238E27FC236}">
                <a16:creationId xmlns:a16="http://schemas.microsoft.com/office/drawing/2014/main" id="{F5DBA440-75E5-4FDC-9F11-87AF440EE677}"/>
              </a:ext>
            </a:extLst>
          </p:cNvPr>
          <p:cNvSpPr txBox="1"/>
          <p:nvPr/>
        </p:nvSpPr>
        <p:spPr>
          <a:xfrm>
            <a:off x="3637381" y="861074"/>
            <a:ext cx="139835" cy="2795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grpSp>
        <p:nvGrpSpPr>
          <p:cNvPr id="5" name="Grup 4">
            <a:extLst>
              <a:ext uri="{FF2B5EF4-FFF2-40B4-BE49-F238E27FC236}">
                <a16:creationId xmlns:a16="http://schemas.microsoft.com/office/drawing/2014/main" id="{B80A530C-01BA-49FB-8AE7-01BC5162EE55}"/>
              </a:ext>
            </a:extLst>
          </p:cNvPr>
          <p:cNvGrpSpPr/>
          <p:nvPr/>
        </p:nvGrpSpPr>
        <p:grpSpPr>
          <a:xfrm>
            <a:off x="616079" y="649622"/>
            <a:ext cx="10350972" cy="3317358"/>
            <a:chOff x="487268" y="651125"/>
            <a:chExt cx="10350972" cy="3317358"/>
          </a:xfrm>
        </p:grpSpPr>
        <p:graphicFrame>
          <p:nvGraphicFramePr>
            <p:cNvPr id="32" name="Diyagram 6">
              <a:extLst>
                <a:ext uri="{FF2B5EF4-FFF2-40B4-BE49-F238E27FC236}">
                  <a16:creationId xmlns:a16="http://schemas.microsoft.com/office/drawing/2014/main" id="{6EE33A85-5E2D-4BE7-BB03-6924B1F8C67E}"/>
                </a:ext>
              </a:extLst>
            </p:cNvPr>
            <p:cNvGraphicFramePr/>
            <p:nvPr/>
          </p:nvGraphicFramePr>
          <p:xfrm>
            <a:off x="4783987" y="651125"/>
            <a:ext cx="6054253" cy="3317358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3" r:lo="rId4" r:qs="rId5" r:cs="rId6"/>
            </a:graphicData>
          </a:graphic>
        </p:graphicFrame>
        <p:grpSp>
          <p:nvGrpSpPr>
            <p:cNvPr id="34" name="Grup 15">
              <a:extLst>
                <a:ext uri="{FF2B5EF4-FFF2-40B4-BE49-F238E27FC236}">
                  <a16:creationId xmlns:a16="http://schemas.microsoft.com/office/drawing/2014/main" id="{5F43281E-D698-4DD5-9348-D8D8BBEC7B88}"/>
                </a:ext>
              </a:extLst>
            </p:cNvPr>
            <p:cNvGrpSpPr/>
            <p:nvPr/>
          </p:nvGrpSpPr>
          <p:grpSpPr>
            <a:xfrm>
              <a:off x="802877" y="2637094"/>
              <a:ext cx="1931305" cy="1278139"/>
              <a:chOff x="-1454994" y="3336285"/>
              <a:chExt cx="2592829" cy="2087748"/>
            </a:xfrm>
          </p:grpSpPr>
          <p:sp>
            <p:nvSpPr>
              <p:cNvPr id="39" name="L-Şekli 12">
                <a:extLst>
                  <a:ext uri="{FF2B5EF4-FFF2-40B4-BE49-F238E27FC236}">
                    <a16:creationId xmlns:a16="http://schemas.microsoft.com/office/drawing/2014/main" id="{6BFECDCF-A941-4D5C-815D-1B302DBF8D3D}"/>
                  </a:ext>
                </a:extLst>
              </p:cNvPr>
              <p:cNvSpPr/>
              <p:nvPr/>
            </p:nvSpPr>
            <p:spPr>
              <a:xfrm rot="5400000">
                <a:off x="-917699" y="3433188"/>
                <a:ext cx="1453550" cy="2528139"/>
              </a:xfrm>
              <a:prstGeom prst="corner">
                <a:avLst>
                  <a:gd name="adj1" fmla="val 16120"/>
                  <a:gd name="adj2" fmla="val 16110"/>
                </a:avLst>
              </a:prstGeom>
              <a:solidFill>
                <a:schemeClr val="accent4">
                  <a:lumMod val="20000"/>
                  <a:lumOff val="80000"/>
                </a:schemeClr>
              </a:solidFill>
              <a:ln>
                <a:solidFill>
                  <a:schemeClr val="accent4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2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2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2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40" name="İkizkenar Üçgen 13">
                <a:extLst>
                  <a:ext uri="{FF2B5EF4-FFF2-40B4-BE49-F238E27FC236}">
                    <a16:creationId xmlns:a16="http://schemas.microsoft.com/office/drawing/2014/main" id="{CBAA8121-AC72-4B82-BE75-20F1A5F0A915}"/>
                  </a:ext>
                </a:extLst>
              </p:cNvPr>
              <p:cNvSpPr/>
              <p:nvPr/>
            </p:nvSpPr>
            <p:spPr>
              <a:xfrm>
                <a:off x="571168" y="3336285"/>
                <a:ext cx="430644" cy="411998"/>
              </a:xfrm>
              <a:prstGeom prst="triangle">
                <a:avLst>
                  <a:gd name="adj" fmla="val 100000"/>
                </a:avLst>
              </a:prstGeom>
              <a:solidFill>
                <a:schemeClr val="accent4">
                  <a:lumMod val="20000"/>
                  <a:lumOff val="80000"/>
                </a:schemeClr>
              </a:solidFill>
              <a:ln>
                <a:solidFill>
                  <a:schemeClr val="accent4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2">
                  <a:hueOff val="-363841"/>
                  <a:satOff val="-20982"/>
                  <a:lumOff val="2157"/>
                  <a:alphaOff val="0"/>
                </a:schemeClr>
              </a:lnRef>
              <a:fillRef idx="1">
                <a:schemeClr val="accent2">
                  <a:hueOff val="-363841"/>
                  <a:satOff val="-20982"/>
                  <a:lumOff val="2157"/>
                  <a:alphaOff val="0"/>
                </a:schemeClr>
              </a:fillRef>
              <a:effectRef idx="0">
                <a:schemeClr val="accent2">
                  <a:hueOff val="-363841"/>
                  <a:satOff val="-20982"/>
                  <a:lumOff val="2157"/>
                  <a:alphaOff val="0"/>
                </a:schemeClr>
              </a:effectRef>
              <a:fontRef idx="minor">
                <a:schemeClr val="lt1"/>
              </a:fontRef>
            </p:style>
            <p:txBody>
              <a:bodyPr/>
              <a:lstStyle/>
              <a:p>
                <a:endParaRPr lang="en-US" dirty="0"/>
              </a:p>
            </p:txBody>
          </p:sp>
          <p:sp>
            <p:nvSpPr>
              <p:cNvPr id="41" name="Metin kutusu 14">
                <a:extLst>
                  <a:ext uri="{FF2B5EF4-FFF2-40B4-BE49-F238E27FC236}">
                    <a16:creationId xmlns:a16="http://schemas.microsoft.com/office/drawing/2014/main" id="{6E62F863-DB27-4D92-A032-89CDA369DA44}"/>
                  </a:ext>
                </a:extLst>
              </p:cNvPr>
              <p:cNvSpPr txBox="1"/>
              <p:nvPr/>
            </p:nvSpPr>
            <p:spPr>
              <a:xfrm>
                <a:off x="-1052789" y="4242512"/>
                <a:ext cx="2190624" cy="105573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tr-TR" sz="3600" dirty="0"/>
                  <a:t>Rot</a:t>
                </a:r>
                <a:r>
                  <a:rPr lang="tr-TR" dirty="0"/>
                  <a:t> </a:t>
                </a:r>
                <a:endParaRPr lang="en-US" dirty="0"/>
              </a:p>
            </p:txBody>
          </p:sp>
        </p:grpSp>
        <p:grpSp>
          <p:nvGrpSpPr>
            <p:cNvPr id="35" name="Grup 16">
              <a:extLst>
                <a:ext uri="{FF2B5EF4-FFF2-40B4-BE49-F238E27FC236}">
                  <a16:creationId xmlns:a16="http://schemas.microsoft.com/office/drawing/2014/main" id="{43732425-19AE-447C-8856-7BFCAF6DCEBF}"/>
                </a:ext>
              </a:extLst>
            </p:cNvPr>
            <p:cNvGrpSpPr/>
            <p:nvPr/>
          </p:nvGrpSpPr>
          <p:grpSpPr>
            <a:xfrm>
              <a:off x="2789744" y="2124602"/>
              <a:ext cx="2033868" cy="1365829"/>
              <a:chOff x="1212429" y="2499166"/>
              <a:chExt cx="2730523" cy="2230984"/>
            </a:xfrm>
          </p:grpSpPr>
          <p:sp>
            <p:nvSpPr>
              <p:cNvPr id="36" name="L-Şekli 7">
                <a:extLst>
                  <a:ext uri="{FF2B5EF4-FFF2-40B4-BE49-F238E27FC236}">
                    <a16:creationId xmlns:a16="http://schemas.microsoft.com/office/drawing/2014/main" id="{57C8AAFE-0C04-4AD5-BF1C-830B05AE6B40}"/>
                  </a:ext>
                </a:extLst>
              </p:cNvPr>
              <p:cNvSpPr/>
              <p:nvPr/>
            </p:nvSpPr>
            <p:spPr>
              <a:xfrm rot="5400000">
                <a:off x="1716832" y="2706413"/>
                <a:ext cx="1519334" cy="2528139"/>
              </a:xfrm>
              <a:prstGeom prst="corner">
                <a:avLst>
                  <a:gd name="adj1" fmla="val 16120"/>
                  <a:gd name="adj2" fmla="val 16110"/>
                </a:avLst>
              </a:prstGeom>
              <a:solidFill>
                <a:srgbClr val="FBC108"/>
              </a:solidFill>
              <a:ln>
                <a:solidFill>
                  <a:srgbClr val="FFC000"/>
                </a:solidFill>
              </a:ln>
            </p:spPr>
            <p:style>
              <a:lnRef idx="2">
                <a:schemeClr val="accent2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2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2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/>
              <a:lstStyle/>
              <a:p>
                <a:endParaRPr lang="en-US" dirty="0"/>
              </a:p>
            </p:txBody>
          </p:sp>
          <p:sp>
            <p:nvSpPr>
              <p:cNvPr id="37" name="İkizkenar Üçgen 8">
                <a:extLst>
                  <a:ext uri="{FF2B5EF4-FFF2-40B4-BE49-F238E27FC236}">
                    <a16:creationId xmlns:a16="http://schemas.microsoft.com/office/drawing/2014/main" id="{32B69D3A-9AD5-41AA-A1AC-408DFE0B05B2}"/>
                  </a:ext>
                </a:extLst>
              </p:cNvPr>
              <p:cNvSpPr/>
              <p:nvPr/>
            </p:nvSpPr>
            <p:spPr>
              <a:xfrm>
                <a:off x="3248493" y="2499166"/>
                <a:ext cx="430644" cy="430644"/>
              </a:xfrm>
              <a:prstGeom prst="triangle">
                <a:avLst>
                  <a:gd name="adj" fmla="val 100000"/>
                </a:avLst>
              </a:prstGeom>
              <a:solidFill>
                <a:srgbClr val="FFC000"/>
              </a:solidFill>
              <a:ln>
                <a:solidFill>
                  <a:srgbClr val="FFC000"/>
                </a:solidFill>
              </a:ln>
            </p:spPr>
            <p:style>
              <a:lnRef idx="2">
                <a:schemeClr val="accent2">
                  <a:hueOff val="-363841"/>
                  <a:satOff val="-20982"/>
                  <a:lumOff val="2157"/>
                  <a:alphaOff val="0"/>
                </a:schemeClr>
              </a:lnRef>
              <a:fillRef idx="1">
                <a:schemeClr val="accent2">
                  <a:hueOff val="-363841"/>
                  <a:satOff val="-20982"/>
                  <a:lumOff val="2157"/>
                  <a:alphaOff val="0"/>
                </a:schemeClr>
              </a:fillRef>
              <a:effectRef idx="0">
                <a:schemeClr val="accent2">
                  <a:hueOff val="-363841"/>
                  <a:satOff val="-20982"/>
                  <a:lumOff val="2157"/>
                  <a:alphaOff val="0"/>
                </a:schemeClr>
              </a:effectRef>
              <a:fontRef idx="minor">
                <a:schemeClr val="lt1"/>
              </a:fontRef>
            </p:style>
            <p:txBody>
              <a:bodyPr/>
              <a:lstStyle/>
              <a:p>
                <a:endParaRPr lang="en-US" dirty="0"/>
              </a:p>
            </p:txBody>
          </p:sp>
          <p:sp>
            <p:nvSpPr>
              <p:cNvPr id="38" name="Metin kutusu 11">
                <a:extLst>
                  <a:ext uri="{FF2B5EF4-FFF2-40B4-BE49-F238E27FC236}">
                    <a16:creationId xmlns:a16="http://schemas.microsoft.com/office/drawing/2014/main" id="{B4520FAD-CC2E-40DE-8A54-385855EAB22A}"/>
                  </a:ext>
                </a:extLst>
              </p:cNvPr>
              <p:cNvSpPr txBox="1"/>
              <p:nvPr/>
            </p:nvSpPr>
            <p:spPr>
              <a:xfrm>
                <a:off x="1475352" y="3577400"/>
                <a:ext cx="2467600" cy="105573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tr-TR" sz="3600" dirty="0" err="1"/>
                  <a:t>Recycle</a:t>
                </a:r>
                <a:r>
                  <a:rPr lang="tr-TR" sz="3600" dirty="0"/>
                  <a:t> </a:t>
                </a:r>
                <a:endParaRPr lang="en-US" sz="3600" dirty="0"/>
              </a:p>
            </p:txBody>
          </p:sp>
        </p:grpSp>
        <p:sp>
          <p:nvSpPr>
            <p:cNvPr id="42" name="Metin kutusu 23">
              <a:extLst>
                <a:ext uri="{FF2B5EF4-FFF2-40B4-BE49-F238E27FC236}">
                  <a16:creationId xmlns:a16="http://schemas.microsoft.com/office/drawing/2014/main" id="{8AC82C15-77B1-4F46-83BE-2A6F4A171128}"/>
                </a:ext>
              </a:extLst>
            </p:cNvPr>
            <p:cNvSpPr txBox="1"/>
            <p:nvPr/>
          </p:nvSpPr>
          <p:spPr>
            <a:xfrm>
              <a:off x="487268" y="2594791"/>
              <a:ext cx="2113259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r-TR" sz="1400" dirty="0"/>
                <a:t>Atıklardan Yeni Ürün</a:t>
              </a:r>
              <a:endParaRPr lang="en-US" sz="1400" dirty="0"/>
            </a:p>
          </p:txBody>
        </p:sp>
        <p:sp>
          <p:nvSpPr>
            <p:cNvPr id="43" name="Metin kutusu 22">
              <a:extLst>
                <a:ext uri="{FF2B5EF4-FFF2-40B4-BE49-F238E27FC236}">
                  <a16:creationId xmlns:a16="http://schemas.microsoft.com/office/drawing/2014/main" id="{9374B043-B22D-485C-8CEA-2E351B6139A7}"/>
                </a:ext>
              </a:extLst>
            </p:cNvPr>
            <p:cNvSpPr txBox="1"/>
            <p:nvPr/>
          </p:nvSpPr>
          <p:spPr>
            <a:xfrm>
              <a:off x="2689838" y="2174177"/>
              <a:ext cx="193726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r-TR" sz="1600" dirty="0"/>
                <a:t>Geri Dönüşüm </a:t>
              </a:r>
              <a:endParaRPr lang="en-US" sz="1600" dirty="0"/>
            </a:p>
          </p:txBody>
        </p:sp>
        <p:sp>
          <p:nvSpPr>
            <p:cNvPr id="45" name="Metin kutusu 21">
              <a:extLst>
                <a:ext uri="{FF2B5EF4-FFF2-40B4-BE49-F238E27FC236}">
                  <a16:creationId xmlns:a16="http://schemas.microsoft.com/office/drawing/2014/main" id="{4E6E46D7-7BC9-485C-B524-E63D2DE72D44}"/>
                </a:ext>
              </a:extLst>
            </p:cNvPr>
            <p:cNvSpPr txBox="1"/>
            <p:nvPr/>
          </p:nvSpPr>
          <p:spPr>
            <a:xfrm>
              <a:off x="4826055" y="1615970"/>
              <a:ext cx="183802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tr-TR" sz="1600" dirty="0"/>
                <a:t>Yeniden Kullanım</a:t>
              </a:r>
              <a:endParaRPr lang="en-US" sz="1600" dirty="0"/>
            </a:p>
          </p:txBody>
        </p:sp>
        <p:sp>
          <p:nvSpPr>
            <p:cNvPr id="46" name="Metin kutusu 20">
              <a:extLst>
                <a:ext uri="{FF2B5EF4-FFF2-40B4-BE49-F238E27FC236}">
                  <a16:creationId xmlns:a16="http://schemas.microsoft.com/office/drawing/2014/main" id="{904D301C-DB64-4B58-888B-1DC2A17329E3}"/>
                </a:ext>
              </a:extLst>
            </p:cNvPr>
            <p:cNvSpPr txBox="1"/>
            <p:nvPr/>
          </p:nvSpPr>
          <p:spPr>
            <a:xfrm>
              <a:off x="7053424" y="1084454"/>
              <a:ext cx="158602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tr-TR" sz="1600" dirty="0"/>
                <a:t>Geri Kazanım</a:t>
              </a:r>
              <a:endParaRPr lang="en-US" sz="1600" dirty="0"/>
            </a:p>
          </p:txBody>
        </p:sp>
      </p:grpSp>
      <p:sp>
        <p:nvSpPr>
          <p:cNvPr id="47" name="Metin kutusu 19">
            <a:extLst>
              <a:ext uri="{FF2B5EF4-FFF2-40B4-BE49-F238E27FC236}">
                <a16:creationId xmlns:a16="http://schemas.microsoft.com/office/drawing/2014/main" id="{89CA9922-F7AB-4108-9408-C536F02595B0}"/>
              </a:ext>
            </a:extLst>
          </p:cNvPr>
          <p:cNvSpPr txBox="1"/>
          <p:nvPr/>
        </p:nvSpPr>
        <p:spPr>
          <a:xfrm>
            <a:off x="3994663" y="3628426"/>
            <a:ext cx="17969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600" dirty="0"/>
              <a:t>Atık Azaltma</a:t>
            </a:r>
            <a:endParaRPr lang="en-US" sz="1600" dirty="0"/>
          </a:p>
        </p:txBody>
      </p:sp>
      <p:graphicFrame>
        <p:nvGraphicFramePr>
          <p:cNvPr id="22" name="Diyagram 6">
            <a:extLst>
              <a:ext uri="{FF2B5EF4-FFF2-40B4-BE49-F238E27FC236}">
                <a16:creationId xmlns:a16="http://schemas.microsoft.com/office/drawing/2014/main" id="{5681E3AD-6F91-4BE5-A94F-FBF6885B02F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62542194"/>
              </p:ext>
            </p:extLst>
          </p:nvPr>
        </p:nvGraphicFramePr>
        <p:xfrm>
          <a:off x="1665797" y="3157268"/>
          <a:ext cx="6054253" cy="33173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23" name="Metin kutusu 21">
            <a:extLst>
              <a:ext uri="{FF2B5EF4-FFF2-40B4-BE49-F238E27FC236}">
                <a16:creationId xmlns:a16="http://schemas.microsoft.com/office/drawing/2014/main" id="{426E3F81-2C2D-4A5D-BA29-B01FC33CC1DA}"/>
              </a:ext>
            </a:extLst>
          </p:cNvPr>
          <p:cNvSpPr txBox="1"/>
          <p:nvPr/>
        </p:nvSpPr>
        <p:spPr>
          <a:xfrm>
            <a:off x="1533616" y="4210787"/>
            <a:ext cx="183802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1600" dirty="0"/>
              <a:t>Tamir Etmek </a:t>
            </a:r>
            <a:endParaRPr lang="en-US" sz="1600" dirty="0"/>
          </a:p>
        </p:txBody>
      </p:sp>
      <p:sp>
        <p:nvSpPr>
          <p:cNvPr id="24" name="Metin kutusu 19">
            <a:extLst>
              <a:ext uri="{FF2B5EF4-FFF2-40B4-BE49-F238E27FC236}">
                <a16:creationId xmlns:a16="http://schemas.microsoft.com/office/drawing/2014/main" id="{80003218-B57D-486D-BE4C-B654E6A7B02C}"/>
              </a:ext>
            </a:extLst>
          </p:cNvPr>
          <p:cNvSpPr txBox="1"/>
          <p:nvPr/>
        </p:nvSpPr>
        <p:spPr>
          <a:xfrm>
            <a:off x="6154973" y="3089528"/>
            <a:ext cx="17969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600" dirty="0"/>
              <a:t>Reddetmek </a:t>
            </a:r>
            <a:endParaRPr lang="en-US" sz="1600" dirty="0"/>
          </a:p>
        </p:txBody>
      </p:sp>
      <p:sp>
        <p:nvSpPr>
          <p:cNvPr id="4" name="Dikdörtgen 3">
            <a:extLst>
              <a:ext uri="{FF2B5EF4-FFF2-40B4-BE49-F238E27FC236}">
                <a16:creationId xmlns:a16="http://schemas.microsoft.com/office/drawing/2014/main" id="{C2F2EA14-5D2F-4744-8062-88D878626453}"/>
              </a:ext>
            </a:extLst>
          </p:cNvPr>
          <p:cNvSpPr/>
          <p:nvPr/>
        </p:nvSpPr>
        <p:spPr>
          <a:xfrm>
            <a:off x="9029630" y="696695"/>
            <a:ext cx="2373745" cy="167652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54008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  <p:bldGraphic spid="22" grpId="0">
        <p:bldAsOne/>
      </p:bldGraphic>
      <p:bldP spid="23" grpId="0"/>
      <p:bldP spid="24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9867FA-75C4-AE45-9F7B-BC976170C0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21331" y="715894"/>
            <a:ext cx="10515600" cy="788011"/>
          </a:xfrm>
        </p:spPr>
        <p:txBody>
          <a:bodyPr>
            <a:noAutofit/>
          </a:bodyPr>
          <a:lstStyle/>
          <a:p>
            <a:pPr algn="ctr"/>
            <a:r>
              <a:rPr lang="tr-TR" sz="3200" b="1" dirty="0">
                <a:solidFill>
                  <a:srgbClr val="4461A3"/>
                </a:solidFill>
              </a:rPr>
              <a:t>Tüketim Alışkanlıkları - Döngüsel Ekonomi ve Sıfır Atık</a:t>
            </a:r>
          </a:p>
        </p:txBody>
      </p:sp>
      <p:grpSp>
        <p:nvGrpSpPr>
          <p:cNvPr id="19" name="Grup 35">
            <a:extLst>
              <a:ext uri="{FF2B5EF4-FFF2-40B4-BE49-F238E27FC236}">
                <a16:creationId xmlns:a16="http://schemas.microsoft.com/office/drawing/2014/main" id="{432B297F-67C5-4653-AD8E-E807C3B36349}"/>
              </a:ext>
            </a:extLst>
          </p:cNvPr>
          <p:cNvGrpSpPr/>
          <p:nvPr/>
        </p:nvGrpSpPr>
        <p:grpSpPr>
          <a:xfrm>
            <a:off x="5492289" y="1830134"/>
            <a:ext cx="6091746" cy="3567717"/>
            <a:chOff x="4799939" y="1159268"/>
            <a:chExt cx="8128000" cy="5418667"/>
          </a:xfrm>
        </p:grpSpPr>
        <p:grpSp>
          <p:nvGrpSpPr>
            <p:cNvPr id="20" name="Grup 34">
              <a:extLst>
                <a:ext uri="{FF2B5EF4-FFF2-40B4-BE49-F238E27FC236}">
                  <a16:creationId xmlns:a16="http://schemas.microsoft.com/office/drawing/2014/main" id="{319481E8-9C04-415E-86A9-8F24808D3108}"/>
                </a:ext>
              </a:extLst>
            </p:cNvPr>
            <p:cNvGrpSpPr/>
            <p:nvPr/>
          </p:nvGrpSpPr>
          <p:grpSpPr>
            <a:xfrm>
              <a:off x="4799939" y="1159268"/>
              <a:ext cx="8128000" cy="5418667"/>
              <a:chOff x="4893024" y="1159268"/>
              <a:chExt cx="8128000" cy="5418667"/>
            </a:xfrm>
          </p:grpSpPr>
          <p:graphicFrame>
            <p:nvGraphicFramePr>
              <p:cNvPr id="22" name="Diyagram 22">
                <a:extLst>
                  <a:ext uri="{FF2B5EF4-FFF2-40B4-BE49-F238E27FC236}">
                    <a16:creationId xmlns:a16="http://schemas.microsoft.com/office/drawing/2014/main" id="{5A6A5A46-3002-436A-A568-E49BE31BA025}"/>
                  </a:ext>
                </a:extLst>
              </p:cNvPr>
              <p:cNvGraphicFramePr/>
              <p:nvPr/>
            </p:nvGraphicFramePr>
            <p:xfrm>
              <a:off x="4893024" y="1159268"/>
              <a:ext cx="8128000" cy="5418667"/>
            </p:xfrm>
            <a:graphic>
              <a:graphicData uri="http://schemas.openxmlformats.org/drawingml/2006/diagram">
                <dgm:relIds xmlns:dgm="http://schemas.openxmlformats.org/drawingml/2006/diagram" xmlns:r="http://schemas.openxmlformats.org/officeDocument/2006/relationships" r:dm="rId2" r:lo="rId3" r:qs="rId4" r:cs="rId5"/>
              </a:graphicData>
            </a:graphic>
          </p:graphicFrame>
          <p:pic>
            <p:nvPicPr>
              <p:cNvPr id="23" name="Resim 23">
                <a:extLst>
                  <a:ext uri="{FF2B5EF4-FFF2-40B4-BE49-F238E27FC236}">
                    <a16:creationId xmlns:a16="http://schemas.microsoft.com/office/drawing/2014/main" id="{F9CC88C4-F06D-4969-B7E4-7E2F140A516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/>
              <a:srcRect l="25433" r="39786" b="45795"/>
              <a:stretch/>
            </p:blipFill>
            <p:spPr>
              <a:xfrm>
                <a:off x="6278125" y="1520553"/>
                <a:ext cx="1886837" cy="1936674"/>
              </a:xfrm>
              <a:prstGeom prst="rect">
                <a:avLst/>
              </a:prstGeom>
            </p:spPr>
          </p:pic>
          <p:pic>
            <p:nvPicPr>
              <p:cNvPr id="24" name="Resim 24">
                <a:extLst>
                  <a:ext uri="{FF2B5EF4-FFF2-40B4-BE49-F238E27FC236}">
                    <a16:creationId xmlns:a16="http://schemas.microsoft.com/office/drawing/2014/main" id="{055184E8-3451-4608-BB03-08C342DB1EC7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8"/>
              <a:srcRect l="4030" t="30634" r="70298" b="38698"/>
              <a:stretch/>
            </p:blipFill>
            <p:spPr>
              <a:xfrm>
                <a:off x="9702972" y="1779886"/>
                <a:ext cx="2277361" cy="1644742"/>
              </a:xfrm>
              <a:prstGeom prst="rect">
                <a:avLst/>
              </a:prstGeom>
            </p:spPr>
          </p:pic>
          <p:pic>
            <p:nvPicPr>
              <p:cNvPr id="25" name="Resim 25">
                <a:extLst>
                  <a:ext uri="{FF2B5EF4-FFF2-40B4-BE49-F238E27FC236}">
                    <a16:creationId xmlns:a16="http://schemas.microsoft.com/office/drawing/2014/main" id="{1B62EEEC-255F-4901-8984-65D09A588332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9"/>
              <a:srcRect l="72034" t="53477" r="6563" b="25203"/>
              <a:stretch/>
            </p:blipFill>
            <p:spPr>
              <a:xfrm>
                <a:off x="8224166" y="2514109"/>
                <a:ext cx="1980341" cy="1972739"/>
              </a:xfrm>
              <a:prstGeom prst="rect">
                <a:avLst/>
              </a:prstGeom>
            </p:spPr>
          </p:pic>
          <p:pic>
            <p:nvPicPr>
              <p:cNvPr id="26" name="Resim 26">
                <a:extLst>
                  <a:ext uri="{FF2B5EF4-FFF2-40B4-BE49-F238E27FC236}">
                    <a16:creationId xmlns:a16="http://schemas.microsoft.com/office/drawing/2014/main" id="{729BD789-A2C3-4359-BA13-13F1956788E0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0"/>
              <a:srcRect l="76174" t="14141" r="15092" b="72187"/>
              <a:stretch/>
            </p:blipFill>
            <p:spPr>
              <a:xfrm>
                <a:off x="8720602" y="4834346"/>
                <a:ext cx="534043" cy="835825"/>
              </a:xfrm>
              <a:prstGeom prst="rect">
                <a:avLst/>
              </a:prstGeom>
              <a:scene3d>
                <a:camera prst="isometricOffAxis2Left"/>
                <a:lightRig rig="threePt" dir="t"/>
              </a:scene3d>
            </p:spPr>
          </p:pic>
          <p:pic>
            <p:nvPicPr>
              <p:cNvPr id="27" name="Resim 27">
                <a:extLst>
                  <a:ext uri="{FF2B5EF4-FFF2-40B4-BE49-F238E27FC236}">
                    <a16:creationId xmlns:a16="http://schemas.microsoft.com/office/drawing/2014/main" id="{DDAD3C46-8364-4923-B39C-3639AFA3E70F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0"/>
              <a:srcRect l="68478" t="32478" r="10553" b="38875"/>
              <a:stretch/>
            </p:blipFill>
            <p:spPr>
              <a:xfrm>
                <a:off x="9126761" y="5017459"/>
                <a:ext cx="856135" cy="1169592"/>
              </a:xfrm>
              <a:prstGeom prst="rect">
                <a:avLst/>
              </a:prstGeom>
              <a:scene3d>
                <a:camera prst="perspectiveContrastingRightFacing"/>
                <a:lightRig rig="threePt" dir="t"/>
              </a:scene3d>
            </p:spPr>
          </p:pic>
          <p:pic>
            <p:nvPicPr>
              <p:cNvPr id="28" name="Resim 29">
                <a:extLst>
                  <a:ext uri="{FF2B5EF4-FFF2-40B4-BE49-F238E27FC236}">
                    <a16:creationId xmlns:a16="http://schemas.microsoft.com/office/drawing/2014/main" id="{9A0706B4-1AA9-4A38-8CD5-E89A61E7F16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1"/>
              <a:srcRect l="2833" t="4011" r="51327" b="67101"/>
              <a:stretch/>
            </p:blipFill>
            <p:spPr>
              <a:xfrm rot="2608169">
                <a:off x="7746778" y="5349765"/>
                <a:ext cx="1589691" cy="1001835"/>
              </a:xfrm>
              <a:prstGeom prst="rect">
                <a:avLst/>
              </a:prstGeom>
              <a:scene3d>
                <a:camera prst="isometricRightUp"/>
                <a:lightRig rig="threePt" dir="t"/>
              </a:scene3d>
            </p:spPr>
          </p:pic>
        </p:grpSp>
        <p:pic>
          <p:nvPicPr>
            <p:cNvPr id="21" name="Resim 33">
              <a:extLst>
                <a:ext uri="{FF2B5EF4-FFF2-40B4-BE49-F238E27FC236}">
                  <a16:creationId xmlns:a16="http://schemas.microsoft.com/office/drawing/2014/main" id="{4280DE6E-3C96-410F-B469-9974DA16ED5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/>
            <a:srcRect l="11538" t="11203" r="35428" b="44474"/>
            <a:stretch/>
          </p:blipFill>
          <p:spPr>
            <a:xfrm>
              <a:off x="7794091" y="4779843"/>
              <a:ext cx="1069848" cy="894148"/>
            </a:xfrm>
            <a:prstGeom prst="rect">
              <a:avLst/>
            </a:prstGeom>
            <a:scene3d>
              <a:camera prst="isometricRightUp"/>
              <a:lightRig rig="threePt" dir="t"/>
            </a:scene3d>
          </p:spPr>
        </p:pic>
      </p:grpSp>
      <p:pic>
        <p:nvPicPr>
          <p:cNvPr id="3" name="Resim 2">
            <a:extLst>
              <a:ext uri="{FF2B5EF4-FFF2-40B4-BE49-F238E27FC236}">
                <a16:creationId xmlns:a16="http://schemas.microsoft.com/office/drawing/2014/main" id="{9303211D-3CC1-4291-8B36-0397C1963F82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15520" y="1278355"/>
            <a:ext cx="4960735" cy="4446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156396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9867FA-75C4-AE45-9F7B-BC976170C0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7268" y="1091163"/>
            <a:ext cx="11117299" cy="788011"/>
          </a:xfrm>
        </p:spPr>
        <p:txBody>
          <a:bodyPr>
            <a:noAutofit/>
          </a:bodyPr>
          <a:lstStyle/>
          <a:p>
            <a:pPr algn="ctr"/>
            <a:r>
              <a:rPr lang="tr-TR" sz="3200" b="1" dirty="0">
                <a:solidFill>
                  <a:srgbClr val="4461A3"/>
                </a:solidFill>
              </a:rPr>
              <a:t>Kamu Personellerinin Sıfır Atık Adaptasyon Süreçleri </a:t>
            </a:r>
            <a:r>
              <a:rPr lang="en-US" sz="3200" b="1" dirty="0">
                <a:solidFill>
                  <a:srgbClr val="C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en-US" sz="3200" b="1" dirty="0">
                <a:solidFill>
                  <a:srgbClr val="C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endParaRPr lang="tr-TR" sz="3200" b="1" dirty="0">
              <a:solidFill>
                <a:srgbClr val="4461A3"/>
              </a:solidFill>
            </a:endParaRP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1B77BE5A-D632-4193-AB29-712F690636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0874" y="1490401"/>
            <a:ext cx="4276436" cy="4276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539641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9867FA-75C4-AE45-9F7B-BC976170C0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7268" y="1091163"/>
            <a:ext cx="11117299" cy="788011"/>
          </a:xfrm>
        </p:spPr>
        <p:txBody>
          <a:bodyPr>
            <a:noAutofit/>
          </a:bodyPr>
          <a:lstStyle/>
          <a:p>
            <a:pPr algn="ctr"/>
            <a:r>
              <a:rPr lang="tr-TR" sz="3200" b="1" dirty="0">
                <a:solidFill>
                  <a:srgbClr val="4461A3"/>
                </a:solidFill>
              </a:rPr>
              <a:t>Kamu Personellerinin Sıfır Atık Adaptasyon Süreçleri </a:t>
            </a:r>
            <a:r>
              <a:rPr lang="en-US" sz="3200" b="1" dirty="0">
                <a:solidFill>
                  <a:srgbClr val="C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en-US" sz="3200" b="1" dirty="0">
                <a:solidFill>
                  <a:srgbClr val="C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endParaRPr lang="tr-TR" sz="3200" b="1" dirty="0">
              <a:solidFill>
                <a:srgbClr val="4461A3"/>
              </a:solidFill>
            </a:endParaRPr>
          </a:p>
        </p:txBody>
      </p:sp>
      <p:pic>
        <p:nvPicPr>
          <p:cNvPr id="3" name="Resim 2">
            <a:extLst>
              <a:ext uri="{FF2B5EF4-FFF2-40B4-BE49-F238E27FC236}">
                <a16:creationId xmlns:a16="http://schemas.microsoft.com/office/drawing/2014/main" id="{949611D1-736F-49E5-9447-883B35EF7D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7103" y="1768427"/>
            <a:ext cx="4228332" cy="3210400"/>
          </a:xfrm>
          <a:prstGeom prst="rect">
            <a:avLst/>
          </a:prstGeom>
        </p:spPr>
      </p:pic>
      <p:sp>
        <p:nvSpPr>
          <p:cNvPr id="6" name="İçerik Yer Tutucusu 2"/>
          <p:cNvSpPr>
            <a:spLocks noGrp="1"/>
          </p:cNvSpPr>
          <p:nvPr>
            <p:ph idx="1"/>
          </p:nvPr>
        </p:nvSpPr>
        <p:spPr>
          <a:xfrm>
            <a:off x="4197646" y="1768427"/>
            <a:ext cx="7824710" cy="3887663"/>
          </a:xfrm>
        </p:spPr>
        <p:txBody>
          <a:bodyPr>
            <a:normAutofit/>
          </a:bodyPr>
          <a:lstStyle/>
          <a:p>
            <a:pPr algn="just"/>
            <a:r>
              <a:rPr lang="tr-TR" dirty="0">
                <a:solidFill>
                  <a:schemeClr val="accent3">
                    <a:lumMod val="50000"/>
                  </a:schemeClr>
                </a:solidFill>
              </a:rPr>
              <a:t>Masa altlarından Çöp kutuların alınması</a:t>
            </a:r>
          </a:p>
          <a:p>
            <a:pPr algn="just"/>
            <a:r>
              <a:rPr lang="tr-TR" dirty="0">
                <a:solidFill>
                  <a:schemeClr val="accent3">
                    <a:lumMod val="50000"/>
                  </a:schemeClr>
                </a:solidFill>
              </a:rPr>
              <a:t>Kullandıkları tükenmez kalem gibi kırtasiye gereçleri, bitmiş kartuş gibi malzemelerin tehlikeli atık grubuna girdiğinin farkındalığının yaşanılması</a:t>
            </a:r>
          </a:p>
          <a:p>
            <a:pPr algn="just"/>
            <a:r>
              <a:rPr lang="tr-TR" dirty="0">
                <a:solidFill>
                  <a:schemeClr val="accent3">
                    <a:lumMod val="50000"/>
                  </a:schemeClr>
                </a:solidFill>
              </a:rPr>
              <a:t>Aslında </a:t>
            </a:r>
            <a:r>
              <a:rPr lang="tr-TR" dirty="0" err="1">
                <a:solidFill>
                  <a:schemeClr val="accent3">
                    <a:lumMod val="50000"/>
                  </a:schemeClr>
                </a:solidFill>
              </a:rPr>
              <a:t>atıksız</a:t>
            </a:r>
            <a:r>
              <a:rPr lang="tr-TR" dirty="0">
                <a:solidFill>
                  <a:schemeClr val="accent3">
                    <a:lumMod val="50000"/>
                  </a:schemeClr>
                </a:solidFill>
              </a:rPr>
              <a:t> yaşanabileceğinin farkındalığının yaşanılması</a:t>
            </a:r>
          </a:p>
          <a:p>
            <a:pPr algn="just"/>
            <a:r>
              <a:rPr lang="tr-TR" dirty="0">
                <a:solidFill>
                  <a:schemeClr val="accent3">
                    <a:lumMod val="50000"/>
                  </a:schemeClr>
                </a:solidFill>
              </a:rPr>
              <a:t>Atıkları ayrı biriktirmeyenler uyarma, yadırgama</a:t>
            </a:r>
          </a:p>
          <a:p>
            <a:pPr algn="just"/>
            <a:r>
              <a:rPr lang="tr-TR" dirty="0">
                <a:solidFill>
                  <a:schemeClr val="accent3">
                    <a:lumMod val="50000"/>
                  </a:schemeClr>
                </a:solidFill>
              </a:rPr>
              <a:t>Ayırma kutuları başında yapılan hoş sohbetler </a:t>
            </a:r>
            <a:endParaRPr lang="en-US" dirty="0">
              <a:solidFill>
                <a:schemeClr val="accent3">
                  <a:lumMod val="50000"/>
                </a:schemeClr>
              </a:solidFill>
            </a:endParaRPr>
          </a:p>
          <a:p>
            <a:pPr algn="just"/>
            <a:endParaRPr lang="tr-TR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10891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9867FA-75C4-AE45-9F7B-BC976170C0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7267" y="1043725"/>
            <a:ext cx="11117299" cy="788011"/>
          </a:xfrm>
        </p:spPr>
        <p:txBody>
          <a:bodyPr>
            <a:noAutofit/>
          </a:bodyPr>
          <a:lstStyle/>
          <a:p>
            <a:pPr algn="ctr"/>
            <a:r>
              <a:rPr lang="tr-TR" sz="3200" b="1" dirty="0">
                <a:solidFill>
                  <a:srgbClr val="4461A3"/>
                </a:solidFill>
              </a:rPr>
              <a:t>Sıfır Atık ve Atık Yönetmelikleri ile Sıfır Atığı Uygulama Problemleri </a:t>
            </a:r>
          </a:p>
        </p:txBody>
      </p:sp>
      <p:sp>
        <p:nvSpPr>
          <p:cNvPr id="6" name="İçerik Yer Tutucusu 2"/>
          <p:cNvSpPr>
            <a:spLocks noGrp="1"/>
          </p:cNvSpPr>
          <p:nvPr>
            <p:ph idx="1"/>
          </p:nvPr>
        </p:nvSpPr>
        <p:spPr>
          <a:xfrm>
            <a:off x="487268" y="2216679"/>
            <a:ext cx="11333430" cy="2521576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tr-TR" dirty="0">
                <a:solidFill>
                  <a:schemeClr val="accent3">
                    <a:lumMod val="50000"/>
                  </a:schemeClr>
                </a:solidFill>
              </a:rPr>
              <a:t>Temizlik Personellerinin eğitimlerinin tam olmaması</a:t>
            </a:r>
          </a:p>
          <a:p>
            <a:pPr algn="just"/>
            <a:r>
              <a:rPr lang="tr-TR" dirty="0">
                <a:solidFill>
                  <a:schemeClr val="accent3">
                    <a:lumMod val="50000"/>
                  </a:schemeClr>
                </a:solidFill>
              </a:rPr>
              <a:t>Temizlik Personeli farkındalık çalışmalarının eksik olması</a:t>
            </a:r>
          </a:p>
          <a:p>
            <a:pPr algn="just"/>
            <a:r>
              <a:rPr lang="tr-TR" dirty="0">
                <a:solidFill>
                  <a:schemeClr val="accent3">
                    <a:lumMod val="50000"/>
                  </a:schemeClr>
                </a:solidFill>
              </a:rPr>
              <a:t>Geri dönüşüm kutulularının dağılımlarının uygun şekilde yapılmaması</a:t>
            </a:r>
          </a:p>
          <a:p>
            <a:pPr algn="just"/>
            <a:r>
              <a:rPr lang="tr-TR" dirty="0">
                <a:solidFill>
                  <a:schemeClr val="accent3">
                    <a:lumMod val="50000"/>
                  </a:schemeClr>
                </a:solidFill>
              </a:rPr>
              <a:t>Yanlış veya eksik planlama</a:t>
            </a:r>
          </a:p>
          <a:p>
            <a:pPr algn="just"/>
            <a:r>
              <a:rPr lang="tr-TR" dirty="0">
                <a:solidFill>
                  <a:schemeClr val="accent3">
                    <a:lumMod val="50000"/>
                  </a:schemeClr>
                </a:solidFill>
              </a:rPr>
              <a:t>Atıkların toplanmasında uygun takvimin yapılmaması ve eksik yapılması (özellikle tek bina olmayan kamu kurumları için)</a:t>
            </a:r>
            <a:endParaRPr lang="en-US" dirty="0">
              <a:solidFill>
                <a:schemeClr val="accent3">
                  <a:lumMod val="50000"/>
                </a:schemeClr>
              </a:solidFill>
            </a:endParaRPr>
          </a:p>
          <a:p>
            <a:pPr algn="just"/>
            <a:endParaRPr lang="tr-TR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799021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351817D8-F81B-48F4-B1BB-20A79B70C8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28931"/>
            <a:ext cx="10383982" cy="619270"/>
          </a:xfrm>
        </p:spPr>
        <p:txBody>
          <a:bodyPr>
            <a:noAutofit/>
          </a:bodyPr>
          <a:lstStyle/>
          <a:p>
            <a:r>
              <a:rPr lang="tr-TR" sz="3600" dirty="0">
                <a:solidFill>
                  <a:srgbClr val="0070C0"/>
                </a:solidFill>
              </a:rPr>
              <a:t>H</a:t>
            </a:r>
            <a:r>
              <a:rPr lang="en-US" sz="3600" dirty="0" err="1">
                <a:solidFill>
                  <a:srgbClr val="0070C0"/>
                </a:solidFill>
              </a:rPr>
              <a:t>edef</a:t>
            </a:r>
            <a:r>
              <a:rPr lang="en-US" sz="3600" dirty="0">
                <a:solidFill>
                  <a:srgbClr val="0070C0"/>
                </a:solidFill>
              </a:rPr>
              <a:t> </a:t>
            </a:r>
            <a:r>
              <a:rPr lang="en-US" sz="3600" dirty="0" err="1">
                <a:solidFill>
                  <a:srgbClr val="0070C0"/>
                </a:solidFill>
              </a:rPr>
              <a:t>olarak</a:t>
            </a:r>
            <a:r>
              <a:rPr lang="en-US" sz="3600" dirty="0">
                <a:solidFill>
                  <a:srgbClr val="0070C0"/>
                </a:solidFill>
              </a:rPr>
              <a:t> </a:t>
            </a:r>
            <a:r>
              <a:rPr lang="en-US" sz="3600" dirty="0" err="1">
                <a:solidFill>
                  <a:srgbClr val="0070C0"/>
                </a:solidFill>
              </a:rPr>
              <a:t>sıfır</a:t>
            </a:r>
            <a:r>
              <a:rPr lang="en-US" sz="3600" dirty="0">
                <a:solidFill>
                  <a:srgbClr val="0070C0"/>
                </a:solidFill>
              </a:rPr>
              <a:t> </a:t>
            </a:r>
            <a:r>
              <a:rPr lang="en-US" sz="3600" dirty="0" err="1">
                <a:solidFill>
                  <a:srgbClr val="0070C0"/>
                </a:solidFill>
              </a:rPr>
              <a:t>atık</a:t>
            </a:r>
            <a:r>
              <a:rPr lang="en-US" sz="3600" dirty="0">
                <a:solidFill>
                  <a:srgbClr val="0070C0"/>
                </a:solidFill>
              </a:rPr>
              <a:t> </a:t>
            </a:r>
            <a:r>
              <a:rPr lang="en-US" sz="3600" dirty="0" err="1">
                <a:solidFill>
                  <a:srgbClr val="0070C0"/>
                </a:solidFill>
              </a:rPr>
              <a:t>ilan</a:t>
            </a:r>
            <a:r>
              <a:rPr lang="en-US" sz="3600" dirty="0">
                <a:solidFill>
                  <a:srgbClr val="0070C0"/>
                </a:solidFill>
              </a:rPr>
              <a:t> </a:t>
            </a:r>
            <a:r>
              <a:rPr lang="tr-TR" sz="3600" dirty="0">
                <a:solidFill>
                  <a:srgbClr val="0070C0"/>
                </a:solidFill>
              </a:rPr>
              <a:t>eden Çeşitli </a:t>
            </a:r>
            <a:r>
              <a:rPr lang="en-US" sz="3600" dirty="0" err="1">
                <a:solidFill>
                  <a:srgbClr val="0070C0"/>
                </a:solidFill>
              </a:rPr>
              <a:t>hükümetler</a:t>
            </a:r>
            <a:endParaRPr lang="en-US" sz="3600" dirty="0">
              <a:solidFill>
                <a:srgbClr val="0070C0"/>
              </a:solidFill>
            </a:endParaRP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DE7CCD7F-CF58-4F7C-B0DF-86807ABE8C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48201"/>
            <a:ext cx="10515600" cy="4351338"/>
          </a:xfrm>
        </p:spPr>
        <p:txBody>
          <a:bodyPr>
            <a:normAutofit fontScale="85000" lnSpcReduction="20000"/>
          </a:bodyPr>
          <a:lstStyle/>
          <a:p>
            <a:r>
              <a:rPr lang="en-US" dirty="0" err="1">
                <a:solidFill>
                  <a:srgbClr val="C00000"/>
                </a:solidFill>
              </a:rPr>
              <a:t>Brezilya</a:t>
            </a:r>
            <a:endParaRPr lang="en-US" dirty="0">
              <a:solidFill>
                <a:srgbClr val="C00000"/>
              </a:solidFill>
            </a:endParaRPr>
          </a:p>
          <a:p>
            <a:pPr lvl="1"/>
            <a:r>
              <a:rPr lang="en-US" dirty="0" err="1"/>
              <a:t>Florianópolis</a:t>
            </a:r>
            <a:r>
              <a:rPr lang="en-US" dirty="0"/>
              <a:t>, Santa Catarina</a:t>
            </a:r>
          </a:p>
          <a:p>
            <a:r>
              <a:rPr lang="en-US" dirty="0" err="1">
                <a:solidFill>
                  <a:srgbClr val="C00000"/>
                </a:solidFill>
              </a:rPr>
              <a:t>Kanada</a:t>
            </a:r>
            <a:endParaRPr lang="en-US" dirty="0">
              <a:solidFill>
                <a:srgbClr val="C00000"/>
              </a:solidFill>
            </a:endParaRPr>
          </a:p>
          <a:p>
            <a:pPr lvl="1"/>
            <a:r>
              <a:rPr lang="en-US" dirty="0"/>
              <a:t>Vancouver </a:t>
            </a:r>
          </a:p>
          <a:p>
            <a:r>
              <a:rPr lang="en-US" dirty="0" err="1">
                <a:solidFill>
                  <a:srgbClr val="C00000"/>
                </a:solidFill>
              </a:rPr>
              <a:t>İtalya</a:t>
            </a:r>
            <a:endParaRPr lang="en-US" dirty="0">
              <a:solidFill>
                <a:srgbClr val="C00000"/>
              </a:solidFill>
            </a:endParaRPr>
          </a:p>
          <a:p>
            <a:pPr lvl="1"/>
            <a:r>
              <a:rPr lang="en-US" dirty="0" err="1"/>
              <a:t>Capannori</a:t>
            </a:r>
            <a:r>
              <a:rPr lang="en-US" dirty="0"/>
              <a:t> , </a:t>
            </a:r>
            <a:r>
              <a:rPr lang="en-US" dirty="0" err="1"/>
              <a:t>Toskana</a:t>
            </a:r>
            <a:endParaRPr lang="en-US" dirty="0"/>
          </a:p>
          <a:p>
            <a:r>
              <a:rPr lang="en-US" dirty="0" err="1">
                <a:solidFill>
                  <a:srgbClr val="C00000"/>
                </a:solidFill>
              </a:rPr>
              <a:t>Japonya</a:t>
            </a:r>
            <a:endParaRPr lang="en-US" dirty="0">
              <a:solidFill>
                <a:srgbClr val="C00000"/>
              </a:solidFill>
            </a:endParaRPr>
          </a:p>
          <a:p>
            <a:pPr lvl="1"/>
            <a:r>
              <a:rPr lang="en-US" dirty="0" err="1"/>
              <a:t>Kamikatsu</a:t>
            </a:r>
            <a:r>
              <a:rPr lang="en-US" dirty="0"/>
              <a:t>, Tokushima</a:t>
            </a:r>
          </a:p>
          <a:p>
            <a:r>
              <a:rPr lang="en-US" dirty="0">
                <a:solidFill>
                  <a:srgbClr val="C00000"/>
                </a:solidFill>
              </a:rPr>
              <a:t>Amerika </a:t>
            </a:r>
            <a:r>
              <a:rPr lang="en-US" dirty="0" err="1">
                <a:solidFill>
                  <a:srgbClr val="C00000"/>
                </a:solidFill>
              </a:rPr>
              <a:t>Birleşik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Devletleri</a:t>
            </a:r>
            <a:endParaRPr lang="en-US" dirty="0">
              <a:solidFill>
                <a:srgbClr val="C00000"/>
              </a:solidFill>
            </a:endParaRPr>
          </a:p>
          <a:p>
            <a:pPr lvl="1"/>
            <a:r>
              <a:rPr lang="en-US" dirty="0"/>
              <a:t>Austin, </a:t>
            </a:r>
            <a:r>
              <a:rPr lang="en-US" dirty="0" err="1"/>
              <a:t>Teksas</a:t>
            </a:r>
            <a:endParaRPr lang="en-US" dirty="0"/>
          </a:p>
          <a:p>
            <a:pPr lvl="1"/>
            <a:r>
              <a:rPr lang="en-US" dirty="0"/>
              <a:t>Boulder, </a:t>
            </a:r>
            <a:r>
              <a:rPr lang="en-US" dirty="0" err="1"/>
              <a:t>Kolorado</a:t>
            </a:r>
            <a:endParaRPr lang="en-US" dirty="0"/>
          </a:p>
          <a:p>
            <a:pPr lvl="1"/>
            <a:r>
              <a:rPr lang="en-US" dirty="0"/>
              <a:t>Fort Collins, Colorado</a:t>
            </a:r>
          </a:p>
          <a:p>
            <a:pPr lvl="1"/>
            <a:r>
              <a:rPr lang="en-US" dirty="0"/>
              <a:t>San Francisco , </a:t>
            </a:r>
            <a:r>
              <a:rPr lang="en-US" dirty="0" err="1"/>
              <a:t>Kaliforniya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028092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8200" y="537641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tr-TR" sz="3600" b="1" dirty="0">
                <a:solidFill>
                  <a:srgbClr val="4461A3"/>
                </a:solidFill>
              </a:rPr>
              <a:t>Örnek Ulusal ve Uluslararası Sıfır Atık Uygulamaları </a:t>
            </a:r>
            <a:endParaRPr lang="tr-TR" sz="3600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742666" y="1552670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lvl="1" indent="0">
              <a:spcBef>
                <a:spcPts val="1000"/>
              </a:spcBef>
              <a:buNone/>
            </a:pPr>
            <a:r>
              <a:rPr lang="tr-TR" sz="2800" b="1" dirty="0">
                <a:solidFill>
                  <a:srgbClr val="C00000"/>
                </a:solidFill>
              </a:rPr>
              <a:t>Uluslararası Uygulamalar</a:t>
            </a:r>
          </a:p>
          <a:p>
            <a:pPr lvl="1"/>
            <a:r>
              <a:rPr lang="tr-TR" dirty="0">
                <a:solidFill>
                  <a:schemeClr val="accent3">
                    <a:lumMod val="50000"/>
                  </a:schemeClr>
                </a:solidFill>
              </a:rPr>
              <a:t>Atıkların kaynağında ayrılması örnek modern uygulamalarda evsel nitelikli atıklar 6 fraksiyona ayrılmaktadır (Almanya, Avusturya, İsveç, Norveç, Amerika Birleşik Devletlerinin çeşitli eyaletleri vb.).</a:t>
            </a:r>
          </a:p>
          <a:p>
            <a:pPr lvl="1"/>
            <a:r>
              <a:rPr lang="tr-TR" dirty="0">
                <a:solidFill>
                  <a:schemeClr val="accent3">
                    <a:lumMod val="50000"/>
                  </a:schemeClr>
                </a:solidFill>
              </a:rPr>
              <a:t>Konutlarda veya kurumlarda ayrı toplanmış atık konteynırı o atık türü için belirlenen günde ve eğer konteynır tam olarak dolduysa görevlisi tarafından toplama kamyonunun alması için dışarı çıkartılır.</a:t>
            </a:r>
          </a:p>
          <a:p>
            <a:pPr lvl="1"/>
            <a:r>
              <a:rPr lang="tr-TR" dirty="0">
                <a:solidFill>
                  <a:schemeClr val="accent3">
                    <a:lumMod val="50000"/>
                  </a:schemeClr>
                </a:solidFill>
              </a:rPr>
              <a:t>Şehir içindeki (veya kurum içindeki) ortak toplu kullanım alanlarında (metro, otobüs durağı, </a:t>
            </a:r>
            <a:r>
              <a:rPr lang="tr-TR" dirty="0" err="1">
                <a:solidFill>
                  <a:schemeClr val="accent3">
                    <a:lumMod val="50000"/>
                  </a:schemeClr>
                </a:solidFill>
              </a:rPr>
              <a:t>avm</a:t>
            </a:r>
            <a:r>
              <a:rPr lang="tr-TR" dirty="0">
                <a:solidFill>
                  <a:schemeClr val="accent3">
                    <a:lumMod val="50000"/>
                  </a:schemeClr>
                </a:solidFill>
              </a:rPr>
              <a:t> vb.) 6’lı ayırma kutuları kullanılmamaktadır. O noktada oluşması muhtemel atıklar için uygun atık kutuları yerleştirilmiştir. </a:t>
            </a:r>
            <a:r>
              <a:rPr lang="tr-TR" b="1" dirty="0">
                <a:solidFill>
                  <a:schemeClr val="accent3">
                    <a:lumMod val="50000"/>
                  </a:schemeClr>
                </a:solidFill>
              </a:rPr>
              <a:t>Örneğin, metroda sadece kağıt atık kutuları varsa insanlar diğer atıklarını uygun atık kutusuyla karşılaşana kadar yanlarında taşımaya devam etmektedirler. </a:t>
            </a:r>
          </a:p>
          <a:p>
            <a:pPr lvl="1"/>
            <a:r>
              <a:rPr lang="tr-TR" sz="4000" b="1" dirty="0">
                <a:solidFill>
                  <a:srgbClr val="FF0000"/>
                </a:solidFill>
              </a:rPr>
              <a:t>Atıklar kesinlikle karışık atılmamaktadır. 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2504185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9867FA-75C4-AE45-9F7B-BC976170C0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7265" y="990675"/>
            <a:ext cx="11117299" cy="788011"/>
          </a:xfrm>
        </p:spPr>
        <p:txBody>
          <a:bodyPr>
            <a:noAutofit/>
          </a:bodyPr>
          <a:lstStyle/>
          <a:p>
            <a:pPr algn="ctr"/>
            <a:r>
              <a:rPr lang="tr-TR" sz="3200" b="1" dirty="0">
                <a:solidFill>
                  <a:srgbClr val="4461A3"/>
                </a:solidFill>
              </a:rPr>
              <a:t>Örnek Ulusal ve Uluslararası Sıfır Atık Uygulamaları </a:t>
            </a:r>
          </a:p>
        </p:txBody>
      </p:sp>
      <p:sp>
        <p:nvSpPr>
          <p:cNvPr id="5" name="İçerik Yer Tutucusu 2">
            <a:extLst>
              <a:ext uri="{FF2B5EF4-FFF2-40B4-BE49-F238E27FC236}">
                <a16:creationId xmlns:a16="http://schemas.microsoft.com/office/drawing/2014/main" id="{9DA9FEFC-1108-434D-BDF7-52A8DA9D5C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7266" y="1549001"/>
            <a:ext cx="11366683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tr-TR" b="1" dirty="0">
                <a:solidFill>
                  <a:srgbClr val="C00000"/>
                </a:solidFill>
              </a:rPr>
              <a:t>Ulusal Uygulamalar</a:t>
            </a:r>
          </a:p>
          <a:p>
            <a:pPr lvl="1">
              <a:lnSpc>
                <a:spcPct val="150000"/>
              </a:lnSpc>
            </a:pPr>
            <a:r>
              <a:rPr lang="tr-TR" dirty="0">
                <a:solidFill>
                  <a:schemeClr val="accent3">
                    <a:lumMod val="50000"/>
                  </a:schemeClr>
                </a:solidFill>
              </a:rPr>
              <a:t>Genel olarak yönetmelik gereği ikili ayırma yapılmakta ve geri dönüşebilir atıklar geri dönüşüm firmaları tarafından döngüsel ekonomiye kazandırılmaktadır.</a:t>
            </a:r>
          </a:p>
          <a:p>
            <a:pPr lvl="1">
              <a:lnSpc>
                <a:spcPct val="150000"/>
              </a:lnSpc>
            </a:pPr>
            <a:r>
              <a:rPr lang="tr-TR" dirty="0">
                <a:solidFill>
                  <a:schemeClr val="accent3">
                    <a:lumMod val="50000"/>
                  </a:schemeClr>
                </a:solidFill>
              </a:rPr>
              <a:t>Bazı belediyelerde evlerde geri dönüşebilir atıkların ayrı toplanmasına başlanmıştır. </a:t>
            </a:r>
          </a:p>
          <a:p>
            <a:pPr lvl="1"/>
            <a:r>
              <a:rPr lang="tr-TR" sz="2400" dirty="0">
                <a:solidFill>
                  <a:schemeClr val="accent3">
                    <a:lumMod val="50000"/>
                  </a:schemeClr>
                </a:solidFill>
              </a:rPr>
              <a:t>Üniversiteler, Hastaneler, Okullar, İşyerleri, Fabrikalar ve  Marinalar</a:t>
            </a:r>
            <a:r>
              <a:rPr lang="tr-TR" dirty="0">
                <a:solidFill>
                  <a:schemeClr val="accent3">
                    <a:lumMod val="50000"/>
                  </a:schemeClr>
                </a:solidFill>
              </a:rPr>
              <a:t>da ikili veya dörtlü </a:t>
            </a:r>
            <a:r>
              <a:rPr lang="tr-TR" sz="2400" dirty="0">
                <a:solidFill>
                  <a:schemeClr val="accent3">
                    <a:lumMod val="50000"/>
                  </a:schemeClr>
                </a:solidFill>
              </a:rPr>
              <a:t>ayrı toplama sistemleri kurulmuştur.</a:t>
            </a:r>
            <a:endParaRPr lang="tr-TR" dirty="0">
              <a:solidFill>
                <a:schemeClr val="accent3">
                  <a:lumMod val="50000"/>
                </a:schemeClr>
              </a:solidFill>
            </a:endParaRPr>
          </a:p>
          <a:p>
            <a:pPr lvl="1">
              <a:lnSpc>
                <a:spcPct val="150000"/>
              </a:lnSpc>
            </a:pPr>
            <a:r>
              <a:rPr lang="tr-TR" dirty="0">
                <a:solidFill>
                  <a:schemeClr val="accent3">
                    <a:lumMod val="50000"/>
                  </a:schemeClr>
                </a:solidFill>
              </a:rPr>
              <a:t>Alışveriş merkezlerinde 4’lü ayırma yapılmaktadır.</a:t>
            </a:r>
          </a:p>
          <a:p>
            <a:pPr lvl="1">
              <a:lnSpc>
                <a:spcPct val="150000"/>
              </a:lnSpc>
            </a:pPr>
            <a:r>
              <a:rPr lang="tr-TR" dirty="0">
                <a:solidFill>
                  <a:schemeClr val="accent3">
                    <a:lumMod val="50000"/>
                  </a:schemeClr>
                </a:solidFill>
              </a:rPr>
              <a:t>Ayrı toplanan atıklar miktarı belirlenerek devletin MOTAT sistemine kayıt olmakta ve böylece Devletin bugüne kadar ne kadar atığı ayrı olarak topladığı belgelenmektedir.</a:t>
            </a:r>
          </a:p>
        </p:txBody>
      </p:sp>
    </p:spTree>
    <p:extLst>
      <p:ext uri="{BB962C8B-B14F-4D97-AF65-F5344CB8AC3E}">
        <p14:creationId xmlns:p14="http://schemas.microsoft.com/office/powerpoint/2010/main" val="357704815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1D9D1226-7559-4FBF-8EDE-A1CD9AECE2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241024"/>
            <a:ext cx="10515600" cy="1325563"/>
          </a:xfrm>
        </p:spPr>
        <p:txBody>
          <a:bodyPr/>
          <a:lstStyle/>
          <a:p>
            <a:pPr algn="ctr"/>
            <a:r>
              <a:rPr lang="en-GB" b="1" dirty="0" err="1">
                <a:solidFill>
                  <a:srgbClr val="4461A3"/>
                </a:solidFill>
              </a:rPr>
              <a:t>Çevre</a:t>
            </a:r>
            <a:r>
              <a:rPr lang="en-GB" b="1" dirty="0">
                <a:solidFill>
                  <a:srgbClr val="4461A3"/>
                </a:solidFill>
              </a:rPr>
              <a:t> </a:t>
            </a:r>
            <a:r>
              <a:rPr lang="en-GB" b="1" dirty="0" err="1">
                <a:solidFill>
                  <a:srgbClr val="4461A3"/>
                </a:solidFill>
              </a:rPr>
              <a:t>Mevzuatı</a:t>
            </a:r>
            <a:endParaRPr lang="en-US" dirty="0"/>
          </a:p>
        </p:txBody>
      </p:sp>
      <p:pic>
        <p:nvPicPr>
          <p:cNvPr id="2050" name="Picture 2" descr="Mevzuat – İdari ve Mali İşler Daire Başkanlığı">
            <a:extLst>
              <a:ext uri="{FF2B5EF4-FFF2-40B4-BE49-F238E27FC236}">
                <a16:creationId xmlns:a16="http://schemas.microsoft.com/office/drawing/2014/main" id="{A6D1C3AE-371F-4C64-9518-540353E9CF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2012" y="2399097"/>
            <a:ext cx="4230704" cy="317302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525522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9867FA-75C4-AE45-9F7B-BC976170C0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3399" y="851782"/>
            <a:ext cx="11117299" cy="788011"/>
          </a:xfrm>
        </p:spPr>
        <p:txBody>
          <a:bodyPr>
            <a:noAutofit/>
          </a:bodyPr>
          <a:lstStyle/>
          <a:p>
            <a:pPr algn="ctr"/>
            <a:r>
              <a:rPr lang="en-GB" sz="3600" b="1" dirty="0" err="1">
                <a:solidFill>
                  <a:srgbClr val="4461A3"/>
                </a:solidFill>
              </a:rPr>
              <a:t>Çevre</a:t>
            </a:r>
            <a:r>
              <a:rPr lang="en-GB" sz="3600" b="1" dirty="0">
                <a:solidFill>
                  <a:srgbClr val="4461A3"/>
                </a:solidFill>
              </a:rPr>
              <a:t> </a:t>
            </a:r>
            <a:r>
              <a:rPr lang="en-GB" sz="3600" b="1" dirty="0" err="1">
                <a:solidFill>
                  <a:srgbClr val="4461A3"/>
                </a:solidFill>
              </a:rPr>
              <a:t>Mevzuatı</a:t>
            </a:r>
            <a:endParaRPr lang="tr-TR" sz="3600" b="1" dirty="0">
              <a:solidFill>
                <a:srgbClr val="4461A3"/>
              </a:solidFill>
            </a:endParaRPr>
          </a:p>
        </p:txBody>
      </p:sp>
      <p:sp>
        <p:nvSpPr>
          <p:cNvPr id="6" name="İçerik Yer Tutucusu 2"/>
          <p:cNvSpPr>
            <a:spLocks noGrp="1"/>
          </p:cNvSpPr>
          <p:nvPr>
            <p:ph idx="1"/>
          </p:nvPr>
        </p:nvSpPr>
        <p:spPr>
          <a:xfrm>
            <a:off x="4582379" y="1639793"/>
            <a:ext cx="6342294" cy="3949106"/>
          </a:xfrm>
        </p:spPr>
        <p:txBody>
          <a:bodyPr>
            <a:normAutofit/>
          </a:bodyPr>
          <a:lstStyle/>
          <a:p>
            <a:pPr lvl="0">
              <a:lnSpc>
                <a:spcPct val="115000"/>
              </a:lnSpc>
              <a:spcAft>
                <a:spcPts val="0"/>
              </a:spcAft>
            </a:pPr>
            <a:r>
              <a:rPr lang="tr-TR" dirty="0">
                <a:solidFill>
                  <a:schemeClr val="accent6">
                    <a:lumMod val="75000"/>
                  </a:schemeClr>
                </a:solidFill>
              </a:rPr>
              <a:t>Çevre Kanunu</a:t>
            </a:r>
          </a:p>
          <a:p>
            <a:pPr lvl="0">
              <a:lnSpc>
                <a:spcPct val="115000"/>
              </a:lnSpc>
              <a:spcAft>
                <a:spcPts val="0"/>
              </a:spcAft>
            </a:pPr>
            <a:r>
              <a:rPr lang="en-GB" dirty="0" err="1">
                <a:solidFill>
                  <a:srgbClr val="4461A3"/>
                </a:solidFill>
              </a:rPr>
              <a:t>Atık</a:t>
            </a:r>
            <a:r>
              <a:rPr lang="en-GB" dirty="0">
                <a:solidFill>
                  <a:srgbClr val="4461A3"/>
                </a:solidFill>
              </a:rPr>
              <a:t> </a:t>
            </a:r>
            <a:r>
              <a:rPr lang="en-GB" dirty="0" err="1">
                <a:solidFill>
                  <a:srgbClr val="4461A3"/>
                </a:solidFill>
              </a:rPr>
              <a:t>Yönetimi</a:t>
            </a:r>
            <a:r>
              <a:rPr lang="en-GB" dirty="0">
                <a:solidFill>
                  <a:srgbClr val="4461A3"/>
                </a:solidFill>
              </a:rPr>
              <a:t> </a:t>
            </a:r>
            <a:r>
              <a:rPr lang="en-GB" dirty="0" err="1">
                <a:solidFill>
                  <a:srgbClr val="4461A3"/>
                </a:solidFill>
              </a:rPr>
              <a:t>Yönetmeliği</a:t>
            </a:r>
            <a:endParaRPr lang="tr-TR" dirty="0">
              <a:solidFill>
                <a:srgbClr val="4461A3"/>
              </a:solidFill>
            </a:endParaRPr>
          </a:p>
          <a:p>
            <a:pPr>
              <a:lnSpc>
                <a:spcPct val="115000"/>
              </a:lnSpc>
            </a:pPr>
            <a:r>
              <a:rPr lang="tr-TR" dirty="0">
                <a:solidFill>
                  <a:schemeClr val="accent6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Tehlikeli Atık Yönetmeliği</a:t>
            </a:r>
            <a:endParaRPr lang="tr-TR" dirty="0">
              <a:solidFill>
                <a:schemeClr val="accent6">
                  <a:lumMod val="60000"/>
                  <a:lumOff val="4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>
              <a:lnSpc>
                <a:spcPct val="115000"/>
              </a:lnSpc>
            </a:pPr>
            <a:r>
              <a:rPr lang="tr-TR" dirty="0">
                <a:solidFill>
                  <a:schemeClr val="accent5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Tıbbi Atık Yönetmeliği</a:t>
            </a:r>
            <a:endParaRPr lang="en-US" dirty="0">
              <a:solidFill>
                <a:schemeClr val="accent5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lvl="0">
              <a:lnSpc>
                <a:spcPct val="115000"/>
              </a:lnSpc>
              <a:spcAft>
                <a:spcPts val="0"/>
              </a:spcAft>
            </a:pPr>
            <a:r>
              <a:rPr lang="tr-TR" dirty="0">
                <a:solidFill>
                  <a:srgbClr val="FFC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Ambalaj Atıkları Yönetmeliği</a:t>
            </a:r>
          </a:p>
          <a:p>
            <a:pPr>
              <a:lnSpc>
                <a:spcPct val="115000"/>
              </a:lnSpc>
            </a:pPr>
            <a:r>
              <a:rPr lang="tr-TR" dirty="0">
                <a:solidFill>
                  <a:srgbClr val="C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Sıfır Atık Yönetmeliği  </a:t>
            </a:r>
            <a:endParaRPr lang="tr-TR" dirty="0">
              <a:solidFill>
                <a:srgbClr val="C00000"/>
              </a:solidFill>
            </a:endParaRPr>
          </a:p>
        </p:txBody>
      </p:sp>
      <p:sp>
        <p:nvSpPr>
          <p:cNvPr id="4" name="İçerik Yer Tutucusu 2">
            <a:extLst>
              <a:ext uri="{FF2B5EF4-FFF2-40B4-BE49-F238E27FC236}">
                <a16:creationId xmlns:a16="http://schemas.microsoft.com/office/drawing/2014/main" id="{11FBB24D-D5E0-4975-A969-4DBB1DE1AD4D}"/>
              </a:ext>
            </a:extLst>
          </p:cNvPr>
          <p:cNvSpPr txBox="1">
            <a:spLocks/>
          </p:cNvSpPr>
          <p:nvPr/>
        </p:nvSpPr>
        <p:spPr>
          <a:xfrm>
            <a:off x="5798177" y="2586085"/>
            <a:ext cx="4657387" cy="25215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tr-TR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054160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9867FA-75C4-AE45-9F7B-BC976170C0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7267" y="649719"/>
            <a:ext cx="11117299" cy="788011"/>
          </a:xfrm>
        </p:spPr>
        <p:txBody>
          <a:bodyPr>
            <a:noAutofit/>
          </a:bodyPr>
          <a:lstStyle/>
          <a:p>
            <a:r>
              <a:rPr lang="en-GB" sz="3600" b="1" dirty="0" err="1">
                <a:solidFill>
                  <a:srgbClr val="4461A3"/>
                </a:solidFill>
              </a:rPr>
              <a:t>Atık</a:t>
            </a:r>
            <a:r>
              <a:rPr lang="en-GB" sz="3600" b="1" dirty="0">
                <a:solidFill>
                  <a:srgbClr val="4461A3"/>
                </a:solidFill>
              </a:rPr>
              <a:t> </a:t>
            </a:r>
            <a:r>
              <a:rPr lang="en-GB" sz="3600" b="1" dirty="0" err="1">
                <a:solidFill>
                  <a:srgbClr val="4461A3"/>
                </a:solidFill>
              </a:rPr>
              <a:t>Yönetimi</a:t>
            </a:r>
            <a:r>
              <a:rPr lang="en-GB" sz="3600" b="1" dirty="0">
                <a:solidFill>
                  <a:srgbClr val="4461A3"/>
                </a:solidFill>
              </a:rPr>
              <a:t> </a:t>
            </a:r>
            <a:r>
              <a:rPr lang="en-GB" sz="3600" b="1" dirty="0" err="1">
                <a:solidFill>
                  <a:srgbClr val="4461A3"/>
                </a:solidFill>
              </a:rPr>
              <a:t>Yönetmeliği</a:t>
            </a:r>
            <a:endParaRPr lang="tr-TR" sz="3600" b="1" dirty="0">
              <a:solidFill>
                <a:srgbClr val="4461A3"/>
              </a:solidFill>
            </a:endParaRPr>
          </a:p>
        </p:txBody>
      </p:sp>
      <p:sp>
        <p:nvSpPr>
          <p:cNvPr id="6" name="İçerik Yer Tutucusu 2"/>
          <p:cNvSpPr>
            <a:spLocks noGrp="1"/>
          </p:cNvSpPr>
          <p:nvPr>
            <p:ph idx="1"/>
          </p:nvPr>
        </p:nvSpPr>
        <p:spPr>
          <a:xfrm>
            <a:off x="487268" y="1328286"/>
            <a:ext cx="11333430" cy="4485989"/>
          </a:xfrm>
        </p:spPr>
        <p:txBody>
          <a:bodyPr>
            <a:normAutofit fontScale="77500" lnSpcReduction="20000"/>
          </a:bodyPr>
          <a:lstStyle/>
          <a:p>
            <a:r>
              <a:rPr lang="tr-TR" dirty="0">
                <a:solidFill>
                  <a:schemeClr val="accent3">
                    <a:lumMod val="50000"/>
                  </a:schemeClr>
                </a:solidFill>
              </a:rPr>
              <a:t>2 Nisan 2015 tarih ve 29314 sayılı Resmi Gazete yayınlanarak yürürlüğe girmiştir. </a:t>
            </a:r>
          </a:p>
          <a:p>
            <a:pPr algn="just"/>
            <a:r>
              <a:rPr lang="en-US" b="1" dirty="0">
                <a:solidFill>
                  <a:srgbClr val="C00000"/>
                </a:solidFill>
              </a:rPr>
              <a:t>Bu </a:t>
            </a:r>
            <a:r>
              <a:rPr lang="en-US" b="1" dirty="0" err="1">
                <a:solidFill>
                  <a:srgbClr val="C00000"/>
                </a:solidFill>
              </a:rPr>
              <a:t>Yönetmeliğin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amacı</a:t>
            </a:r>
            <a:r>
              <a:rPr lang="en-US" b="1" dirty="0">
                <a:solidFill>
                  <a:schemeClr val="accent3">
                    <a:lumMod val="50000"/>
                  </a:schemeClr>
                </a:solidFill>
              </a:rPr>
              <a:t>; </a:t>
            </a:r>
            <a:endParaRPr lang="tr-TR" b="1" dirty="0">
              <a:solidFill>
                <a:schemeClr val="accent3">
                  <a:lumMod val="50000"/>
                </a:schemeClr>
              </a:solidFill>
            </a:endParaRPr>
          </a:p>
          <a:p>
            <a:pPr algn="just"/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Atıkların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oluşumundan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bertarafına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kadar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çevre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ve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insan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sağlığına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zarar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vermeden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yönetiminin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sağlanmasına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,</a:t>
            </a:r>
            <a:r>
              <a:rPr lang="tr-TR" dirty="0">
                <a:solidFill>
                  <a:schemeClr val="accent3">
                    <a:lumMod val="50000"/>
                  </a:schemeClr>
                </a:solidFill>
              </a:rPr>
              <a:t> </a:t>
            </a:r>
          </a:p>
          <a:p>
            <a:pPr algn="just"/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Atık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oluşumunun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azaltılması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, </a:t>
            </a:r>
            <a:endParaRPr lang="tr-TR" dirty="0">
              <a:solidFill>
                <a:schemeClr val="accent3">
                  <a:lumMod val="50000"/>
                </a:schemeClr>
              </a:solidFill>
            </a:endParaRPr>
          </a:p>
          <a:p>
            <a:pPr algn="just"/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atıkların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yeniden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kullanımı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,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geri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dönüşümü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,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geri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kazanımı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gibi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yollar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ile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doğal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kaynak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kullanımının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azaltılması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tr-TR" dirty="0">
                <a:solidFill>
                  <a:schemeClr val="accent3">
                    <a:lumMod val="50000"/>
                  </a:schemeClr>
                </a:solidFill>
              </a:rPr>
              <a:t>ve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atık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yönetiminin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sağlanmasına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, </a:t>
            </a:r>
            <a:endParaRPr lang="tr-TR" dirty="0">
              <a:solidFill>
                <a:schemeClr val="accent3">
                  <a:lumMod val="50000"/>
                </a:schemeClr>
              </a:solidFill>
            </a:endParaRPr>
          </a:p>
          <a:p>
            <a:pPr algn="just"/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Çevre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ve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insan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sağlığı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açısından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tr-TR" dirty="0">
                <a:solidFill>
                  <a:schemeClr val="accent3">
                    <a:lumMod val="50000"/>
                  </a:schemeClr>
                </a:solidFill>
              </a:rPr>
              <a:t>belirli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ölçütlere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,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temel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şart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ve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özelliklere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sahip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,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bu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Yönetmeliğin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kapsamındaki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ürünlerin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üretimi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ile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piyasa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gözetimi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ve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denetimine</a:t>
            </a:r>
            <a:r>
              <a:rPr lang="tr-TR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ilişkin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genel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usul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ve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esasların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belirlenmesidir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.</a:t>
            </a:r>
            <a:endParaRPr lang="tr-TR" dirty="0">
              <a:solidFill>
                <a:schemeClr val="accent3">
                  <a:lumMod val="50000"/>
                </a:schemeClr>
              </a:solidFill>
            </a:endParaRPr>
          </a:p>
          <a:p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Ek-4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atık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listesinde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verilen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atıkları</a:t>
            </a:r>
            <a:r>
              <a:rPr lang="tr-TR" dirty="0">
                <a:solidFill>
                  <a:schemeClr val="accent3">
                    <a:lumMod val="50000"/>
                  </a:schemeClr>
                </a:solidFill>
              </a:rPr>
              <a:t> ve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Genişletilmiş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üretici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sorumluluğu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çerçevesinde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yönetimi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sağlanan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elektrikli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ve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elektronik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eşya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,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ambalaj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,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araç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,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pil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ve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akümülatör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ürünlerini</a:t>
            </a:r>
            <a:r>
              <a:rPr lang="tr-TR" dirty="0">
                <a:solidFill>
                  <a:schemeClr val="accent3">
                    <a:lumMod val="50000"/>
                  </a:schemeClr>
                </a:solidFill>
              </a:rPr>
              <a:t> kapsar.</a:t>
            </a:r>
          </a:p>
          <a:p>
            <a:r>
              <a:rPr lang="tr-TR" dirty="0">
                <a:solidFill>
                  <a:schemeClr val="accent3">
                    <a:lumMod val="50000"/>
                  </a:schemeClr>
                </a:solidFill>
              </a:rPr>
              <a:t>Kurumlardan çıkan bu atıklar bu yönetmelik kapsamında yönetilir. </a:t>
            </a:r>
            <a:endParaRPr lang="en-US" dirty="0">
              <a:solidFill>
                <a:schemeClr val="accent3">
                  <a:lumMod val="50000"/>
                </a:schemeClr>
              </a:solidFill>
            </a:endParaRPr>
          </a:p>
          <a:p>
            <a:pPr algn="just"/>
            <a:endParaRPr lang="tr-TR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09058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o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6899852"/>
              </p:ext>
            </p:extLst>
          </p:nvPr>
        </p:nvGraphicFramePr>
        <p:xfrm>
          <a:off x="3377614" y="955233"/>
          <a:ext cx="8158604" cy="4754784"/>
        </p:xfrm>
        <a:graphic>
          <a:graphicData uri="http://schemas.openxmlformats.org/drawingml/2006/table">
            <a:tbl>
              <a:tblPr firstRow="1" firstCol="1" bandRow="1"/>
              <a:tblGrid>
                <a:gridCol w="43255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330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96270">
                <a:tc gridSpan="2"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tr-TR" sz="1600" b="1" dirty="0">
                          <a:solidFill>
                            <a:schemeClr val="accent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BÖLÜMLER</a:t>
                      </a:r>
                      <a:endParaRPr lang="tr-TR" sz="700" dirty="0">
                        <a:solidFill>
                          <a:schemeClr val="accent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59" marR="419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58514">
                <a:tc>
                  <a:txBody>
                    <a:bodyPr/>
                    <a:lstStyle/>
                    <a:p>
                      <a:pPr marL="342900" lvl="0" indent="-166688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tr-TR" sz="13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Madenlerin aranması, çıkarılması, işletilmesi, fiziki ve kimyasal işleme tabi tutulması sırasında ortaya çıkan atıklar</a:t>
                      </a:r>
                    </a:p>
                    <a:p>
                      <a:pPr marL="342900" lvl="0" indent="-166688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tr-TR" sz="13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Tarım, bahçıvanlık, su ürünleri, ormancılık, avcılık ve balıkçılık, gıda üretimi ve işlenmesi sonucu ortaya çıkan atıklar</a:t>
                      </a:r>
                    </a:p>
                    <a:p>
                      <a:pPr marL="342900" lvl="0" indent="-166688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tr-TR" sz="13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Ahşap işleme ve kağıt, karton, kağıt hamuru, panel (sunta) ve mobilya üretiminden kaynaklanan atıklar</a:t>
                      </a:r>
                    </a:p>
                    <a:p>
                      <a:pPr marL="342900" lvl="0" indent="-166688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tr-TR" sz="13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Deri, kürk ve tekstil endüstrisinden kaynaklanan atıklar </a:t>
                      </a:r>
                    </a:p>
                    <a:p>
                      <a:pPr marL="342900" lvl="0" indent="-166688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tr-TR" sz="13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Petrol </a:t>
                      </a:r>
                      <a:r>
                        <a:rPr lang="tr-TR" sz="135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rafinasyonu</a:t>
                      </a:r>
                      <a:r>
                        <a:rPr lang="tr-TR" sz="13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doğal gaz saflaştırması ve kömürün </a:t>
                      </a:r>
                      <a:r>
                        <a:rPr lang="tr-TR" sz="135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pirolitik</a:t>
                      </a:r>
                      <a:r>
                        <a:rPr lang="tr-TR" sz="13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işlenmesinden kaynaklanan atıklar </a:t>
                      </a:r>
                    </a:p>
                    <a:p>
                      <a:pPr marL="342900" lvl="0" indent="-166688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tr-TR" sz="13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Anorganik kimyasal işlemlerden kaynaklanan atıklar </a:t>
                      </a:r>
                    </a:p>
                    <a:p>
                      <a:pPr marL="342900" lvl="0" indent="-166688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tr-TR" sz="13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Organik kimyasal işlemlerden kaynaklanan atıklar </a:t>
                      </a:r>
                    </a:p>
                    <a:p>
                      <a:pPr marL="342900" lvl="0" indent="-166688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tr-TR" sz="13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Astarlar (boyalar, vernikler ve </a:t>
                      </a:r>
                      <a:r>
                        <a:rPr lang="tr-TR" sz="135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vitrifiye</a:t>
                      </a:r>
                      <a:r>
                        <a:rPr lang="tr-TR" sz="13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emayeler), yapışkanlar, yalıtıcılar ve baskı mürekkeplerinin imalatı, </a:t>
                      </a:r>
                      <a:r>
                        <a:rPr lang="tr-TR" sz="135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formülasyon</a:t>
                      </a:r>
                      <a:r>
                        <a:rPr lang="tr-TR" sz="13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tedarik ve kullanımından kaynaklanan atıklar</a:t>
                      </a:r>
                      <a:endParaRPr lang="tr-TR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59" marR="41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250825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tr-TR" sz="13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Metal ve diğer malzemelerin kimyasal yüzey işlemi ve kaplanması işlemlerinden kaynaklanan atıklar</a:t>
                      </a:r>
                    </a:p>
                    <a:p>
                      <a:pPr marL="342900" lvl="0" indent="-250825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tr-TR" sz="13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Yağ atıkları ve sıvı yakıt atıkları</a:t>
                      </a:r>
                    </a:p>
                    <a:p>
                      <a:pPr marL="342900" lvl="0" indent="-250825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tr-TR" sz="13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Atım organik çözüler, soğutucular ve itici gazlar </a:t>
                      </a:r>
                    </a:p>
                    <a:p>
                      <a:pPr marL="342900" lvl="0" indent="-250825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tr-TR" sz="13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İnşaat yıkım ve atıkları (kirlenmiş alanlardan çıkan hafriyat dâhil)</a:t>
                      </a:r>
                    </a:p>
                    <a:p>
                      <a:pPr marL="342900" lvl="0" indent="-250825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tr-TR" sz="13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Atık yönetim tesislerinden, tesis dışı atık su arıtma tesislerinden ve insan tüketimi ve endüstriyel kullanım için su hazırlama tesislerinden kaynaklanan atıklar </a:t>
                      </a:r>
                    </a:p>
                    <a:p>
                      <a:pPr marL="342900" lvl="0" indent="-250825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tr-TR" sz="13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Ayrı toplanmış fraksiyonlar dâhil belediye atıkları </a:t>
                      </a:r>
                    </a:p>
                    <a:p>
                      <a:pPr marL="342900" lvl="0" indent="-250825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tr-TR" sz="1350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Fotoğraf endüstrisinde kaynaklanan atıklar </a:t>
                      </a:r>
                    </a:p>
                    <a:p>
                      <a:pPr marL="342900" lvl="0" indent="-250825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tr-TR" sz="1350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Isıl işlemlerden kaynaklanan atıklar </a:t>
                      </a:r>
                      <a:endParaRPr lang="tr-TR" sz="13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59" marR="41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pSp>
        <p:nvGrpSpPr>
          <p:cNvPr id="8" name="Grup 7"/>
          <p:cNvGrpSpPr/>
          <p:nvPr/>
        </p:nvGrpSpPr>
        <p:grpSpPr>
          <a:xfrm>
            <a:off x="436728" y="2467805"/>
            <a:ext cx="3289111" cy="1077218"/>
            <a:chOff x="777922" y="921701"/>
            <a:chExt cx="3289111" cy="1077218"/>
          </a:xfrm>
        </p:grpSpPr>
        <p:sp>
          <p:nvSpPr>
            <p:cNvPr id="5" name="Metin kutusu 4"/>
            <p:cNvSpPr txBox="1"/>
            <p:nvPr/>
          </p:nvSpPr>
          <p:spPr>
            <a:xfrm>
              <a:off x="777922" y="921701"/>
              <a:ext cx="3289111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tr-TR" sz="3200" b="1" dirty="0">
                  <a:solidFill>
                    <a:srgbClr val="4461A3"/>
                  </a:solidFill>
                  <a:latin typeface="+mj-lt"/>
                  <a:ea typeface="+mj-ea"/>
                  <a:cs typeface="+mj-cs"/>
                </a:rPr>
                <a:t>Atık Listesi </a:t>
              </a:r>
            </a:p>
            <a:p>
              <a:r>
                <a:rPr lang="tr-TR" sz="3200" b="1" dirty="0">
                  <a:solidFill>
                    <a:srgbClr val="4461A3"/>
                  </a:solidFill>
                  <a:latin typeface="+mj-lt"/>
                  <a:ea typeface="+mj-ea"/>
                  <a:cs typeface="+mj-cs"/>
                </a:rPr>
                <a:t> EK-4 </a:t>
              </a:r>
            </a:p>
          </p:txBody>
        </p:sp>
        <p:sp>
          <p:nvSpPr>
            <p:cNvPr id="6" name="Sağ Ok 5"/>
            <p:cNvSpPr/>
            <p:nvPr/>
          </p:nvSpPr>
          <p:spPr>
            <a:xfrm>
              <a:off x="2169994" y="1460310"/>
              <a:ext cx="1405719" cy="263633"/>
            </a:xfrm>
            <a:prstGeom prst="rightArrow">
              <a:avLst/>
            </a:prstGeom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</p:grpSp>
    </p:spTree>
    <p:extLst>
      <p:ext uri="{BB962C8B-B14F-4D97-AF65-F5344CB8AC3E}">
        <p14:creationId xmlns:p14="http://schemas.microsoft.com/office/powerpoint/2010/main" val="253953026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9867FA-75C4-AE45-9F7B-BC976170C0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7267" y="1043725"/>
            <a:ext cx="11117299" cy="788011"/>
          </a:xfrm>
        </p:spPr>
        <p:txBody>
          <a:bodyPr>
            <a:noAutofit/>
          </a:bodyPr>
          <a:lstStyle/>
          <a:p>
            <a:r>
              <a:rPr lang="en-GB" sz="3600" b="1" dirty="0" err="1">
                <a:solidFill>
                  <a:srgbClr val="4461A3"/>
                </a:solidFill>
              </a:rPr>
              <a:t>Tehlikeli</a:t>
            </a:r>
            <a:r>
              <a:rPr lang="en-GB" sz="3600" b="1" dirty="0">
                <a:solidFill>
                  <a:srgbClr val="4461A3"/>
                </a:solidFill>
              </a:rPr>
              <a:t> </a:t>
            </a:r>
            <a:r>
              <a:rPr lang="en-GB" sz="3600" b="1" dirty="0" err="1">
                <a:solidFill>
                  <a:srgbClr val="4461A3"/>
                </a:solidFill>
              </a:rPr>
              <a:t>Atık</a:t>
            </a:r>
            <a:r>
              <a:rPr lang="en-GB" sz="3600" b="1" dirty="0">
                <a:solidFill>
                  <a:srgbClr val="4461A3"/>
                </a:solidFill>
              </a:rPr>
              <a:t> </a:t>
            </a:r>
            <a:r>
              <a:rPr lang="en-GB" sz="3600" b="1" dirty="0" err="1">
                <a:solidFill>
                  <a:srgbClr val="4461A3"/>
                </a:solidFill>
              </a:rPr>
              <a:t>Yönetimi</a:t>
            </a:r>
            <a:r>
              <a:rPr lang="en-GB" sz="3600" b="1" dirty="0">
                <a:solidFill>
                  <a:srgbClr val="4461A3"/>
                </a:solidFill>
              </a:rPr>
              <a:t> </a:t>
            </a:r>
            <a:r>
              <a:rPr lang="en-GB" sz="3600" b="1" dirty="0" err="1">
                <a:solidFill>
                  <a:srgbClr val="4461A3"/>
                </a:solidFill>
              </a:rPr>
              <a:t>Yönetmeliği</a:t>
            </a:r>
            <a:endParaRPr lang="tr-TR" sz="3600" b="1" dirty="0">
              <a:solidFill>
                <a:srgbClr val="4461A3"/>
              </a:solidFill>
            </a:endParaRPr>
          </a:p>
        </p:txBody>
      </p:sp>
      <p:sp>
        <p:nvSpPr>
          <p:cNvPr id="5" name="Metin kutusu 3">
            <a:extLst>
              <a:ext uri="{FF2B5EF4-FFF2-40B4-BE49-F238E27FC236}">
                <a16:creationId xmlns:a16="http://schemas.microsoft.com/office/drawing/2014/main" id="{47C1E56B-BEAC-4468-B3D2-710D7ACA6503}"/>
              </a:ext>
            </a:extLst>
          </p:cNvPr>
          <p:cNvSpPr txBox="1"/>
          <p:nvPr/>
        </p:nvSpPr>
        <p:spPr>
          <a:xfrm>
            <a:off x="487267" y="1831736"/>
            <a:ext cx="79629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accent3">
                    <a:lumMod val="50000"/>
                  </a:schemeClr>
                </a:solidFill>
              </a:rPr>
              <a:t>Bu </a:t>
            </a:r>
            <a:r>
              <a:rPr lang="en-US" b="1" dirty="0" err="1">
                <a:solidFill>
                  <a:schemeClr val="accent3">
                    <a:lumMod val="50000"/>
                  </a:schemeClr>
                </a:solidFill>
              </a:rPr>
              <a:t>Yönetmeliğin</a:t>
            </a:r>
            <a:r>
              <a:rPr lang="en-US" b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3">
                    <a:lumMod val="50000"/>
                  </a:schemeClr>
                </a:solidFill>
              </a:rPr>
              <a:t>amacı</a:t>
            </a:r>
            <a:r>
              <a:rPr lang="en-US" b="1" dirty="0">
                <a:solidFill>
                  <a:schemeClr val="accent3">
                    <a:lumMod val="50000"/>
                  </a:schemeClr>
                </a:solidFill>
              </a:rPr>
              <a:t>, </a:t>
            </a:r>
            <a:r>
              <a:rPr lang="en-US" b="1" dirty="0" err="1">
                <a:solidFill>
                  <a:schemeClr val="accent3">
                    <a:lumMod val="50000"/>
                  </a:schemeClr>
                </a:solidFill>
              </a:rPr>
              <a:t>tehlikeli</a:t>
            </a:r>
            <a:r>
              <a:rPr lang="en-US" b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3">
                    <a:lumMod val="50000"/>
                  </a:schemeClr>
                </a:solidFill>
              </a:rPr>
              <a:t>atıkların</a:t>
            </a:r>
            <a:r>
              <a:rPr lang="en-US" b="1" dirty="0">
                <a:solidFill>
                  <a:schemeClr val="accent3">
                    <a:lumMod val="50000"/>
                  </a:schemeClr>
                </a:solidFill>
              </a:rPr>
              <a:t>, </a:t>
            </a:r>
            <a:r>
              <a:rPr lang="en-US" b="1" dirty="0" err="1">
                <a:solidFill>
                  <a:schemeClr val="accent3">
                    <a:lumMod val="50000"/>
                  </a:schemeClr>
                </a:solidFill>
              </a:rPr>
              <a:t>üretiminden</a:t>
            </a:r>
            <a:r>
              <a:rPr lang="en-US" b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3">
                    <a:lumMod val="50000"/>
                  </a:schemeClr>
                </a:solidFill>
              </a:rPr>
              <a:t>nihai</a:t>
            </a:r>
            <a:r>
              <a:rPr lang="en-US" b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3">
                    <a:lumMod val="50000"/>
                  </a:schemeClr>
                </a:solidFill>
              </a:rPr>
              <a:t>bertarafına</a:t>
            </a:r>
            <a:r>
              <a:rPr lang="en-US" b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3">
                    <a:lumMod val="50000"/>
                  </a:schemeClr>
                </a:solidFill>
              </a:rPr>
              <a:t>kadar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;</a:t>
            </a:r>
          </a:p>
          <a:p>
            <a:endParaRPr lang="en-US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7" name="İçerik Yer Tutucusu 2">
            <a:extLst>
              <a:ext uri="{FF2B5EF4-FFF2-40B4-BE49-F238E27FC236}">
                <a16:creationId xmlns:a16="http://schemas.microsoft.com/office/drawing/2014/main" id="{15CFD94E-800E-4BA8-AAE3-B8299A32BD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7434" y="2043133"/>
            <a:ext cx="4919750" cy="3813175"/>
          </a:xfrm>
        </p:spPr>
        <p:txBody>
          <a:bodyPr>
            <a:normAutofit fontScale="70000" lnSpcReduction="20000"/>
          </a:bodyPr>
          <a:lstStyle/>
          <a:p>
            <a:pPr marL="0" indent="0" algn="just">
              <a:buNone/>
            </a:pPr>
            <a:endParaRPr lang="en-US" dirty="0">
              <a:solidFill>
                <a:schemeClr val="accent3">
                  <a:lumMod val="50000"/>
                </a:schemeClr>
              </a:solidFill>
            </a:endParaRPr>
          </a:p>
          <a:p>
            <a:pPr marL="0" indent="0" algn="just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tr-TR" sz="2900" b="1" dirty="0">
                <a:solidFill>
                  <a:schemeClr val="accent3">
                    <a:lumMod val="50000"/>
                  </a:schemeClr>
                </a:solidFill>
              </a:rPr>
              <a:t>1) </a:t>
            </a:r>
            <a:r>
              <a:rPr lang="en-US" sz="2900" dirty="0" err="1">
                <a:solidFill>
                  <a:schemeClr val="accent3">
                    <a:lumMod val="50000"/>
                  </a:schemeClr>
                </a:solidFill>
              </a:rPr>
              <a:t>İnsan</a:t>
            </a:r>
            <a:r>
              <a:rPr lang="en-US" sz="29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900" dirty="0" err="1">
                <a:solidFill>
                  <a:schemeClr val="accent3">
                    <a:lumMod val="50000"/>
                  </a:schemeClr>
                </a:solidFill>
              </a:rPr>
              <a:t>sağlığına</a:t>
            </a:r>
            <a:r>
              <a:rPr lang="en-US" sz="29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900" dirty="0" err="1">
                <a:solidFill>
                  <a:schemeClr val="accent3">
                    <a:lumMod val="50000"/>
                  </a:schemeClr>
                </a:solidFill>
              </a:rPr>
              <a:t>ve</a:t>
            </a:r>
            <a:r>
              <a:rPr lang="en-US" sz="29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900" dirty="0" err="1">
                <a:solidFill>
                  <a:schemeClr val="accent3">
                    <a:lumMod val="50000"/>
                  </a:schemeClr>
                </a:solidFill>
              </a:rPr>
              <a:t>çevreye</a:t>
            </a:r>
            <a:r>
              <a:rPr lang="en-US" sz="29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900" dirty="0" err="1">
                <a:solidFill>
                  <a:schemeClr val="accent3">
                    <a:lumMod val="50000"/>
                  </a:schemeClr>
                </a:solidFill>
              </a:rPr>
              <a:t>zarar</a:t>
            </a:r>
            <a:r>
              <a:rPr lang="en-US" sz="29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900" dirty="0" err="1">
                <a:solidFill>
                  <a:schemeClr val="accent3">
                    <a:lumMod val="50000"/>
                  </a:schemeClr>
                </a:solidFill>
              </a:rPr>
              <a:t>verecek</a:t>
            </a:r>
            <a:r>
              <a:rPr lang="en-US" sz="29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900" dirty="0" err="1">
                <a:solidFill>
                  <a:schemeClr val="accent3">
                    <a:lumMod val="50000"/>
                  </a:schemeClr>
                </a:solidFill>
              </a:rPr>
              <a:t>şekilde</a:t>
            </a:r>
            <a:r>
              <a:rPr lang="en-US" sz="29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tr-TR" sz="2900" dirty="0">
                <a:solidFill>
                  <a:schemeClr val="accent3">
                    <a:lumMod val="50000"/>
                  </a:schemeClr>
                </a:solidFill>
              </a:rPr>
              <a:t>    </a:t>
            </a:r>
            <a:r>
              <a:rPr lang="en-US" sz="2900" dirty="0" err="1">
                <a:solidFill>
                  <a:schemeClr val="accent3">
                    <a:lumMod val="50000"/>
                  </a:schemeClr>
                </a:solidFill>
              </a:rPr>
              <a:t>doğrudan</a:t>
            </a:r>
            <a:r>
              <a:rPr lang="en-US" sz="29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900" dirty="0" err="1">
                <a:solidFill>
                  <a:schemeClr val="accent3">
                    <a:lumMod val="50000"/>
                  </a:schemeClr>
                </a:solidFill>
              </a:rPr>
              <a:t>veya</a:t>
            </a:r>
            <a:r>
              <a:rPr lang="en-US" sz="29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900" dirty="0" err="1">
                <a:solidFill>
                  <a:schemeClr val="accent3">
                    <a:lumMod val="50000"/>
                  </a:schemeClr>
                </a:solidFill>
              </a:rPr>
              <a:t>dolaylı</a:t>
            </a:r>
            <a:r>
              <a:rPr lang="en-US" sz="29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900" dirty="0" err="1">
                <a:solidFill>
                  <a:schemeClr val="accent3">
                    <a:lumMod val="50000"/>
                  </a:schemeClr>
                </a:solidFill>
              </a:rPr>
              <a:t>biçimde</a:t>
            </a:r>
            <a:r>
              <a:rPr lang="en-US" sz="29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900" dirty="0" err="1">
                <a:solidFill>
                  <a:schemeClr val="accent3">
                    <a:lumMod val="50000"/>
                  </a:schemeClr>
                </a:solidFill>
              </a:rPr>
              <a:t>alıcı</a:t>
            </a:r>
            <a:r>
              <a:rPr lang="en-US" sz="29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900" dirty="0" err="1">
                <a:solidFill>
                  <a:schemeClr val="accent3">
                    <a:lumMod val="50000"/>
                  </a:schemeClr>
                </a:solidFill>
              </a:rPr>
              <a:t>ortama</a:t>
            </a:r>
            <a:r>
              <a:rPr lang="en-US" sz="29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900" dirty="0" err="1">
                <a:solidFill>
                  <a:schemeClr val="accent3">
                    <a:lumMod val="50000"/>
                  </a:schemeClr>
                </a:solidFill>
              </a:rPr>
              <a:t>verilmesinin</a:t>
            </a:r>
            <a:r>
              <a:rPr lang="en-US" sz="29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900" dirty="0" err="1">
                <a:solidFill>
                  <a:schemeClr val="accent3">
                    <a:lumMod val="50000"/>
                  </a:schemeClr>
                </a:solidFill>
              </a:rPr>
              <a:t>önlenmesine</a:t>
            </a:r>
            <a:r>
              <a:rPr lang="en-US" sz="2900" dirty="0">
                <a:solidFill>
                  <a:schemeClr val="accent3">
                    <a:lumMod val="50000"/>
                  </a:schemeClr>
                </a:solidFill>
              </a:rPr>
              <a:t>,</a:t>
            </a:r>
          </a:p>
          <a:p>
            <a:pPr marL="0" indent="0" algn="just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tr-TR" sz="2900" b="1" dirty="0">
                <a:solidFill>
                  <a:schemeClr val="accent3">
                    <a:lumMod val="50000"/>
                  </a:schemeClr>
                </a:solidFill>
              </a:rPr>
              <a:t>2) </a:t>
            </a:r>
            <a:r>
              <a:rPr lang="en-US" sz="2900" dirty="0" err="1">
                <a:solidFill>
                  <a:schemeClr val="accent3">
                    <a:lumMod val="50000"/>
                  </a:schemeClr>
                </a:solidFill>
              </a:rPr>
              <a:t>Üretiminin</a:t>
            </a:r>
            <a:r>
              <a:rPr lang="en-US" sz="29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900" dirty="0" err="1">
                <a:solidFill>
                  <a:schemeClr val="accent3">
                    <a:lumMod val="50000"/>
                  </a:schemeClr>
                </a:solidFill>
              </a:rPr>
              <a:t>ve</a:t>
            </a:r>
            <a:r>
              <a:rPr lang="en-US" sz="29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900" dirty="0" err="1">
                <a:solidFill>
                  <a:schemeClr val="accent3">
                    <a:lumMod val="50000"/>
                  </a:schemeClr>
                </a:solidFill>
              </a:rPr>
              <a:t>taşınmasının</a:t>
            </a:r>
            <a:r>
              <a:rPr lang="en-US" sz="29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900" dirty="0" err="1">
                <a:solidFill>
                  <a:schemeClr val="accent3">
                    <a:lumMod val="50000"/>
                  </a:schemeClr>
                </a:solidFill>
              </a:rPr>
              <a:t>kontrolünün</a:t>
            </a:r>
            <a:r>
              <a:rPr lang="en-US" sz="29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900" dirty="0" err="1">
                <a:solidFill>
                  <a:schemeClr val="accent3">
                    <a:lumMod val="50000"/>
                  </a:schemeClr>
                </a:solidFill>
              </a:rPr>
              <a:t>sağlanmasına</a:t>
            </a:r>
            <a:r>
              <a:rPr lang="en-US" sz="2900" dirty="0">
                <a:solidFill>
                  <a:schemeClr val="accent3">
                    <a:lumMod val="50000"/>
                  </a:schemeClr>
                </a:solidFill>
              </a:rPr>
              <a:t>,</a:t>
            </a:r>
          </a:p>
          <a:p>
            <a:pPr marL="0" indent="0" algn="just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tr-TR" sz="2900" b="1" dirty="0">
                <a:solidFill>
                  <a:schemeClr val="accent3">
                    <a:lumMod val="50000"/>
                  </a:schemeClr>
                </a:solidFill>
              </a:rPr>
              <a:t>3) </a:t>
            </a:r>
            <a:r>
              <a:rPr lang="en-US" sz="2900" dirty="0" err="1">
                <a:solidFill>
                  <a:schemeClr val="accent3">
                    <a:lumMod val="50000"/>
                  </a:schemeClr>
                </a:solidFill>
              </a:rPr>
              <a:t>İthalinin</a:t>
            </a:r>
            <a:r>
              <a:rPr lang="en-US" sz="29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900" dirty="0" err="1">
                <a:solidFill>
                  <a:schemeClr val="accent3">
                    <a:lumMod val="50000"/>
                  </a:schemeClr>
                </a:solidFill>
              </a:rPr>
              <a:t>yasaklanmasına</a:t>
            </a:r>
            <a:r>
              <a:rPr lang="en-US" sz="29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900" dirty="0" err="1">
                <a:solidFill>
                  <a:schemeClr val="accent3">
                    <a:lumMod val="50000"/>
                  </a:schemeClr>
                </a:solidFill>
              </a:rPr>
              <a:t>ve</a:t>
            </a:r>
            <a:r>
              <a:rPr lang="en-US" sz="29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900" dirty="0" err="1">
                <a:solidFill>
                  <a:schemeClr val="accent3">
                    <a:lumMod val="50000"/>
                  </a:schemeClr>
                </a:solidFill>
              </a:rPr>
              <a:t>ihracatının</a:t>
            </a:r>
            <a:r>
              <a:rPr lang="en-US" sz="29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900" dirty="0" err="1">
                <a:solidFill>
                  <a:schemeClr val="accent3">
                    <a:lumMod val="50000"/>
                  </a:schemeClr>
                </a:solidFill>
              </a:rPr>
              <a:t>kontrolüne</a:t>
            </a:r>
            <a:r>
              <a:rPr lang="en-US" sz="2900" dirty="0">
                <a:solidFill>
                  <a:schemeClr val="accent3">
                    <a:lumMod val="50000"/>
                  </a:schemeClr>
                </a:solidFill>
              </a:rPr>
              <a:t>,</a:t>
            </a:r>
          </a:p>
          <a:p>
            <a:pPr marL="0" indent="0" algn="just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tr-TR" sz="2900" b="1" dirty="0">
                <a:solidFill>
                  <a:schemeClr val="accent3">
                    <a:lumMod val="50000"/>
                  </a:schemeClr>
                </a:solidFill>
              </a:rPr>
              <a:t>4) </a:t>
            </a:r>
            <a:r>
              <a:rPr lang="en-US" sz="2900" dirty="0" err="1">
                <a:solidFill>
                  <a:schemeClr val="accent3">
                    <a:lumMod val="50000"/>
                  </a:schemeClr>
                </a:solidFill>
              </a:rPr>
              <a:t>Yönetiminde</a:t>
            </a:r>
            <a:r>
              <a:rPr lang="en-US" sz="29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900" dirty="0" err="1">
                <a:solidFill>
                  <a:schemeClr val="accent3">
                    <a:lumMod val="50000"/>
                  </a:schemeClr>
                </a:solidFill>
              </a:rPr>
              <a:t>gerekli</a:t>
            </a:r>
            <a:r>
              <a:rPr lang="en-US" sz="29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900" dirty="0" err="1">
                <a:solidFill>
                  <a:schemeClr val="accent3">
                    <a:lumMod val="50000"/>
                  </a:schemeClr>
                </a:solidFill>
              </a:rPr>
              <a:t>teknik</a:t>
            </a:r>
            <a:r>
              <a:rPr lang="en-US" sz="29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900" dirty="0" err="1">
                <a:solidFill>
                  <a:schemeClr val="accent3">
                    <a:lumMod val="50000"/>
                  </a:schemeClr>
                </a:solidFill>
              </a:rPr>
              <a:t>ve</a:t>
            </a:r>
            <a:r>
              <a:rPr lang="en-US" sz="29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900" dirty="0" err="1">
                <a:solidFill>
                  <a:schemeClr val="accent3">
                    <a:lumMod val="50000"/>
                  </a:schemeClr>
                </a:solidFill>
              </a:rPr>
              <a:t>idari</a:t>
            </a:r>
            <a:r>
              <a:rPr lang="en-US" sz="29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900" dirty="0" err="1">
                <a:solidFill>
                  <a:schemeClr val="accent3">
                    <a:lumMod val="50000"/>
                  </a:schemeClr>
                </a:solidFill>
              </a:rPr>
              <a:t>standartların</a:t>
            </a:r>
            <a:r>
              <a:rPr lang="en-US" sz="29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900" dirty="0" err="1">
                <a:solidFill>
                  <a:schemeClr val="accent3">
                    <a:lumMod val="50000"/>
                  </a:schemeClr>
                </a:solidFill>
              </a:rPr>
              <a:t>sağlanmasına</a:t>
            </a:r>
            <a:r>
              <a:rPr lang="en-US" sz="2900" dirty="0">
                <a:solidFill>
                  <a:schemeClr val="accent3">
                    <a:lumMod val="50000"/>
                  </a:schemeClr>
                </a:solidFill>
              </a:rPr>
              <a:t>,</a:t>
            </a:r>
          </a:p>
          <a:p>
            <a:pPr algn="just"/>
            <a:endParaRPr lang="en-US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8" name="Rectangle 1">
            <a:extLst>
              <a:ext uri="{FF2B5EF4-FFF2-40B4-BE49-F238E27FC236}">
                <a16:creationId xmlns:a16="http://schemas.microsoft.com/office/drawing/2014/main" id="{CEE64590-ECA9-45ED-8C0D-30A5338916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22916" y="2244533"/>
            <a:ext cx="5581650" cy="36625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361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R="0" lvl="0" indent="0" algn="just" defTabSz="914400" rtl="0" eaLnBrk="0" fontAlgn="base" latinLnBrk="0" hangingPunct="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tabLst/>
            </a:pPr>
            <a:r>
              <a:rPr kumimoji="0" lang="tr-TR" altLang="en-US" sz="1600" b="1" i="0" u="none" strike="noStrike" cap="none" normalizeH="0" baseline="0" dirty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+mn-lt"/>
                <a:cs typeface="Times New Roman" panose="02020603050405020304" pitchFamily="18" charset="0"/>
              </a:rPr>
              <a:t>5)</a:t>
            </a:r>
            <a:r>
              <a:rPr kumimoji="0" lang="tr-TR" altLang="en-US" sz="1600" b="0" i="0" u="none" strike="noStrike" cap="none" normalizeH="0" baseline="0" dirty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+mn-lt"/>
                <a:cs typeface="Times New Roman" panose="02020603050405020304" pitchFamily="18" charset="0"/>
              </a:rPr>
              <a:t> </a:t>
            </a:r>
            <a:r>
              <a:rPr kumimoji="0" lang="en-US" altLang="en-US" sz="1600" b="1" i="0" u="none" strike="noStrike" cap="none" normalizeH="0" baseline="0" dirty="0" err="1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+mn-lt"/>
                <a:cs typeface="Times New Roman" panose="02020603050405020304" pitchFamily="18" charset="0"/>
              </a:rPr>
              <a:t>Üretiminin</a:t>
            </a:r>
            <a:r>
              <a:rPr kumimoji="0" lang="en-US" altLang="en-US" sz="1600" b="1" i="0" u="none" strike="noStrike" cap="none" normalizeH="0" baseline="0" dirty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+mn-lt"/>
                <a:cs typeface="Times New Roman" panose="02020603050405020304" pitchFamily="18" charset="0"/>
              </a:rPr>
              <a:t> </a:t>
            </a:r>
            <a:r>
              <a:rPr kumimoji="0" lang="en-US" altLang="en-US" sz="1600" b="1" i="0" u="none" strike="noStrike" cap="none" normalizeH="0" baseline="0" dirty="0" err="1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+mn-lt"/>
                <a:cs typeface="Times New Roman" panose="02020603050405020304" pitchFamily="18" charset="0"/>
              </a:rPr>
              <a:t>kaynağında</a:t>
            </a:r>
            <a:r>
              <a:rPr kumimoji="0" lang="en-US" altLang="en-US" sz="1600" b="1" i="0" u="none" strike="noStrike" cap="none" normalizeH="0" baseline="0" dirty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+mn-lt"/>
                <a:cs typeface="Times New Roman" panose="02020603050405020304" pitchFamily="18" charset="0"/>
              </a:rPr>
              <a:t> </a:t>
            </a:r>
            <a:r>
              <a:rPr kumimoji="0" lang="en-US" altLang="en-US" sz="1600" b="1" i="0" u="none" strike="noStrike" cap="none" normalizeH="0" baseline="0" dirty="0" err="1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+mn-lt"/>
                <a:cs typeface="Times New Roman" panose="02020603050405020304" pitchFamily="18" charset="0"/>
              </a:rPr>
              <a:t>en</a:t>
            </a:r>
            <a:r>
              <a:rPr kumimoji="0" lang="en-US" altLang="en-US" sz="1600" b="1" i="0" u="none" strike="noStrike" cap="none" normalizeH="0" baseline="0" dirty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+mn-lt"/>
                <a:cs typeface="Times New Roman" panose="02020603050405020304" pitchFamily="18" charset="0"/>
              </a:rPr>
              <a:t> </a:t>
            </a:r>
            <a:r>
              <a:rPr kumimoji="0" lang="en-US" altLang="en-US" sz="1600" b="1" i="0" u="none" strike="noStrike" cap="none" normalizeH="0" baseline="0" dirty="0" err="1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+mn-lt"/>
                <a:cs typeface="Times New Roman" panose="02020603050405020304" pitchFamily="18" charset="0"/>
              </a:rPr>
              <a:t>aza</a:t>
            </a:r>
            <a:r>
              <a:rPr kumimoji="0" lang="en-US" altLang="en-US" sz="1600" b="1" i="0" u="none" strike="noStrike" cap="none" normalizeH="0" baseline="0" dirty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+mn-lt"/>
                <a:cs typeface="Times New Roman" panose="02020603050405020304" pitchFamily="18" charset="0"/>
              </a:rPr>
              <a:t> </a:t>
            </a:r>
            <a:r>
              <a:rPr kumimoji="0" lang="en-US" altLang="en-US" sz="1600" b="1" i="0" u="none" strike="noStrike" cap="none" normalizeH="0" baseline="0" dirty="0" err="1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+mn-lt"/>
                <a:cs typeface="Times New Roman" panose="02020603050405020304" pitchFamily="18" charset="0"/>
              </a:rPr>
              <a:t>indirilmesine</a:t>
            </a:r>
            <a:r>
              <a:rPr kumimoji="0" lang="en-US" altLang="en-US" sz="1600" b="1" i="0" u="none" strike="noStrike" cap="none" normalizeH="0" baseline="0" dirty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+mn-lt"/>
                <a:cs typeface="Times New Roman" panose="02020603050405020304" pitchFamily="18" charset="0"/>
              </a:rPr>
              <a:t>,</a:t>
            </a:r>
            <a:endParaRPr kumimoji="0" lang="en-US" altLang="en-US" sz="1600" b="1" i="0" u="none" strike="noStrike" cap="none" normalizeH="0" baseline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latin typeface="+mn-lt"/>
            </a:endParaRPr>
          </a:p>
          <a:p>
            <a:pPr marR="0" lvl="0" indent="0" algn="just" defTabSz="914400" rtl="0" eaLnBrk="0" fontAlgn="base" latinLnBrk="0" hangingPunct="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tabLst/>
            </a:pPr>
            <a:r>
              <a:rPr lang="tr-TR" altLang="en-US" sz="1600" b="1" dirty="0">
                <a:solidFill>
                  <a:schemeClr val="accent3">
                    <a:lumMod val="50000"/>
                  </a:schemeClr>
                </a:solidFill>
                <a:latin typeface="+mn-lt"/>
                <a:cs typeface="Times New Roman" panose="02020603050405020304" pitchFamily="18" charset="0"/>
              </a:rPr>
              <a:t>6) </a:t>
            </a:r>
            <a:r>
              <a:rPr kumimoji="0" lang="en-US" altLang="en-US" sz="1600" b="0" i="0" u="none" strike="noStrike" cap="none" normalizeH="0" baseline="0" dirty="0" err="1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+mn-lt"/>
                <a:cs typeface="Times New Roman" panose="02020603050405020304" pitchFamily="18" charset="0"/>
              </a:rPr>
              <a:t>Üretiminin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+mn-lt"/>
                <a:cs typeface="Times New Roman" panose="02020603050405020304" pitchFamily="18" charset="0"/>
              </a:rPr>
              <a:t> </a:t>
            </a:r>
            <a:r>
              <a:rPr kumimoji="0" lang="en-US" altLang="en-US" sz="1600" b="0" i="0" u="none" strike="noStrike" cap="none" normalizeH="0" baseline="0" dirty="0" err="1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+mn-lt"/>
                <a:cs typeface="Times New Roman" panose="02020603050405020304" pitchFamily="18" charset="0"/>
              </a:rPr>
              <a:t>kaçınılmaz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+mn-lt"/>
                <a:cs typeface="Times New Roman" panose="02020603050405020304" pitchFamily="18" charset="0"/>
              </a:rPr>
              <a:t> </a:t>
            </a:r>
            <a:r>
              <a:rPr kumimoji="0" lang="en-US" altLang="en-US" sz="1600" b="0" i="0" u="none" strike="noStrike" cap="none" normalizeH="0" baseline="0" dirty="0" err="1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+mn-lt"/>
                <a:cs typeface="Times New Roman" panose="02020603050405020304" pitchFamily="18" charset="0"/>
              </a:rPr>
              <a:t>olduğu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+mn-lt"/>
                <a:cs typeface="Times New Roman" panose="02020603050405020304" pitchFamily="18" charset="0"/>
              </a:rPr>
              <a:t> </a:t>
            </a:r>
            <a:r>
              <a:rPr kumimoji="0" lang="en-US" altLang="en-US" sz="1600" b="0" i="0" u="none" strike="noStrike" cap="none" normalizeH="0" baseline="0" dirty="0" err="1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+mn-lt"/>
                <a:cs typeface="Times New Roman" panose="02020603050405020304" pitchFamily="18" charset="0"/>
              </a:rPr>
              <a:t>durumlarda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+mn-lt"/>
                <a:cs typeface="Times New Roman" panose="02020603050405020304" pitchFamily="18" charset="0"/>
              </a:rPr>
              <a:t>, </a:t>
            </a:r>
            <a:r>
              <a:rPr kumimoji="0" lang="en-US" altLang="en-US" sz="1600" b="0" i="0" u="none" strike="noStrike" cap="none" normalizeH="0" baseline="0" dirty="0" err="1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+mn-lt"/>
                <a:cs typeface="Times New Roman" panose="02020603050405020304" pitchFamily="18" charset="0"/>
              </a:rPr>
              <a:t>üretildiği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+mn-lt"/>
                <a:cs typeface="Times New Roman" panose="02020603050405020304" pitchFamily="18" charset="0"/>
              </a:rPr>
              <a:t> </a:t>
            </a:r>
            <a:r>
              <a:rPr kumimoji="0" lang="en-US" altLang="en-US" sz="1600" b="0" i="0" u="none" strike="noStrike" cap="none" normalizeH="0" baseline="0" dirty="0" err="1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+mn-lt"/>
                <a:cs typeface="Times New Roman" panose="02020603050405020304" pitchFamily="18" charset="0"/>
              </a:rPr>
              <a:t>yere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+mn-lt"/>
                <a:cs typeface="Times New Roman" panose="02020603050405020304" pitchFamily="18" charset="0"/>
              </a:rPr>
              <a:t> </a:t>
            </a:r>
            <a:r>
              <a:rPr kumimoji="0" lang="en-US" altLang="en-US" sz="1600" b="0" i="0" u="none" strike="noStrike" cap="none" normalizeH="0" baseline="0" dirty="0" err="1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+mn-lt"/>
                <a:cs typeface="Times New Roman" panose="02020603050405020304" pitchFamily="18" charset="0"/>
              </a:rPr>
              <a:t>en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+mn-lt"/>
                <a:cs typeface="Times New Roman" panose="02020603050405020304" pitchFamily="18" charset="0"/>
              </a:rPr>
              <a:t> </a:t>
            </a:r>
            <a:r>
              <a:rPr kumimoji="0" lang="en-US" altLang="en-US" sz="1600" b="0" i="0" u="none" strike="noStrike" cap="none" normalizeH="0" baseline="0" dirty="0" err="1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+mn-lt"/>
                <a:cs typeface="Times New Roman" panose="02020603050405020304" pitchFamily="18" charset="0"/>
              </a:rPr>
              <a:t>yakın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+mn-lt"/>
                <a:cs typeface="Times New Roman" panose="02020603050405020304" pitchFamily="18" charset="0"/>
              </a:rPr>
              <a:t> </a:t>
            </a:r>
            <a:r>
              <a:rPr kumimoji="0" lang="en-US" altLang="en-US" sz="1600" b="0" i="0" u="none" strike="noStrike" cap="none" normalizeH="0" baseline="0" dirty="0" err="1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+mn-lt"/>
                <a:cs typeface="Times New Roman" panose="02020603050405020304" pitchFamily="18" charset="0"/>
              </a:rPr>
              <a:t>mesafede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+mn-lt"/>
                <a:cs typeface="Times New Roman" panose="02020603050405020304" pitchFamily="18" charset="0"/>
              </a:rPr>
              <a:t> </a:t>
            </a:r>
            <a:r>
              <a:rPr kumimoji="0" lang="en-US" altLang="en-US" sz="1600" b="0" i="0" u="none" strike="noStrike" cap="none" normalizeH="0" baseline="0" dirty="0" err="1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+mn-lt"/>
                <a:cs typeface="Times New Roman" panose="02020603050405020304" pitchFamily="18" charset="0"/>
              </a:rPr>
              <a:t>bertaraf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+mn-lt"/>
                <a:cs typeface="Times New Roman" panose="02020603050405020304" pitchFamily="18" charset="0"/>
              </a:rPr>
              <a:t> </a:t>
            </a:r>
            <a:r>
              <a:rPr kumimoji="0" lang="en-US" altLang="en-US" sz="1600" b="0" i="0" u="none" strike="noStrike" cap="none" normalizeH="0" baseline="0" dirty="0" err="1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+mn-lt"/>
                <a:cs typeface="Times New Roman" panose="02020603050405020304" pitchFamily="18" charset="0"/>
              </a:rPr>
              <a:t>edilmesine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+mn-lt"/>
                <a:cs typeface="Times New Roman" panose="02020603050405020304" pitchFamily="18" charset="0"/>
              </a:rPr>
              <a:t>,</a:t>
            </a:r>
            <a:endParaRPr kumimoji="0" lang="en-US" altLang="en-US" sz="1600" b="0" i="0" u="none" strike="noStrike" cap="none" normalizeH="0" baseline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latin typeface="+mn-lt"/>
            </a:endParaRPr>
          </a:p>
          <a:p>
            <a:pPr marR="0" lvl="0" indent="0" algn="just" defTabSz="914400" rtl="0" eaLnBrk="0" fontAlgn="base" latinLnBrk="0" hangingPunct="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tabLst/>
            </a:pPr>
            <a:r>
              <a:rPr kumimoji="0" lang="tr-TR" altLang="en-US" sz="1600" b="1" i="0" u="none" strike="noStrike" cap="none" normalizeH="0" baseline="0" dirty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+mn-lt"/>
                <a:cs typeface="Times New Roman" panose="02020603050405020304" pitchFamily="18" charset="0"/>
              </a:rPr>
              <a:t>7) </a:t>
            </a:r>
            <a:r>
              <a:rPr kumimoji="0" lang="en-US" altLang="en-US" sz="1600" b="0" i="0" u="none" strike="noStrike" cap="none" normalizeH="0" baseline="0" dirty="0" err="1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+mn-lt"/>
                <a:cs typeface="Times New Roman" panose="02020603050405020304" pitchFamily="18" charset="0"/>
              </a:rPr>
              <a:t>Yeterli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+mn-lt"/>
                <a:cs typeface="Times New Roman" panose="02020603050405020304" pitchFamily="18" charset="0"/>
              </a:rPr>
              <a:t> </a:t>
            </a:r>
            <a:r>
              <a:rPr kumimoji="0" lang="en-US" altLang="en-US" sz="1600" b="0" i="0" u="none" strike="noStrike" cap="none" normalizeH="0" baseline="0" dirty="0" err="1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+mn-lt"/>
                <a:cs typeface="Times New Roman" panose="02020603050405020304" pitchFamily="18" charset="0"/>
              </a:rPr>
              <a:t>bertaraf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+mn-lt"/>
                <a:cs typeface="Times New Roman" panose="02020603050405020304" pitchFamily="18" charset="0"/>
              </a:rPr>
              <a:t> </a:t>
            </a:r>
            <a:r>
              <a:rPr kumimoji="0" lang="en-US" altLang="en-US" sz="1600" b="0" i="0" u="none" strike="noStrike" cap="none" normalizeH="0" baseline="0" dirty="0" err="1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+mn-lt"/>
                <a:cs typeface="Times New Roman" panose="02020603050405020304" pitchFamily="18" charset="0"/>
              </a:rPr>
              <a:t>tesisi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+mn-lt"/>
                <a:cs typeface="Times New Roman" panose="02020603050405020304" pitchFamily="18" charset="0"/>
              </a:rPr>
              <a:t> </a:t>
            </a:r>
            <a:r>
              <a:rPr kumimoji="0" lang="en-US" altLang="en-US" sz="1600" b="0" i="0" u="none" strike="noStrike" cap="none" normalizeH="0" baseline="0" dirty="0" err="1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+mn-lt"/>
                <a:cs typeface="Times New Roman" panose="02020603050405020304" pitchFamily="18" charset="0"/>
              </a:rPr>
              <a:t>kurulması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+mn-lt"/>
                <a:cs typeface="Times New Roman" panose="02020603050405020304" pitchFamily="18" charset="0"/>
              </a:rPr>
              <a:t> </a:t>
            </a:r>
            <a:r>
              <a:rPr kumimoji="0" lang="en-US" altLang="en-US" sz="1600" b="0" i="0" u="none" strike="noStrike" cap="none" normalizeH="0" baseline="0" dirty="0" err="1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+mn-lt"/>
                <a:cs typeface="Times New Roman" panose="02020603050405020304" pitchFamily="18" charset="0"/>
              </a:rPr>
              <a:t>ve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+mn-lt"/>
                <a:cs typeface="Times New Roman" panose="02020603050405020304" pitchFamily="18" charset="0"/>
              </a:rPr>
              <a:t> </a:t>
            </a:r>
            <a:r>
              <a:rPr kumimoji="0" lang="en-US" altLang="en-US" sz="1600" b="0" i="0" u="none" strike="noStrike" cap="none" normalizeH="0" baseline="0" dirty="0" err="1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+mn-lt"/>
                <a:cs typeface="Times New Roman" panose="02020603050405020304" pitchFamily="18" charset="0"/>
              </a:rPr>
              <a:t>bu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+mn-lt"/>
                <a:cs typeface="Times New Roman" panose="02020603050405020304" pitchFamily="18" charset="0"/>
              </a:rPr>
              <a:t> </a:t>
            </a:r>
            <a:r>
              <a:rPr kumimoji="0" lang="en-US" altLang="en-US" sz="1600" b="0" i="0" u="none" strike="noStrike" cap="none" normalizeH="0" baseline="0" dirty="0" err="1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+mn-lt"/>
                <a:cs typeface="Times New Roman" panose="02020603050405020304" pitchFamily="18" charset="0"/>
              </a:rPr>
              <a:t>tesislerin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+mn-lt"/>
                <a:cs typeface="Times New Roman" panose="02020603050405020304" pitchFamily="18" charset="0"/>
              </a:rPr>
              <a:t> </a:t>
            </a:r>
            <a:r>
              <a:rPr kumimoji="0" lang="en-US" altLang="en-US" sz="1600" b="0" i="0" u="none" strike="noStrike" cap="none" normalizeH="0" baseline="0" dirty="0" err="1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+mn-lt"/>
                <a:cs typeface="Times New Roman" panose="02020603050405020304" pitchFamily="18" charset="0"/>
              </a:rPr>
              <a:t>çevresel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+mn-lt"/>
                <a:cs typeface="Times New Roman" panose="02020603050405020304" pitchFamily="18" charset="0"/>
              </a:rPr>
              <a:t> </a:t>
            </a:r>
            <a:r>
              <a:rPr kumimoji="0" lang="en-US" altLang="en-US" sz="1600" b="0" i="0" u="none" strike="noStrike" cap="none" normalizeH="0" baseline="0" dirty="0" err="1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+mn-lt"/>
                <a:cs typeface="Times New Roman" panose="02020603050405020304" pitchFamily="18" charset="0"/>
              </a:rPr>
              <a:t>bakımdan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+mn-lt"/>
                <a:cs typeface="Times New Roman" panose="02020603050405020304" pitchFamily="18" charset="0"/>
              </a:rPr>
              <a:t> </a:t>
            </a:r>
            <a:r>
              <a:rPr kumimoji="0" lang="en-US" altLang="en-US" sz="1600" b="0" i="0" u="none" strike="noStrike" cap="none" normalizeH="0" baseline="0" dirty="0" err="1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+mn-lt"/>
                <a:cs typeface="Times New Roman" panose="02020603050405020304" pitchFamily="18" charset="0"/>
              </a:rPr>
              <a:t>sağlıklı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+mn-lt"/>
                <a:cs typeface="Times New Roman" panose="02020603050405020304" pitchFamily="18" charset="0"/>
              </a:rPr>
              <a:t> </a:t>
            </a:r>
            <a:r>
              <a:rPr kumimoji="0" lang="en-US" altLang="en-US" sz="1600" b="0" i="0" u="none" strike="noStrike" cap="none" normalizeH="0" baseline="0" dirty="0" err="1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+mn-lt"/>
                <a:cs typeface="Times New Roman" panose="02020603050405020304" pitchFamily="18" charset="0"/>
              </a:rPr>
              <a:t>bir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+mn-lt"/>
                <a:cs typeface="Times New Roman" panose="02020603050405020304" pitchFamily="18" charset="0"/>
              </a:rPr>
              <a:t> </a:t>
            </a:r>
            <a:r>
              <a:rPr kumimoji="0" lang="en-US" altLang="en-US" sz="1600" b="0" i="0" u="none" strike="noStrike" cap="none" normalizeH="0" baseline="0" dirty="0" err="1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+mn-lt"/>
                <a:cs typeface="Times New Roman" panose="02020603050405020304" pitchFamily="18" charset="0"/>
              </a:rPr>
              <a:t>şekilde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+mn-lt"/>
                <a:cs typeface="Times New Roman" panose="02020603050405020304" pitchFamily="18" charset="0"/>
              </a:rPr>
              <a:t> </a:t>
            </a:r>
            <a:r>
              <a:rPr kumimoji="0" lang="en-US" altLang="en-US" sz="1600" b="0" i="0" u="none" strike="noStrike" cap="none" normalizeH="0" baseline="0" dirty="0" err="1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+mn-lt"/>
                <a:cs typeface="Times New Roman" panose="02020603050405020304" pitchFamily="18" charset="0"/>
              </a:rPr>
              <a:t>kontrolüne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+mn-lt"/>
                <a:cs typeface="Times New Roman" panose="02020603050405020304" pitchFamily="18" charset="0"/>
              </a:rPr>
              <a:t>,</a:t>
            </a:r>
            <a:endParaRPr kumimoji="0" lang="en-US" altLang="en-US" sz="1600" b="0" i="0" u="none" strike="noStrike" cap="none" normalizeH="0" baseline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latin typeface="+mn-lt"/>
            </a:endParaRPr>
          </a:p>
          <a:p>
            <a:pPr marR="0" lvl="0" indent="0" algn="just" defTabSz="914400" rtl="0" eaLnBrk="0" fontAlgn="base" latinLnBrk="0" hangingPunct="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tabLst/>
            </a:pPr>
            <a:r>
              <a:rPr kumimoji="0" lang="tr-TR" altLang="en-US" sz="1600" b="1" i="0" u="none" strike="noStrike" cap="none" normalizeH="0" baseline="0" dirty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+mn-lt"/>
                <a:cs typeface="Times New Roman" panose="02020603050405020304" pitchFamily="18" charset="0"/>
              </a:rPr>
              <a:t>8) </a:t>
            </a:r>
            <a:r>
              <a:rPr kumimoji="0" lang="en-US" altLang="en-US" sz="1600" b="0" i="0" u="none" strike="noStrike" cap="none" normalizeH="0" baseline="0" dirty="0" err="1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+mn-lt"/>
                <a:cs typeface="Times New Roman" panose="02020603050405020304" pitchFamily="18" charset="0"/>
              </a:rPr>
              <a:t>Çevreyle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+mn-lt"/>
                <a:cs typeface="Times New Roman" panose="02020603050405020304" pitchFamily="18" charset="0"/>
              </a:rPr>
              <a:t> </a:t>
            </a:r>
            <a:r>
              <a:rPr kumimoji="0" lang="en-US" altLang="en-US" sz="1600" b="0" i="0" u="none" strike="noStrike" cap="none" normalizeH="0" baseline="0" dirty="0" err="1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+mn-lt"/>
                <a:cs typeface="Times New Roman" panose="02020603050405020304" pitchFamily="18" charset="0"/>
              </a:rPr>
              <a:t>uyumlu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+mn-lt"/>
                <a:cs typeface="Times New Roman" panose="02020603050405020304" pitchFamily="18" charset="0"/>
              </a:rPr>
              <a:t> </a:t>
            </a:r>
            <a:r>
              <a:rPr kumimoji="0" lang="en-US" altLang="en-US" sz="1600" b="0" i="0" u="none" strike="noStrike" cap="none" normalizeH="0" baseline="0" dirty="0" err="1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+mn-lt"/>
                <a:cs typeface="Times New Roman" panose="02020603050405020304" pitchFamily="18" charset="0"/>
              </a:rPr>
              <a:t>yönetiminin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+mn-lt"/>
                <a:cs typeface="Times New Roman" panose="02020603050405020304" pitchFamily="18" charset="0"/>
              </a:rPr>
              <a:t> </a:t>
            </a:r>
            <a:r>
              <a:rPr kumimoji="0" lang="en-US" altLang="en-US" sz="1600" b="0" i="0" u="none" strike="noStrike" cap="none" normalizeH="0" baseline="0" dirty="0" err="1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+mn-lt"/>
                <a:cs typeface="Times New Roman" panose="02020603050405020304" pitchFamily="18" charset="0"/>
              </a:rPr>
              <a:t>sağlanmasına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+mn-lt"/>
                <a:cs typeface="Times New Roman" panose="02020603050405020304" pitchFamily="18" charset="0"/>
              </a:rPr>
              <a:t>,</a:t>
            </a:r>
            <a:endParaRPr lang="tr-TR" altLang="en-US" sz="1600" dirty="0">
              <a:solidFill>
                <a:schemeClr val="accent3">
                  <a:lumMod val="50000"/>
                </a:schemeClr>
              </a:solidFill>
              <a:latin typeface="+mn-lt"/>
            </a:endParaRPr>
          </a:p>
          <a:p>
            <a:pPr marR="0" lvl="0" indent="0" algn="just" defTabSz="914400" rtl="0" eaLnBrk="0" fontAlgn="base" latinLnBrk="0" hangingPunct="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tabLst/>
            </a:pPr>
            <a:r>
              <a:rPr kumimoji="0" lang="tr-TR" altLang="en-US" sz="900" b="0" i="0" u="none" strike="noStrike" cap="none" normalizeH="0" baseline="0" dirty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+mn-lt"/>
                <a:cs typeface="Times New Roman" panose="02020603050405020304" pitchFamily="18" charset="0"/>
              </a:rPr>
              <a:t> </a:t>
            </a:r>
            <a:r>
              <a:rPr kumimoji="0" lang="en-US" altLang="en-US" sz="1600" b="1" i="0" u="none" strike="noStrike" cap="none" normalizeH="0" baseline="0" dirty="0" err="1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+mn-lt"/>
                <a:cs typeface="Times New Roman" panose="02020603050405020304" pitchFamily="18" charset="0"/>
              </a:rPr>
              <a:t>yönelik</a:t>
            </a:r>
            <a:r>
              <a:rPr kumimoji="0" lang="en-US" altLang="en-US" sz="1600" b="1" i="0" u="none" strike="noStrike" cap="none" normalizeH="0" baseline="0" dirty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+mn-lt"/>
                <a:cs typeface="Times New Roman" panose="02020603050405020304" pitchFamily="18" charset="0"/>
              </a:rPr>
              <a:t> </a:t>
            </a:r>
            <a:r>
              <a:rPr kumimoji="0" lang="en-US" altLang="en-US" sz="1600" b="1" i="0" u="none" strike="noStrike" cap="none" normalizeH="0" baseline="0" dirty="0" err="1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+mn-lt"/>
                <a:cs typeface="Times New Roman" panose="02020603050405020304" pitchFamily="18" charset="0"/>
              </a:rPr>
              <a:t>prensip</a:t>
            </a:r>
            <a:r>
              <a:rPr kumimoji="0" lang="en-US" altLang="en-US" sz="1600" b="1" i="0" u="none" strike="noStrike" cap="none" normalizeH="0" baseline="0" dirty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+mn-lt"/>
                <a:cs typeface="Times New Roman" panose="02020603050405020304" pitchFamily="18" charset="0"/>
              </a:rPr>
              <a:t>, </a:t>
            </a:r>
            <a:r>
              <a:rPr kumimoji="0" lang="en-US" altLang="en-US" sz="1600" b="1" i="0" u="none" strike="noStrike" cap="none" normalizeH="0" baseline="0" dirty="0" err="1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+mn-lt"/>
                <a:cs typeface="Times New Roman" panose="02020603050405020304" pitchFamily="18" charset="0"/>
              </a:rPr>
              <a:t>politika</a:t>
            </a:r>
            <a:r>
              <a:rPr kumimoji="0" lang="en-US" altLang="en-US" sz="1600" b="1" i="0" u="none" strike="noStrike" cap="none" normalizeH="0" baseline="0" dirty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+mn-lt"/>
                <a:cs typeface="Times New Roman" panose="02020603050405020304" pitchFamily="18" charset="0"/>
              </a:rPr>
              <a:t> </a:t>
            </a:r>
            <a:r>
              <a:rPr kumimoji="0" lang="en-US" altLang="en-US" sz="1600" b="1" i="0" u="none" strike="noStrike" cap="none" normalizeH="0" baseline="0" dirty="0" err="1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+mn-lt"/>
                <a:cs typeface="Times New Roman" panose="02020603050405020304" pitchFamily="18" charset="0"/>
              </a:rPr>
              <a:t>ve</a:t>
            </a:r>
            <a:r>
              <a:rPr kumimoji="0" lang="en-US" altLang="en-US" sz="1600" b="1" i="0" u="none" strike="noStrike" cap="none" normalizeH="0" baseline="0" dirty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+mn-lt"/>
                <a:cs typeface="Times New Roman" panose="02020603050405020304" pitchFamily="18" charset="0"/>
              </a:rPr>
              <a:t> </a:t>
            </a:r>
            <a:r>
              <a:rPr kumimoji="0" lang="en-US" altLang="en-US" sz="1600" b="1" i="0" u="none" strike="noStrike" cap="none" normalizeH="0" baseline="0" dirty="0" err="1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+mn-lt"/>
                <a:cs typeface="Times New Roman" panose="02020603050405020304" pitchFamily="18" charset="0"/>
              </a:rPr>
              <a:t>programların</a:t>
            </a:r>
            <a:r>
              <a:rPr kumimoji="0" lang="en-US" altLang="en-US" sz="1600" b="1" i="0" u="none" strike="noStrike" cap="none" normalizeH="0" baseline="0" dirty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+mn-lt"/>
                <a:cs typeface="Times New Roman" panose="02020603050405020304" pitchFamily="18" charset="0"/>
              </a:rPr>
              <a:t> </a:t>
            </a:r>
            <a:r>
              <a:rPr kumimoji="0" lang="en-US" altLang="en-US" sz="1600" b="1" i="0" u="none" strike="noStrike" cap="none" normalizeH="0" baseline="0" dirty="0" err="1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+mn-lt"/>
                <a:cs typeface="Times New Roman" panose="02020603050405020304" pitchFamily="18" charset="0"/>
              </a:rPr>
              <a:t>belirlenmesi</a:t>
            </a:r>
            <a:r>
              <a:rPr kumimoji="0" lang="en-US" altLang="en-US" sz="1600" b="1" i="0" u="none" strike="noStrike" cap="none" normalizeH="0" baseline="0" dirty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+mn-lt"/>
                <a:cs typeface="Times New Roman" panose="02020603050405020304" pitchFamily="18" charset="0"/>
              </a:rPr>
              <a:t> </a:t>
            </a:r>
            <a:r>
              <a:rPr kumimoji="0" lang="en-US" altLang="en-US" sz="1600" b="1" i="0" u="none" strike="noStrike" cap="none" normalizeH="0" baseline="0" dirty="0" err="1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+mn-lt"/>
                <a:cs typeface="Times New Roman" panose="02020603050405020304" pitchFamily="18" charset="0"/>
              </a:rPr>
              <a:t>için</a:t>
            </a:r>
            <a:r>
              <a:rPr kumimoji="0" lang="en-US" altLang="en-US" sz="1600" b="1" i="0" u="none" strike="noStrike" cap="none" normalizeH="0" baseline="0" dirty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+mn-lt"/>
                <a:cs typeface="Times New Roman" panose="02020603050405020304" pitchFamily="18" charset="0"/>
              </a:rPr>
              <a:t> </a:t>
            </a:r>
            <a:r>
              <a:rPr kumimoji="0" lang="en-US" altLang="en-US" sz="1600" b="1" i="0" u="none" strike="noStrike" cap="none" normalizeH="0" baseline="0" dirty="0" err="1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+mn-lt"/>
                <a:cs typeface="Times New Roman" panose="02020603050405020304" pitchFamily="18" charset="0"/>
              </a:rPr>
              <a:t>hukuki</a:t>
            </a:r>
            <a:r>
              <a:rPr kumimoji="0" lang="en-US" altLang="en-US" sz="1600" b="1" i="0" u="none" strike="noStrike" cap="none" normalizeH="0" baseline="0" dirty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+mn-lt"/>
                <a:cs typeface="Times New Roman" panose="02020603050405020304" pitchFamily="18" charset="0"/>
              </a:rPr>
              <a:t> </a:t>
            </a:r>
            <a:r>
              <a:rPr kumimoji="0" lang="en-US" altLang="en-US" sz="1600" b="1" i="0" u="none" strike="noStrike" cap="none" normalizeH="0" baseline="0" dirty="0" err="1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+mn-lt"/>
                <a:cs typeface="Times New Roman" panose="02020603050405020304" pitchFamily="18" charset="0"/>
              </a:rPr>
              <a:t>ve</a:t>
            </a:r>
            <a:r>
              <a:rPr kumimoji="0" lang="en-US" altLang="en-US" sz="1600" b="1" i="0" u="none" strike="noStrike" cap="none" normalizeH="0" baseline="0" dirty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+mn-lt"/>
                <a:cs typeface="Times New Roman" panose="02020603050405020304" pitchFamily="18" charset="0"/>
              </a:rPr>
              <a:t> </a:t>
            </a:r>
            <a:r>
              <a:rPr kumimoji="0" lang="en-US" altLang="en-US" sz="1600" b="1" i="0" u="none" strike="noStrike" cap="none" normalizeH="0" baseline="0" dirty="0" err="1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+mn-lt"/>
                <a:cs typeface="Times New Roman" panose="02020603050405020304" pitchFamily="18" charset="0"/>
              </a:rPr>
              <a:t>teknik</a:t>
            </a:r>
            <a:r>
              <a:rPr kumimoji="0" lang="en-US" altLang="en-US" sz="1600" b="1" i="0" u="none" strike="noStrike" cap="none" normalizeH="0" baseline="0" dirty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+mn-lt"/>
                <a:cs typeface="Times New Roman" panose="02020603050405020304" pitchFamily="18" charset="0"/>
              </a:rPr>
              <a:t> </a:t>
            </a:r>
            <a:r>
              <a:rPr kumimoji="0" lang="en-US" altLang="en-US" sz="1600" b="1" i="0" u="none" strike="noStrike" cap="none" normalizeH="0" baseline="0" dirty="0" err="1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+mn-lt"/>
                <a:cs typeface="Times New Roman" panose="02020603050405020304" pitchFamily="18" charset="0"/>
              </a:rPr>
              <a:t>esasları</a:t>
            </a:r>
            <a:r>
              <a:rPr kumimoji="0" lang="en-US" altLang="en-US" sz="1600" b="1" i="0" u="none" strike="noStrike" cap="none" normalizeH="0" baseline="0" dirty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+mn-lt"/>
                <a:cs typeface="Times New Roman" panose="02020603050405020304" pitchFamily="18" charset="0"/>
              </a:rPr>
              <a:t> </a:t>
            </a:r>
            <a:r>
              <a:rPr kumimoji="0" lang="en-US" altLang="en-US" sz="1600" b="1" i="0" u="none" strike="noStrike" cap="none" normalizeH="0" baseline="0" dirty="0" err="1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+mn-lt"/>
                <a:cs typeface="Times New Roman" panose="02020603050405020304" pitchFamily="18" charset="0"/>
              </a:rPr>
              <a:t>kapsar</a:t>
            </a:r>
            <a:r>
              <a:rPr kumimoji="0" lang="en-US" altLang="en-US" sz="900" b="1" i="0" u="none" strike="noStrike" cap="none" normalizeH="0" baseline="0" dirty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+mn-lt"/>
                <a:cs typeface="Times New Roman" panose="02020603050405020304" pitchFamily="18" charset="0"/>
              </a:rPr>
              <a:t>.</a:t>
            </a:r>
            <a:endParaRPr kumimoji="0" lang="en-US" altLang="en-US" sz="1800" b="1" i="0" u="none" strike="noStrike" cap="none" normalizeH="0" baseline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5825947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ikdörtgen 4"/>
          <p:cNvSpPr/>
          <p:nvPr/>
        </p:nvSpPr>
        <p:spPr>
          <a:xfrm>
            <a:off x="544944" y="1129077"/>
            <a:ext cx="11305311" cy="4921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>
              <a:lnSpc>
                <a:spcPct val="115000"/>
              </a:lnSpc>
              <a:spcAft>
                <a:spcPts val="800"/>
              </a:spcAft>
            </a:pPr>
            <a:r>
              <a:rPr lang="tr-TR" sz="2400" b="1" dirty="0">
                <a:solidFill>
                  <a:srgbClr val="4461A3"/>
                </a:solidFill>
                <a:latin typeface="+mj-lt"/>
                <a:ea typeface="+mj-ea"/>
                <a:cs typeface="+mj-cs"/>
              </a:rPr>
              <a:t>Yönetmelikte Açıklanan Özelliklere Sahip Olduğunda Tehlikeli Olan Atıkların İçerikleri </a:t>
            </a:r>
          </a:p>
        </p:txBody>
      </p:sp>
      <p:graphicFrame>
        <p:nvGraphicFramePr>
          <p:cNvPr id="2" name="Tablo 1">
            <a:extLst>
              <a:ext uri="{FF2B5EF4-FFF2-40B4-BE49-F238E27FC236}">
                <a16:creationId xmlns:a16="http://schemas.microsoft.com/office/drawing/2014/main" id="{E1AB7BE7-3D7A-4C7B-B5EB-47822B17FAF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2748222"/>
              </p:ext>
            </p:extLst>
          </p:nvPr>
        </p:nvGraphicFramePr>
        <p:xfrm>
          <a:off x="544944" y="1623349"/>
          <a:ext cx="10945092" cy="4087695"/>
        </p:xfrm>
        <a:graphic>
          <a:graphicData uri="http://schemas.openxmlformats.org/drawingml/2006/table">
            <a:tbl>
              <a:tblPr firstRow="1" firstCol="1" bandRow="1">
                <a:tableStyleId>{3B4B98B0-60AC-42C2-AFA5-B58CD77FA1E5}</a:tableStyleId>
              </a:tblPr>
              <a:tblGrid>
                <a:gridCol w="2326145">
                  <a:extLst>
                    <a:ext uri="{9D8B030D-6E8A-4147-A177-3AD203B41FA5}">
                      <a16:colId xmlns:a16="http://schemas.microsoft.com/office/drawing/2014/main" val="1744509596"/>
                    </a:ext>
                  </a:extLst>
                </a:gridCol>
                <a:gridCol w="2396587">
                  <a:extLst>
                    <a:ext uri="{9D8B030D-6E8A-4147-A177-3AD203B41FA5}">
                      <a16:colId xmlns:a16="http://schemas.microsoft.com/office/drawing/2014/main" val="475817101"/>
                    </a:ext>
                  </a:extLst>
                </a:gridCol>
                <a:gridCol w="3111180">
                  <a:extLst>
                    <a:ext uri="{9D8B030D-6E8A-4147-A177-3AD203B41FA5}">
                      <a16:colId xmlns:a16="http://schemas.microsoft.com/office/drawing/2014/main" val="3474682584"/>
                    </a:ext>
                  </a:extLst>
                </a:gridCol>
                <a:gridCol w="3111180">
                  <a:extLst>
                    <a:ext uri="{9D8B030D-6E8A-4147-A177-3AD203B41FA5}">
                      <a16:colId xmlns:a16="http://schemas.microsoft.com/office/drawing/2014/main" val="512536786"/>
                    </a:ext>
                  </a:extLst>
                </a:gridCol>
              </a:tblGrid>
              <a:tr h="432000">
                <a:tc grid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800" dirty="0">
                          <a:effectLst/>
                        </a:rPr>
                        <a:t>Atıkların içeriğinde bulunan bileşikler;</a:t>
                      </a:r>
                    </a:p>
                  </a:txBody>
                  <a:tcPr marL="68580" marR="68580" marT="9525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2632810"/>
                  </a:ext>
                </a:extLst>
              </a:tr>
              <a:tr h="3219316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tr-TR" sz="1800" b="0" dirty="0">
                          <a:effectLst/>
                        </a:rPr>
                        <a:t>Berilyum ve bileşikleri</a:t>
                      </a:r>
                      <a:endParaRPr lang="en-US" sz="1800" b="0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tr-TR" sz="1800" b="0" dirty="0" err="1">
                          <a:effectLst/>
                        </a:rPr>
                        <a:t>Vandyum</a:t>
                      </a:r>
                      <a:r>
                        <a:rPr lang="tr-TR" sz="1800" b="0" dirty="0">
                          <a:effectLst/>
                        </a:rPr>
                        <a:t> bileşikleri</a:t>
                      </a:r>
                      <a:endParaRPr lang="en-US" sz="1800" b="0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tr-TR" sz="1800" b="0" dirty="0">
                          <a:effectLst/>
                        </a:rPr>
                        <a:t>Krom (VI) bileşikleri</a:t>
                      </a:r>
                      <a:endParaRPr lang="en-US" sz="1800" b="0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tr-TR" sz="1800" b="0" dirty="0">
                          <a:effectLst/>
                        </a:rPr>
                        <a:t>Nikel bileşikleri</a:t>
                      </a:r>
                      <a:endParaRPr lang="en-US" sz="1800" b="0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tr-TR" sz="1800" b="0" dirty="0">
                          <a:effectLst/>
                        </a:rPr>
                        <a:t>Bakır bileşikleri</a:t>
                      </a:r>
                      <a:endParaRPr lang="en-US" sz="1800" b="0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tr-TR" sz="1800" b="0" dirty="0">
                          <a:effectLst/>
                        </a:rPr>
                        <a:t>Çinko bileşikleri</a:t>
                      </a:r>
                      <a:endParaRPr lang="en-US" sz="1800" b="0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tr-TR" sz="1800" b="0" dirty="0">
                          <a:effectLst/>
                        </a:rPr>
                        <a:t>Arsenik ve bileşikleri</a:t>
                      </a:r>
                      <a:endParaRPr lang="en-US" sz="1800" b="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8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tr-TR" sz="1800">
                          <a:effectLst/>
                        </a:rPr>
                        <a:t>Selenyum bileşikleri</a:t>
                      </a:r>
                      <a:endParaRPr lang="en-US" sz="1800">
                        <a:effectLst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tr-TR" sz="1800">
                          <a:effectLst/>
                        </a:rPr>
                        <a:t>Gümüş bileşikleri</a:t>
                      </a:r>
                      <a:endParaRPr lang="en-US" sz="1800">
                        <a:effectLst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tr-TR" sz="1800">
                          <a:effectLst/>
                        </a:rPr>
                        <a:t>Kadmiyum bileşikleri</a:t>
                      </a:r>
                      <a:endParaRPr lang="en-US" sz="1800">
                        <a:effectLst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tr-TR" sz="1800">
                          <a:effectLst/>
                        </a:rPr>
                        <a:t>Kalay bileşikleri</a:t>
                      </a:r>
                      <a:endParaRPr lang="en-US" sz="1800">
                        <a:effectLst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tr-TR" sz="1800">
                          <a:effectLst/>
                        </a:rPr>
                        <a:t>Civa ve bileşikleri</a:t>
                      </a:r>
                      <a:endParaRPr lang="en-US" sz="1800">
                        <a:effectLst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tr-TR" sz="1800">
                          <a:effectLst/>
                        </a:rPr>
                        <a:t>Talyum bileşikleri</a:t>
                      </a:r>
                      <a:endParaRPr lang="en-US" sz="1800">
                        <a:effectLst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tr-TR" sz="1800">
                          <a:effectLst/>
                        </a:rPr>
                        <a:t>Kurşun ve bileşikleri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tr-TR" sz="1800" dirty="0">
                          <a:effectLst/>
                        </a:rPr>
                        <a:t>İnorganik sülfürler</a:t>
                      </a:r>
                      <a:endParaRPr lang="en-US" sz="1800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tr-TR" sz="1800" dirty="0">
                          <a:effectLst/>
                        </a:rPr>
                        <a:t>Kalsiyum </a:t>
                      </a:r>
                      <a:r>
                        <a:rPr lang="tr-TR" sz="1800" dirty="0" err="1">
                          <a:effectLst/>
                        </a:rPr>
                        <a:t>florür</a:t>
                      </a:r>
                      <a:r>
                        <a:rPr lang="tr-TR" sz="1800" dirty="0">
                          <a:effectLst/>
                        </a:rPr>
                        <a:t> hariç inorganik flor bileşikleri</a:t>
                      </a:r>
                      <a:endParaRPr lang="en-US" sz="1800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tr-TR" sz="1800" dirty="0">
                          <a:effectLst/>
                        </a:rPr>
                        <a:t>Alkali veya alkali toprak metalleri; lityum, potasyum, kalsiyum, magnezyum</a:t>
                      </a:r>
                      <a:endParaRPr lang="en-US" sz="1800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tr-TR" sz="1800" dirty="0">
                          <a:effectLst/>
                        </a:rPr>
                        <a:t>Asbest (toz ve lifler)</a:t>
                      </a:r>
                      <a:endParaRPr lang="en-US" sz="1800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tr-TR" sz="1800" dirty="0">
                          <a:effectLst/>
                        </a:rPr>
                        <a:t>Metal karboniller</a:t>
                      </a:r>
                      <a:endParaRPr lang="en-US" sz="18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tr-TR" sz="1800" dirty="0">
                          <a:effectLst/>
                        </a:rPr>
                        <a:t>Peroksitler </a:t>
                      </a:r>
                      <a:endParaRPr lang="en-US" sz="1800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tr-TR" sz="1800" dirty="0" err="1">
                          <a:effectLst/>
                        </a:rPr>
                        <a:t>Halojenli</a:t>
                      </a:r>
                      <a:r>
                        <a:rPr lang="tr-TR" sz="1800" dirty="0">
                          <a:effectLst/>
                        </a:rPr>
                        <a:t> çözücüler</a:t>
                      </a:r>
                      <a:endParaRPr lang="en-US" sz="1800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tr-TR" sz="1800" dirty="0">
                          <a:effectLst/>
                        </a:rPr>
                        <a:t>Aromatik bileşikler</a:t>
                      </a:r>
                      <a:endParaRPr lang="en-US" sz="1800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tr-TR" sz="1800" dirty="0">
                          <a:effectLst/>
                        </a:rPr>
                        <a:t>Alifatik aminler </a:t>
                      </a:r>
                      <a:endParaRPr lang="en-US" sz="1800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tr-TR" sz="1800" dirty="0">
                          <a:effectLst/>
                        </a:rPr>
                        <a:t>Eterler</a:t>
                      </a:r>
                      <a:endParaRPr lang="en-US" sz="1800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tr-TR" sz="1800" dirty="0">
                          <a:effectLst/>
                        </a:rPr>
                        <a:t>Patlayıcı karakterdeki maddeler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1747595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0793805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9867FA-75C4-AE45-9F7B-BC976170C0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7266" y="844220"/>
            <a:ext cx="11117299" cy="788011"/>
          </a:xfrm>
        </p:spPr>
        <p:txBody>
          <a:bodyPr>
            <a:noAutofit/>
          </a:bodyPr>
          <a:lstStyle/>
          <a:p>
            <a:r>
              <a:rPr lang="en-GB" sz="3600" b="1" dirty="0" err="1">
                <a:solidFill>
                  <a:srgbClr val="4461A3"/>
                </a:solidFill>
              </a:rPr>
              <a:t>Tıbbi</a:t>
            </a:r>
            <a:r>
              <a:rPr lang="en-GB" sz="3600" b="1" dirty="0">
                <a:solidFill>
                  <a:srgbClr val="4461A3"/>
                </a:solidFill>
              </a:rPr>
              <a:t> </a:t>
            </a:r>
            <a:r>
              <a:rPr lang="en-GB" sz="3600" b="1" dirty="0" err="1">
                <a:solidFill>
                  <a:srgbClr val="4461A3"/>
                </a:solidFill>
              </a:rPr>
              <a:t>Atık</a:t>
            </a:r>
            <a:r>
              <a:rPr lang="en-GB" sz="3600" b="1" dirty="0">
                <a:solidFill>
                  <a:srgbClr val="4461A3"/>
                </a:solidFill>
              </a:rPr>
              <a:t> </a:t>
            </a:r>
            <a:r>
              <a:rPr lang="en-GB" sz="3600" b="1" dirty="0" err="1">
                <a:solidFill>
                  <a:srgbClr val="4461A3"/>
                </a:solidFill>
              </a:rPr>
              <a:t>Yönetmeliği</a:t>
            </a:r>
            <a:endParaRPr lang="tr-TR" sz="3600" b="1" dirty="0">
              <a:solidFill>
                <a:srgbClr val="4461A3"/>
              </a:solidFill>
            </a:endParaRPr>
          </a:p>
        </p:txBody>
      </p:sp>
      <p:sp>
        <p:nvSpPr>
          <p:cNvPr id="9" name="İçerik Yer Tutucusu 2">
            <a:extLst>
              <a:ext uri="{FF2B5EF4-FFF2-40B4-BE49-F238E27FC236}">
                <a16:creationId xmlns:a16="http://schemas.microsoft.com/office/drawing/2014/main" id="{15CFD94E-800E-4BA8-AAE3-B8299A32BD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7266" y="1632231"/>
            <a:ext cx="11283556" cy="4086926"/>
          </a:xfrm>
        </p:spPr>
        <p:txBody>
          <a:bodyPr>
            <a:noAutofit/>
          </a:bodyPr>
          <a:lstStyle/>
          <a:p>
            <a:pPr marL="0" indent="0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en-GB" sz="2400" b="1" dirty="0">
                <a:solidFill>
                  <a:schemeClr val="accent3">
                    <a:lumMod val="50000"/>
                  </a:schemeClr>
                </a:solidFill>
              </a:rPr>
              <a:t>Bu</a:t>
            </a:r>
            <a:r>
              <a:rPr lang="en-US" sz="2400" b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tr-TR" sz="2400" b="1" dirty="0">
                <a:solidFill>
                  <a:schemeClr val="accent3">
                    <a:lumMod val="50000"/>
                  </a:schemeClr>
                </a:solidFill>
              </a:rPr>
              <a:t>y</a:t>
            </a:r>
            <a:r>
              <a:rPr lang="en-US" sz="2400" b="1" dirty="0" err="1">
                <a:solidFill>
                  <a:schemeClr val="accent3">
                    <a:lumMod val="50000"/>
                  </a:schemeClr>
                </a:solidFill>
              </a:rPr>
              <a:t>önetmeliğin</a:t>
            </a:r>
            <a:r>
              <a:rPr lang="en-US" sz="2400" b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3">
                    <a:lumMod val="50000"/>
                  </a:schemeClr>
                </a:solidFill>
              </a:rPr>
              <a:t>amacı</a:t>
            </a:r>
            <a:r>
              <a:rPr lang="en-US" sz="2400" b="1" dirty="0">
                <a:solidFill>
                  <a:schemeClr val="accent3">
                    <a:lumMod val="50000"/>
                  </a:schemeClr>
                </a:solidFill>
              </a:rPr>
              <a:t>, </a:t>
            </a:r>
            <a:r>
              <a:rPr lang="en-US" sz="2400" b="1" dirty="0" err="1">
                <a:solidFill>
                  <a:schemeClr val="accent3">
                    <a:lumMod val="50000"/>
                  </a:schemeClr>
                </a:solidFill>
              </a:rPr>
              <a:t>tıbbi</a:t>
            </a:r>
            <a:r>
              <a:rPr lang="en-US" sz="2400" b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3">
                    <a:lumMod val="50000"/>
                  </a:schemeClr>
                </a:solidFill>
              </a:rPr>
              <a:t>atıkların</a:t>
            </a:r>
            <a:r>
              <a:rPr lang="tr-TR" sz="2400" b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3">
                    <a:lumMod val="50000"/>
                  </a:schemeClr>
                </a:solidFill>
              </a:rPr>
              <a:t>oluşumundan</a:t>
            </a:r>
            <a:r>
              <a:rPr lang="en-US" sz="2400" b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3">
                    <a:lumMod val="50000"/>
                  </a:schemeClr>
                </a:solidFill>
              </a:rPr>
              <a:t>bertarafına</a:t>
            </a:r>
            <a:r>
              <a:rPr lang="en-US" sz="2400" b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3">
                    <a:lumMod val="50000"/>
                  </a:schemeClr>
                </a:solidFill>
              </a:rPr>
              <a:t>kadar</a:t>
            </a:r>
            <a:r>
              <a:rPr lang="en-US" sz="2400" b="1" dirty="0">
                <a:solidFill>
                  <a:schemeClr val="accent3">
                    <a:lumMod val="50000"/>
                  </a:schemeClr>
                </a:solidFill>
              </a:rPr>
              <a:t>;</a:t>
            </a:r>
            <a:endParaRPr lang="en-US" sz="2400" dirty="0">
              <a:solidFill>
                <a:schemeClr val="accent3">
                  <a:lumMod val="50000"/>
                </a:schemeClr>
              </a:solidFill>
            </a:endParaRPr>
          </a:p>
          <a:p>
            <a:pPr algn="just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</a:rPr>
              <a:t>Çevreye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</a:rPr>
              <a:t>ve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</a:rPr>
              <a:t>insan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</a:rPr>
              <a:t>sağlığına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</a:rPr>
              <a:t>zarar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</a:rPr>
              <a:t>verecek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</a:rPr>
              <a:t>şekilde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</a:rPr>
              <a:t>doğrudan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</a:rPr>
              <a:t>veya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</a:rPr>
              <a:t>dolaylı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</a:rPr>
              <a:t>bir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</a:rPr>
              <a:t>biçimde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</a:rPr>
              <a:t>alıcı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</a:rPr>
              <a:t>ortama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</a:rPr>
              <a:t>verilmesinin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</a:rPr>
              <a:t>önlenmesine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</a:rPr>
              <a:t>,</a:t>
            </a:r>
          </a:p>
          <a:p>
            <a:pPr algn="just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</a:rPr>
              <a:t>Çevreye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</a:rPr>
              <a:t>ve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</a:rPr>
              <a:t>insan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</a:rPr>
              <a:t>sağlığına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</a:rPr>
              <a:t>zarar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</a:rPr>
              <a:t>vermeden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</a:rPr>
              <a:t>kaynağında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</a:rPr>
              <a:t>ayrı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</a:rPr>
              <a:t>olarak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</a:rPr>
              <a:t>toplanması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</a:rPr>
              <a:t>, </a:t>
            </a: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</a:rPr>
              <a:t>sağlık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</a:rPr>
              <a:t>kuruluşu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</a:rPr>
              <a:t>içinde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</a:rPr>
              <a:t>taşınması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</a:rPr>
              <a:t>, </a:t>
            </a: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</a:rPr>
              <a:t>geçici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</a:rPr>
              <a:t>depolanması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</a:rPr>
              <a:t>, </a:t>
            </a: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</a:rPr>
              <a:t>tıbbi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</a:rPr>
              <a:t>atık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</a:rPr>
              <a:t>işleme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</a:rPr>
              <a:t>tesisine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</a:rPr>
              <a:t>taşınması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</a:rPr>
              <a:t>ve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</a:rPr>
              <a:t>bertaraf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</a:rPr>
              <a:t>edilmesine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</a:rPr>
              <a:t>,</a:t>
            </a:r>
            <a:r>
              <a:rPr lang="tr-TR" sz="24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</a:rPr>
              <a:t>yönelik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</a:rPr>
              <a:t>prensip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</a:rPr>
              <a:t>, </a:t>
            </a: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</a:rPr>
              <a:t>politika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</a:rPr>
              <a:t>ve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</a:rPr>
              <a:t>programlar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</a:rPr>
              <a:t>ile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</a:rPr>
              <a:t>hukuki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</a:rPr>
              <a:t>, </a:t>
            </a: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</a:rPr>
              <a:t>idari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</a:rPr>
              <a:t>ve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</a:rPr>
              <a:t>teknik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</a:rPr>
              <a:t>esasların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</a:rPr>
              <a:t>belirlenerek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</a:rPr>
              <a:t>uygulanmasına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</a:rPr>
              <a:t>ilişkin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</a:rPr>
              <a:t>usul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</a:rPr>
              <a:t>ve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</a:rPr>
              <a:t>esasları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</a:rPr>
              <a:t>düzenlemektir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7858118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9867FA-75C4-AE45-9F7B-BC976170C0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7266" y="844220"/>
            <a:ext cx="11117299" cy="788011"/>
          </a:xfrm>
        </p:spPr>
        <p:txBody>
          <a:bodyPr>
            <a:noAutofit/>
          </a:bodyPr>
          <a:lstStyle/>
          <a:p>
            <a:r>
              <a:rPr lang="en-GB" sz="3600" b="1" dirty="0" err="1">
                <a:solidFill>
                  <a:srgbClr val="4461A3"/>
                </a:solidFill>
              </a:rPr>
              <a:t>Tıbbi</a:t>
            </a:r>
            <a:r>
              <a:rPr lang="en-GB" sz="3600" b="1" dirty="0">
                <a:solidFill>
                  <a:srgbClr val="4461A3"/>
                </a:solidFill>
              </a:rPr>
              <a:t> </a:t>
            </a:r>
            <a:r>
              <a:rPr lang="en-GB" sz="3600" b="1" dirty="0" err="1">
                <a:solidFill>
                  <a:srgbClr val="4461A3"/>
                </a:solidFill>
              </a:rPr>
              <a:t>Atık</a:t>
            </a:r>
            <a:r>
              <a:rPr lang="en-GB" sz="3600" b="1" dirty="0">
                <a:solidFill>
                  <a:srgbClr val="4461A3"/>
                </a:solidFill>
              </a:rPr>
              <a:t> </a:t>
            </a:r>
            <a:r>
              <a:rPr lang="en-GB" sz="3600" b="1" dirty="0" err="1">
                <a:solidFill>
                  <a:srgbClr val="4461A3"/>
                </a:solidFill>
              </a:rPr>
              <a:t>Yönetmeliği</a:t>
            </a:r>
            <a:endParaRPr lang="tr-TR" sz="3600" b="1" dirty="0">
              <a:solidFill>
                <a:srgbClr val="4461A3"/>
              </a:solidFill>
            </a:endParaRPr>
          </a:p>
        </p:txBody>
      </p:sp>
      <p:sp>
        <p:nvSpPr>
          <p:cNvPr id="9" name="İçerik Yer Tutucusu 2">
            <a:extLst>
              <a:ext uri="{FF2B5EF4-FFF2-40B4-BE49-F238E27FC236}">
                <a16:creationId xmlns:a16="http://schemas.microsoft.com/office/drawing/2014/main" id="{15CFD94E-800E-4BA8-AAE3-B8299A32BD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7266" y="1632231"/>
            <a:ext cx="11283556" cy="4086926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000" b="1" dirty="0" err="1">
                <a:solidFill>
                  <a:schemeClr val="accent3">
                    <a:lumMod val="50000"/>
                  </a:schemeClr>
                </a:solidFill>
              </a:rPr>
              <a:t>Tıbbi</a:t>
            </a:r>
            <a:r>
              <a:rPr lang="en-US" sz="2000" b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3">
                    <a:lumMod val="50000"/>
                  </a:schemeClr>
                </a:solidFill>
              </a:rPr>
              <a:t>atıkların</a:t>
            </a:r>
            <a:r>
              <a:rPr lang="en-US" sz="2000" b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3">
                    <a:lumMod val="50000"/>
                  </a:schemeClr>
                </a:solidFill>
              </a:rPr>
              <a:t>yönetimine</a:t>
            </a:r>
            <a:r>
              <a:rPr lang="en-US" sz="2000" b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3">
                    <a:lumMod val="50000"/>
                  </a:schemeClr>
                </a:solidFill>
              </a:rPr>
              <a:t>ilişkin</a:t>
            </a:r>
            <a:r>
              <a:rPr lang="en-US" sz="2000" b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3">
                    <a:lumMod val="50000"/>
                  </a:schemeClr>
                </a:solidFill>
              </a:rPr>
              <a:t>ilkeler</a:t>
            </a:r>
            <a:r>
              <a:rPr lang="en-US" sz="2000" b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3">
                    <a:lumMod val="50000"/>
                  </a:schemeClr>
                </a:solidFill>
              </a:rPr>
              <a:t>şunlardır</a:t>
            </a:r>
            <a:r>
              <a:rPr lang="en-US" sz="2000" b="1" dirty="0">
                <a:solidFill>
                  <a:schemeClr val="accent3">
                    <a:lumMod val="50000"/>
                  </a:schemeClr>
                </a:solidFill>
              </a:rPr>
              <a:t>;</a:t>
            </a:r>
          </a:p>
          <a:p>
            <a:pPr marL="285750" indent="-285750" algn="just"/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Tıbbi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atıkların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çevreye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ve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insan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sağlığına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zarar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verecek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şekilde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doğrudan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veya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dolaylı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olarak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alıcı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ortama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verilmesi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yasaktır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.</a:t>
            </a:r>
          </a:p>
          <a:p>
            <a:pPr marL="285750" indent="-285750" algn="just"/>
            <a:r>
              <a:rPr lang="tr-TR" sz="2000" dirty="0">
                <a:solidFill>
                  <a:schemeClr val="accent3">
                    <a:lumMod val="50000"/>
                  </a:schemeClr>
                </a:solidFill>
              </a:rPr>
              <a:t>T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ıbbi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atıkların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,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tehlikeli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,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tehlikesiz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,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belediye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veya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ambalaj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atıkları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gibi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diğer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atıklar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ile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karıştırılmaması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esastır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.</a:t>
            </a:r>
          </a:p>
          <a:p>
            <a:pPr marL="285750" indent="-285750" algn="just"/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Tıbbi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atıkların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,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kaynağında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diğer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atıklardan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ayrı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olarak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toplanması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,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geçici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depolanması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,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taşınması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ve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bertarafı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esastır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.</a:t>
            </a:r>
            <a:endParaRPr lang="tr-TR" sz="2000" dirty="0">
              <a:solidFill>
                <a:schemeClr val="accent3">
                  <a:lumMod val="50000"/>
                </a:schemeClr>
              </a:solidFill>
            </a:endParaRPr>
          </a:p>
          <a:p>
            <a:pPr marL="285750" indent="-285750" algn="just"/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Tıbbi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atıklar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,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ara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depolama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tesislerine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gönderilemez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.</a:t>
            </a:r>
          </a:p>
          <a:p>
            <a:pPr marL="285750" indent="-285750"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Tıbbi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atıkların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oluştukları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yere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en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yakın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ve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en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uygun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tıbbi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atık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işleme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tesisinde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uygun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yöntem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ve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teknolojiler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kullanılarak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işlenmesi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esastır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7579441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9867FA-75C4-AE45-9F7B-BC976170C0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7266" y="844220"/>
            <a:ext cx="11117299" cy="788011"/>
          </a:xfrm>
        </p:spPr>
        <p:txBody>
          <a:bodyPr>
            <a:noAutofit/>
          </a:bodyPr>
          <a:lstStyle/>
          <a:p>
            <a:r>
              <a:rPr lang="en-GB" sz="3600" b="1" dirty="0" err="1">
                <a:solidFill>
                  <a:srgbClr val="4461A3"/>
                </a:solidFill>
              </a:rPr>
              <a:t>Ambalaj</a:t>
            </a:r>
            <a:r>
              <a:rPr lang="en-GB" sz="3600" b="1" dirty="0">
                <a:solidFill>
                  <a:srgbClr val="4461A3"/>
                </a:solidFill>
              </a:rPr>
              <a:t> </a:t>
            </a:r>
            <a:r>
              <a:rPr lang="en-GB" sz="3600" b="1" dirty="0" err="1">
                <a:solidFill>
                  <a:srgbClr val="4461A3"/>
                </a:solidFill>
              </a:rPr>
              <a:t>Atıkları</a:t>
            </a:r>
            <a:r>
              <a:rPr lang="en-GB" sz="3600" b="1" dirty="0">
                <a:solidFill>
                  <a:srgbClr val="4461A3"/>
                </a:solidFill>
              </a:rPr>
              <a:t> </a:t>
            </a:r>
            <a:r>
              <a:rPr lang="en-GB" sz="3600" b="1" dirty="0" err="1">
                <a:solidFill>
                  <a:srgbClr val="4461A3"/>
                </a:solidFill>
              </a:rPr>
              <a:t>Yönetmeliği</a:t>
            </a:r>
            <a:endParaRPr lang="tr-TR" sz="3600" b="1" dirty="0">
              <a:solidFill>
                <a:srgbClr val="4461A3"/>
              </a:solidFill>
            </a:endParaRPr>
          </a:p>
        </p:txBody>
      </p:sp>
      <p:sp>
        <p:nvSpPr>
          <p:cNvPr id="9" name="İçerik Yer Tutucusu 2">
            <a:extLst>
              <a:ext uri="{FF2B5EF4-FFF2-40B4-BE49-F238E27FC236}">
                <a16:creationId xmlns:a16="http://schemas.microsoft.com/office/drawing/2014/main" id="{15CFD94E-800E-4BA8-AAE3-B8299A32BD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7266" y="1515853"/>
            <a:ext cx="11283556" cy="4086926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sz="2000" b="1" dirty="0">
                <a:solidFill>
                  <a:schemeClr val="accent3">
                    <a:lumMod val="50000"/>
                  </a:schemeClr>
                </a:solidFill>
              </a:rPr>
              <a:t>Bu </a:t>
            </a:r>
            <a:r>
              <a:rPr lang="en-US" sz="2000" b="1" dirty="0" err="1">
                <a:solidFill>
                  <a:schemeClr val="accent3">
                    <a:lumMod val="50000"/>
                  </a:schemeClr>
                </a:solidFill>
              </a:rPr>
              <a:t>Yönetmeliğin</a:t>
            </a:r>
            <a:r>
              <a:rPr lang="en-US" sz="2000" b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3">
                    <a:lumMod val="50000"/>
                  </a:schemeClr>
                </a:solidFill>
              </a:rPr>
              <a:t>amacı</a:t>
            </a:r>
            <a:r>
              <a:rPr lang="en-US" sz="2000" b="1" dirty="0">
                <a:solidFill>
                  <a:schemeClr val="accent3">
                    <a:lumMod val="50000"/>
                  </a:schemeClr>
                </a:solidFill>
              </a:rPr>
              <a:t>;</a:t>
            </a:r>
            <a:endParaRPr lang="en-US" sz="2000" dirty="0">
              <a:solidFill>
                <a:schemeClr val="accent3">
                  <a:lumMod val="50000"/>
                </a:schemeClr>
              </a:solidFill>
            </a:endParaRPr>
          </a:p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en-US" sz="2000" i="1" u="sng" dirty="0" err="1">
                <a:solidFill>
                  <a:schemeClr val="accent3">
                    <a:lumMod val="50000"/>
                  </a:schemeClr>
                </a:solidFill>
              </a:rPr>
              <a:t>Çevresel</a:t>
            </a:r>
            <a:r>
              <a:rPr lang="en-US" sz="2000" i="1" u="sng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i="1" u="sng" dirty="0" err="1">
                <a:solidFill>
                  <a:schemeClr val="accent3">
                    <a:lumMod val="50000"/>
                  </a:schemeClr>
                </a:solidFill>
              </a:rPr>
              <a:t>açıdan</a:t>
            </a:r>
            <a:r>
              <a:rPr lang="en-US" sz="2000" i="1" u="sng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i="1" u="sng" dirty="0" err="1">
                <a:solidFill>
                  <a:schemeClr val="accent3">
                    <a:lumMod val="50000"/>
                  </a:schemeClr>
                </a:solidFill>
              </a:rPr>
              <a:t>belirli</a:t>
            </a:r>
            <a:r>
              <a:rPr lang="en-US" sz="2000" i="1" u="sng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i="1" u="sng" dirty="0" err="1">
                <a:solidFill>
                  <a:schemeClr val="accent3">
                    <a:lumMod val="50000"/>
                  </a:schemeClr>
                </a:solidFill>
              </a:rPr>
              <a:t>ölçütlere</a:t>
            </a:r>
            <a:r>
              <a:rPr lang="en-US" sz="2000" i="1" u="sng" dirty="0">
                <a:solidFill>
                  <a:schemeClr val="accent3">
                    <a:lumMod val="50000"/>
                  </a:schemeClr>
                </a:solidFill>
              </a:rPr>
              <a:t>, </a:t>
            </a:r>
            <a:r>
              <a:rPr lang="en-US" sz="2000" i="1" u="sng" dirty="0" err="1">
                <a:solidFill>
                  <a:schemeClr val="accent3">
                    <a:lumMod val="50000"/>
                  </a:schemeClr>
                </a:solidFill>
              </a:rPr>
              <a:t>temel</a:t>
            </a:r>
            <a:r>
              <a:rPr lang="en-US" sz="2000" i="1" u="sng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i="1" u="sng" dirty="0" err="1">
                <a:solidFill>
                  <a:schemeClr val="accent3">
                    <a:lumMod val="50000"/>
                  </a:schemeClr>
                </a:solidFill>
              </a:rPr>
              <a:t>şart</a:t>
            </a:r>
            <a:r>
              <a:rPr lang="en-US" sz="2000" i="1" u="sng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i="1" u="sng" dirty="0" err="1">
                <a:solidFill>
                  <a:schemeClr val="accent3">
                    <a:lumMod val="50000"/>
                  </a:schemeClr>
                </a:solidFill>
              </a:rPr>
              <a:t>ve</a:t>
            </a:r>
            <a:r>
              <a:rPr lang="en-US" sz="2000" i="1" u="sng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i="1" u="sng" dirty="0" err="1">
                <a:solidFill>
                  <a:schemeClr val="accent3">
                    <a:lumMod val="50000"/>
                  </a:schemeClr>
                </a:solidFill>
              </a:rPr>
              <a:t>özelliklere</a:t>
            </a:r>
            <a:r>
              <a:rPr lang="en-US" sz="2000" i="1" u="sng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i="1" u="sng" dirty="0" err="1">
                <a:solidFill>
                  <a:schemeClr val="accent3">
                    <a:lumMod val="50000"/>
                  </a:schemeClr>
                </a:solidFill>
              </a:rPr>
              <a:t>sahip</a:t>
            </a:r>
            <a:r>
              <a:rPr lang="en-US" sz="2000" i="1" u="sng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i="1" u="sng" dirty="0" err="1">
                <a:solidFill>
                  <a:schemeClr val="accent3">
                    <a:lumMod val="50000"/>
                  </a:schemeClr>
                </a:solidFill>
              </a:rPr>
              <a:t>ambalajların</a:t>
            </a:r>
            <a:r>
              <a:rPr lang="en-US" sz="2000" i="1" u="sng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i="1" u="sng" dirty="0" err="1">
                <a:solidFill>
                  <a:schemeClr val="accent3">
                    <a:lumMod val="50000"/>
                  </a:schemeClr>
                </a:solidFill>
              </a:rPr>
              <a:t>üretimine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,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en-US" sz="2000" i="1" u="sng" dirty="0" err="1">
                <a:solidFill>
                  <a:schemeClr val="accent3">
                    <a:lumMod val="50000"/>
                  </a:schemeClr>
                </a:solidFill>
              </a:rPr>
              <a:t>Ambalaj</a:t>
            </a:r>
            <a:r>
              <a:rPr lang="en-US" sz="2000" i="1" u="sng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i="1" u="sng" dirty="0" err="1">
                <a:solidFill>
                  <a:schemeClr val="accent3">
                    <a:lumMod val="50000"/>
                  </a:schemeClr>
                </a:solidFill>
              </a:rPr>
              <a:t>atıklarının</a:t>
            </a:r>
            <a:r>
              <a:rPr lang="en-US" sz="2000" i="1" u="sng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i="1" u="sng" dirty="0" err="1">
                <a:solidFill>
                  <a:schemeClr val="accent3">
                    <a:lumMod val="50000"/>
                  </a:schemeClr>
                </a:solidFill>
              </a:rPr>
              <a:t>oluşumunun</a:t>
            </a:r>
            <a:r>
              <a:rPr lang="en-US" sz="2000" i="1" u="sng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i="1" u="sng" dirty="0" err="1">
                <a:solidFill>
                  <a:schemeClr val="accent3">
                    <a:lumMod val="50000"/>
                  </a:schemeClr>
                </a:solidFill>
              </a:rPr>
              <a:t>önlenmesi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, </a:t>
            </a:r>
            <a:r>
              <a:rPr lang="en-US" sz="2000" i="1" u="sng" dirty="0" err="1">
                <a:solidFill>
                  <a:schemeClr val="accent3">
                    <a:lumMod val="50000"/>
                  </a:schemeClr>
                </a:solidFill>
              </a:rPr>
              <a:t>önlenemeyen</a:t>
            </a:r>
            <a:r>
              <a:rPr lang="en-US" sz="2000" i="1" u="sng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i="1" u="sng" dirty="0" err="1">
                <a:solidFill>
                  <a:schemeClr val="accent3">
                    <a:lumMod val="50000"/>
                  </a:schemeClr>
                </a:solidFill>
              </a:rPr>
              <a:t>ambalaj</a:t>
            </a:r>
            <a:r>
              <a:rPr lang="en-US" sz="2000" i="1" u="sng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i="1" u="sng" dirty="0" err="1">
                <a:solidFill>
                  <a:schemeClr val="accent3">
                    <a:lumMod val="50000"/>
                  </a:schemeClr>
                </a:solidFill>
              </a:rPr>
              <a:t>atıklarının</a:t>
            </a:r>
            <a:r>
              <a:rPr lang="en-US" sz="2000" i="1" u="sng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i="1" u="sng" dirty="0" err="1">
                <a:solidFill>
                  <a:schemeClr val="accent3">
                    <a:lumMod val="50000"/>
                  </a:schemeClr>
                </a:solidFill>
              </a:rPr>
              <a:t>yeniden</a:t>
            </a:r>
            <a:r>
              <a:rPr lang="en-US" sz="2000" i="1" u="sng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i="1" u="sng" dirty="0" err="1">
                <a:solidFill>
                  <a:schemeClr val="accent3">
                    <a:lumMod val="50000"/>
                  </a:schemeClr>
                </a:solidFill>
              </a:rPr>
              <a:t>kullanım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,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geri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dönüşüm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ve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geri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kazanım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yöntemleri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kullanılarak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bertaraf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edilecek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miktarının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azaltılmasına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,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Ambalaj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atıklarının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çevreye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zarar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verecek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şekilde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doğrudan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ve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dolaylı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olarak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alıcı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ortama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verilmesinin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önlenmesine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,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Ambalaj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atıklarının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belirli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bir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yönetim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sistemi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içinde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, </a:t>
            </a:r>
            <a:r>
              <a:rPr lang="en-US" sz="2000" i="1" u="sng" dirty="0" err="1">
                <a:solidFill>
                  <a:schemeClr val="accent3">
                    <a:lumMod val="50000"/>
                  </a:schemeClr>
                </a:solidFill>
              </a:rPr>
              <a:t>kaynağında</a:t>
            </a:r>
            <a:r>
              <a:rPr lang="en-US" sz="2000" i="1" u="sng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i="1" u="sng" dirty="0" err="1">
                <a:solidFill>
                  <a:schemeClr val="accent3">
                    <a:lumMod val="50000"/>
                  </a:schemeClr>
                </a:solidFill>
              </a:rPr>
              <a:t>ayrı</a:t>
            </a:r>
            <a:r>
              <a:rPr lang="en-US" sz="2000" i="1" u="sng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i="1" u="sng" dirty="0" err="1">
                <a:solidFill>
                  <a:schemeClr val="accent3">
                    <a:lumMod val="50000"/>
                  </a:schemeClr>
                </a:solidFill>
              </a:rPr>
              <a:t>biriktirilmesi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, </a:t>
            </a:r>
            <a:r>
              <a:rPr lang="en-US" sz="2000" i="1" u="sng" dirty="0" err="1">
                <a:solidFill>
                  <a:schemeClr val="accent3">
                    <a:lumMod val="50000"/>
                  </a:schemeClr>
                </a:solidFill>
              </a:rPr>
              <a:t>toplanması</a:t>
            </a:r>
            <a:r>
              <a:rPr lang="en-US" sz="2000" i="1" u="sng" dirty="0">
                <a:solidFill>
                  <a:schemeClr val="accent3">
                    <a:lumMod val="50000"/>
                  </a:schemeClr>
                </a:solidFill>
              </a:rPr>
              <a:t>, </a:t>
            </a:r>
            <a:r>
              <a:rPr lang="en-US" sz="2000" i="1" u="sng" dirty="0" err="1">
                <a:solidFill>
                  <a:schemeClr val="accent3">
                    <a:lumMod val="50000"/>
                  </a:schemeClr>
                </a:solidFill>
              </a:rPr>
              <a:t>taşınması</a:t>
            </a:r>
            <a:r>
              <a:rPr lang="en-US" sz="2000" i="1" u="sng" dirty="0">
                <a:solidFill>
                  <a:schemeClr val="accent3">
                    <a:lumMod val="50000"/>
                  </a:schemeClr>
                </a:solidFill>
              </a:rPr>
              <a:t>, </a:t>
            </a:r>
            <a:r>
              <a:rPr lang="en-US" sz="2000" i="1" u="sng" dirty="0" err="1">
                <a:solidFill>
                  <a:schemeClr val="accent3">
                    <a:lumMod val="50000"/>
                  </a:schemeClr>
                </a:solidFill>
              </a:rPr>
              <a:t>ayrılmasına</a:t>
            </a:r>
            <a:r>
              <a:rPr lang="en-US" sz="2000" i="1" u="sng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i="1" u="sng" dirty="0" err="1">
                <a:solidFill>
                  <a:schemeClr val="accent3">
                    <a:lumMod val="50000"/>
                  </a:schemeClr>
                </a:solidFill>
              </a:rPr>
              <a:t>ve</a:t>
            </a:r>
            <a:r>
              <a:rPr lang="en-US" sz="2000" i="1" u="sng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i="1" u="sng" dirty="0" err="1">
                <a:solidFill>
                  <a:schemeClr val="accent3">
                    <a:lumMod val="50000"/>
                  </a:schemeClr>
                </a:solidFill>
              </a:rPr>
              <a:t>geri</a:t>
            </a:r>
            <a:r>
              <a:rPr lang="en-US" sz="2000" i="1" u="sng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i="1" u="sng" dirty="0" err="1">
                <a:solidFill>
                  <a:schemeClr val="accent3">
                    <a:lumMod val="50000"/>
                  </a:schemeClr>
                </a:solidFill>
              </a:rPr>
              <a:t>dönüşümüne</a:t>
            </a:r>
            <a:r>
              <a:rPr lang="en-US" sz="2000" i="1" u="sng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ilişkin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teknik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ve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idari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standartların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oluşturulmasına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,</a:t>
            </a:r>
            <a:r>
              <a:rPr lang="tr-TR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yönelik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prensip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,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politika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ve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programlar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ile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hukuki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,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idari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ve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teknik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esasların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belirlenmesidir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40851267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2969278" y="828591"/>
            <a:ext cx="62534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tr-TR" sz="2400" b="1" dirty="0">
                <a:solidFill>
                  <a:srgbClr val="4461A3"/>
                </a:solidFill>
                <a:latin typeface="+mj-lt"/>
                <a:ea typeface="+mj-ea"/>
                <a:cs typeface="+mj-cs"/>
              </a:rPr>
              <a:t>AMBALAJ TANIMINA İLİŞKİN AÇIKLAYICI ÖRNEKLER</a:t>
            </a:r>
          </a:p>
        </p:txBody>
      </p:sp>
      <p:graphicFrame>
        <p:nvGraphicFramePr>
          <p:cNvPr id="7" name="İçerik Yer Tutucusu 6">
            <a:extLst>
              <a:ext uri="{FF2B5EF4-FFF2-40B4-BE49-F238E27FC236}">
                <a16:creationId xmlns:a16="http://schemas.microsoft.com/office/drawing/2014/main" id="{3A8BE2AA-983D-471E-A497-27409D5D770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79019566"/>
              </p:ext>
            </p:extLst>
          </p:nvPr>
        </p:nvGraphicFramePr>
        <p:xfrm>
          <a:off x="351904" y="1258648"/>
          <a:ext cx="11488189" cy="459079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166553">
                  <a:extLst>
                    <a:ext uri="{9D8B030D-6E8A-4147-A177-3AD203B41FA5}">
                      <a16:colId xmlns:a16="http://schemas.microsoft.com/office/drawing/2014/main" val="787639640"/>
                    </a:ext>
                  </a:extLst>
                </a:gridCol>
                <a:gridCol w="3269916">
                  <a:extLst>
                    <a:ext uri="{9D8B030D-6E8A-4147-A177-3AD203B41FA5}">
                      <a16:colId xmlns:a16="http://schemas.microsoft.com/office/drawing/2014/main" val="3646738113"/>
                    </a:ext>
                  </a:extLst>
                </a:gridCol>
                <a:gridCol w="2525860">
                  <a:extLst>
                    <a:ext uri="{9D8B030D-6E8A-4147-A177-3AD203B41FA5}">
                      <a16:colId xmlns:a16="http://schemas.microsoft.com/office/drawing/2014/main" val="1128182427"/>
                    </a:ext>
                  </a:extLst>
                </a:gridCol>
                <a:gridCol w="2525860">
                  <a:extLst>
                    <a:ext uri="{9D8B030D-6E8A-4147-A177-3AD203B41FA5}">
                      <a16:colId xmlns:a16="http://schemas.microsoft.com/office/drawing/2014/main" val="3004388528"/>
                    </a:ext>
                  </a:extLst>
                </a:gridCol>
              </a:tblGrid>
              <a:tr h="18605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800" dirty="0">
                          <a:effectLst/>
                        </a:rPr>
                        <a:t>Ambalaj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800">
                          <a:effectLst/>
                        </a:rPr>
                        <a:t>Ambalaj Değil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800" dirty="0">
                          <a:effectLst/>
                        </a:rPr>
                        <a:t>Ambalaj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800">
                          <a:effectLst/>
                        </a:rPr>
                        <a:t>Ambalaj Değil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21759391"/>
                  </a:ext>
                </a:extLst>
              </a:tr>
              <a:tr h="2742565">
                <a:tc>
                  <a:txBody>
                    <a:bodyPr/>
                    <a:lstStyle/>
                    <a:p>
                      <a:pPr marL="342900" lvl="0" indent="-257175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tr-TR" sz="1800" dirty="0">
                          <a:effectLst/>
                        </a:rPr>
                        <a:t>Şeker kutuları</a:t>
                      </a:r>
                      <a:endParaRPr lang="en-US" sz="1800" dirty="0">
                        <a:effectLst/>
                      </a:endParaRPr>
                    </a:p>
                    <a:p>
                      <a:pPr marL="342900" lvl="0" indent="-257175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tr-TR" sz="1800" dirty="0">
                          <a:effectLst/>
                        </a:rPr>
                        <a:t>CD kutusunu saran film</a:t>
                      </a:r>
                      <a:endParaRPr lang="en-US" sz="1800" dirty="0">
                        <a:effectLst/>
                      </a:endParaRPr>
                    </a:p>
                    <a:p>
                      <a:pPr marL="342900" lvl="0" indent="-257175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tr-TR" sz="1800" dirty="0">
                          <a:effectLst/>
                        </a:rPr>
                        <a:t>Katalog dergi poşetleri</a:t>
                      </a:r>
                      <a:endParaRPr lang="en-US" sz="1800" dirty="0">
                        <a:effectLst/>
                      </a:endParaRPr>
                    </a:p>
                    <a:p>
                      <a:pPr marL="342900" lvl="0" indent="-257175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tr-TR" sz="1800" dirty="0">
                          <a:effectLst/>
                        </a:rPr>
                        <a:t>Kek pasta ile satılan altlık</a:t>
                      </a:r>
                      <a:endParaRPr lang="en-US" sz="1800" dirty="0">
                        <a:effectLst/>
                      </a:endParaRPr>
                    </a:p>
                    <a:p>
                      <a:pPr marL="342900" lvl="0" indent="-257175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tr-TR" sz="1800" dirty="0">
                          <a:effectLst/>
                        </a:rPr>
                        <a:t>Satış yerinde bir ürünün sunumu için kullanılan etrafı esnek malzeme (plastik film, alüminyum, kâğıt)</a:t>
                      </a:r>
                      <a:endParaRPr lang="en-US" sz="1800" dirty="0">
                        <a:effectLst/>
                      </a:endParaRPr>
                    </a:p>
                    <a:p>
                      <a:pPr marL="342900" lvl="0" indent="-257175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tr-TR" sz="1800" dirty="0">
                          <a:effectLst/>
                        </a:rPr>
                        <a:t>Bitkilerin satışı ve taşınması amacıyla kullanılan çiçek saksıları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 marL="342900" lvl="0" indent="-250825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tr-TR" sz="1800" dirty="0">
                          <a:effectLst/>
                        </a:rPr>
                        <a:t>Alet çantaları</a:t>
                      </a:r>
                      <a:endParaRPr lang="en-US" sz="1800" dirty="0">
                        <a:effectLst/>
                      </a:endParaRPr>
                    </a:p>
                    <a:p>
                      <a:pPr marL="342900" lvl="0" indent="-250825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tr-TR" sz="1800" dirty="0">
                          <a:effectLst/>
                        </a:rPr>
                        <a:t>Çay poşetleri</a:t>
                      </a:r>
                      <a:endParaRPr lang="en-US" sz="1800" dirty="0">
                        <a:effectLst/>
                      </a:endParaRPr>
                    </a:p>
                    <a:p>
                      <a:pPr marL="342900" lvl="0" indent="-250825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tr-TR" sz="1800" dirty="0">
                          <a:effectLst/>
                        </a:rPr>
                        <a:t>Peynirin etrafındaki balmumu tabakası</a:t>
                      </a:r>
                      <a:endParaRPr lang="en-US" sz="1800" dirty="0">
                        <a:effectLst/>
                      </a:endParaRPr>
                    </a:p>
                    <a:p>
                      <a:pPr marL="342900" lvl="0" indent="-250825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tr-TR" sz="1800" dirty="0">
                          <a:effectLst/>
                        </a:rPr>
                        <a:t>Sucuk, sosis ve salam gibi benzeri ürünlerin dışındaki kılıf ve zarları</a:t>
                      </a:r>
                      <a:endParaRPr lang="en-US" sz="1800" dirty="0">
                        <a:effectLst/>
                      </a:endParaRPr>
                    </a:p>
                    <a:p>
                      <a:pPr marL="342900" lvl="0" indent="-250825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tr-TR" sz="1800" dirty="0">
                          <a:effectLst/>
                        </a:rPr>
                        <a:t>Kullanıldıktan sonra içinde bulunun kahveyle birlikte atılan içecek makinelerine ait kahve kapsülleri, kahve poşetleri ve filtre kağıtları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 marL="342900" lvl="0" indent="-166688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tr-TR" sz="1700" b="1" dirty="0">
                          <a:solidFill>
                            <a:schemeClr val="bg1"/>
                          </a:solidFill>
                          <a:effectLst/>
                        </a:rPr>
                        <a:t>Enjeksiyon çözeltileri için cam şişeler</a:t>
                      </a:r>
                      <a:endParaRPr lang="en-US" sz="1700" b="1" dirty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marL="342900" lvl="0" indent="-166688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tr-TR" sz="1700" b="1" dirty="0">
                          <a:solidFill>
                            <a:schemeClr val="bg1"/>
                          </a:solidFill>
                          <a:effectLst/>
                        </a:rPr>
                        <a:t>Kıyafet ile satılan kıyafet askıları</a:t>
                      </a:r>
                      <a:endParaRPr lang="en-US" sz="1700" b="1" dirty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marL="342900" lvl="0" indent="-166688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tr-TR" sz="1700" b="1" dirty="0">
                          <a:solidFill>
                            <a:schemeClr val="bg1"/>
                          </a:solidFill>
                          <a:effectLst/>
                        </a:rPr>
                        <a:t>Steril bariyer sistemleri (ürünü korumak için kullanılan poşet tepsi vb.)</a:t>
                      </a:r>
                      <a:endParaRPr lang="en-US" sz="1700" b="1" dirty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marL="342900" lvl="0" indent="-166688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tr-TR" sz="1700" b="1" dirty="0">
                          <a:solidFill>
                            <a:schemeClr val="bg1"/>
                          </a:solidFill>
                          <a:effectLst/>
                        </a:rPr>
                        <a:t>Kullanıldıktan sonra boşalan içecek makinelerine ait kapsüller </a:t>
                      </a:r>
                      <a:endParaRPr lang="en-US" sz="1700" b="1" dirty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marL="342900" lvl="0" indent="-166688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tr-TR" sz="1700" b="1" dirty="0">
                          <a:solidFill>
                            <a:schemeClr val="bg1"/>
                          </a:solidFill>
                          <a:effectLst/>
                        </a:rPr>
                        <a:t>Yeniden doldurulabilir çelik gaz tüpleri</a:t>
                      </a:r>
                      <a:endParaRPr lang="en-US" sz="17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166688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tr-TR" sz="1800" dirty="0">
                          <a:effectLst/>
                        </a:rPr>
                        <a:t>Yazıcı kartuşları</a:t>
                      </a:r>
                      <a:endParaRPr lang="en-US" sz="1800" dirty="0">
                        <a:effectLst/>
                      </a:endParaRPr>
                    </a:p>
                    <a:p>
                      <a:pPr marL="342900" lvl="0" indent="-166688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tr-TR" sz="1800" dirty="0">
                          <a:effectLst/>
                        </a:rPr>
                        <a:t>Deterjan/temizlik maddesi ile çözünen eriyen deterjan poşetleri </a:t>
                      </a:r>
                      <a:endParaRPr lang="en-US" sz="1800" dirty="0">
                        <a:effectLst/>
                      </a:endParaRPr>
                    </a:p>
                    <a:p>
                      <a:pPr marL="342900" lvl="0" indent="-166688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tr-TR" sz="1800" dirty="0">
                          <a:effectLst/>
                        </a:rPr>
                        <a:t>Mum kapları</a:t>
                      </a:r>
                      <a:endParaRPr lang="en-US" sz="1800" dirty="0">
                        <a:effectLst/>
                      </a:endParaRPr>
                    </a:p>
                    <a:p>
                      <a:pPr marL="342900" lvl="0" indent="-166688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tr-TR" sz="1800" dirty="0">
                          <a:effectLst/>
                        </a:rPr>
                        <a:t>Mekanik el değirmenleri (yeniden doldurulabilir olanlar örneğin baharat değirmenleri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419464458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6218905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9867FA-75C4-AE45-9F7B-BC976170C0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7266" y="844220"/>
            <a:ext cx="11117299" cy="788011"/>
          </a:xfrm>
        </p:spPr>
        <p:txBody>
          <a:bodyPr>
            <a:noAutofit/>
          </a:bodyPr>
          <a:lstStyle/>
          <a:p>
            <a:r>
              <a:rPr lang="en-GB" sz="3600" b="1" dirty="0" err="1">
                <a:solidFill>
                  <a:srgbClr val="4461A3"/>
                </a:solidFill>
              </a:rPr>
              <a:t>Sıfır</a:t>
            </a:r>
            <a:r>
              <a:rPr lang="en-GB" sz="3600" b="1" dirty="0">
                <a:solidFill>
                  <a:srgbClr val="4461A3"/>
                </a:solidFill>
              </a:rPr>
              <a:t> </a:t>
            </a:r>
            <a:r>
              <a:rPr lang="en-GB" sz="3600" b="1" dirty="0" err="1">
                <a:solidFill>
                  <a:srgbClr val="4461A3"/>
                </a:solidFill>
              </a:rPr>
              <a:t>Atık</a:t>
            </a:r>
            <a:r>
              <a:rPr lang="en-GB" sz="3600" b="1" dirty="0">
                <a:solidFill>
                  <a:srgbClr val="4461A3"/>
                </a:solidFill>
              </a:rPr>
              <a:t> </a:t>
            </a:r>
            <a:r>
              <a:rPr lang="en-GB" sz="3600" b="1" dirty="0" err="1">
                <a:solidFill>
                  <a:srgbClr val="4461A3"/>
                </a:solidFill>
              </a:rPr>
              <a:t>Yönetmeliği</a:t>
            </a:r>
            <a:endParaRPr lang="tr-TR" sz="3600" b="1" dirty="0">
              <a:solidFill>
                <a:srgbClr val="4461A3"/>
              </a:solidFill>
            </a:endParaRPr>
          </a:p>
        </p:txBody>
      </p:sp>
      <p:sp>
        <p:nvSpPr>
          <p:cNvPr id="9" name="İçerik Yer Tutucusu 2">
            <a:extLst>
              <a:ext uri="{FF2B5EF4-FFF2-40B4-BE49-F238E27FC236}">
                <a16:creationId xmlns:a16="http://schemas.microsoft.com/office/drawing/2014/main" id="{15CFD94E-800E-4BA8-AAE3-B8299A32BD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7266" y="1515853"/>
            <a:ext cx="11283556" cy="4086926"/>
          </a:xfrm>
        </p:spPr>
        <p:txBody>
          <a:bodyPr>
            <a:no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000" b="1" dirty="0">
                <a:solidFill>
                  <a:schemeClr val="accent3">
                    <a:lumMod val="50000"/>
                  </a:schemeClr>
                </a:solidFill>
              </a:rPr>
              <a:t>Bu </a:t>
            </a:r>
            <a:r>
              <a:rPr lang="en-US" sz="2000" b="1" dirty="0" err="1">
                <a:solidFill>
                  <a:schemeClr val="accent3">
                    <a:lumMod val="50000"/>
                  </a:schemeClr>
                </a:solidFill>
              </a:rPr>
              <a:t>Yönetmeliğin</a:t>
            </a:r>
            <a:r>
              <a:rPr lang="en-US" sz="2000" b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3">
                    <a:lumMod val="50000"/>
                  </a:schemeClr>
                </a:solidFill>
              </a:rPr>
              <a:t>amacı</a:t>
            </a:r>
            <a:r>
              <a:rPr lang="en-US" sz="2000" b="1" dirty="0">
                <a:solidFill>
                  <a:schemeClr val="accent3">
                    <a:lumMod val="50000"/>
                  </a:schemeClr>
                </a:solidFill>
              </a:rPr>
              <a:t>;</a:t>
            </a:r>
            <a:endParaRPr lang="en-US" sz="2000" dirty="0">
              <a:solidFill>
                <a:schemeClr val="accent3">
                  <a:lumMod val="50000"/>
                </a:schemeClr>
              </a:solidFill>
            </a:endParaRP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000" u="sng" dirty="0" err="1">
                <a:solidFill>
                  <a:srgbClr val="C00000"/>
                </a:solidFill>
              </a:rPr>
              <a:t>hammadde</a:t>
            </a:r>
            <a:r>
              <a:rPr lang="en-US" sz="2000" u="sng" dirty="0">
                <a:solidFill>
                  <a:srgbClr val="C00000"/>
                </a:solidFill>
              </a:rPr>
              <a:t> </a:t>
            </a:r>
            <a:r>
              <a:rPr lang="en-US" sz="2000" u="sng" dirty="0" err="1">
                <a:solidFill>
                  <a:srgbClr val="C00000"/>
                </a:solidFill>
              </a:rPr>
              <a:t>ve</a:t>
            </a:r>
            <a:r>
              <a:rPr lang="en-US" sz="2000" u="sng" dirty="0">
                <a:solidFill>
                  <a:srgbClr val="C00000"/>
                </a:solidFill>
              </a:rPr>
              <a:t> </a:t>
            </a:r>
            <a:r>
              <a:rPr lang="en-US" sz="2000" u="sng" dirty="0" err="1">
                <a:solidFill>
                  <a:srgbClr val="C00000"/>
                </a:solidFill>
              </a:rPr>
              <a:t>doğal</a:t>
            </a:r>
            <a:r>
              <a:rPr lang="en-US" sz="2000" u="sng" dirty="0">
                <a:solidFill>
                  <a:srgbClr val="C00000"/>
                </a:solidFill>
              </a:rPr>
              <a:t> </a:t>
            </a:r>
            <a:r>
              <a:rPr lang="en-US" sz="2000" u="sng" dirty="0" err="1">
                <a:solidFill>
                  <a:srgbClr val="C00000"/>
                </a:solidFill>
              </a:rPr>
              <a:t>kaynakların</a:t>
            </a:r>
            <a:r>
              <a:rPr lang="en-US" sz="2000" u="sng" dirty="0">
                <a:solidFill>
                  <a:srgbClr val="C00000"/>
                </a:solidFill>
              </a:rPr>
              <a:t> </a:t>
            </a:r>
            <a:r>
              <a:rPr lang="en-US" sz="2000" u="sng" dirty="0" err="1">
                <a:solidFill>
                  <a:srgbClr val="C00000"/>
                </a:solidFill>
              </a:rPr>
              <a:t>etkin</a:t>
            </a:r>
            <a:r>
              <a:rPr lang="en-US" sz="2000" u="sng" dirty="0">
                <a:solidFill>
                  <a:srgbClr val="C00000"/>
                </a:solidFill>
              </a:rPr>
              <a:t> </a:t>
            </a:r>
            <a:r>
              <a:rPr lang="en-US" sz="2000" u="sng" dirty="0" err="1">
                <a:solidFill>
                  <a:srgbClr val="C00000"/>
                </a:solidFill>
              </a:rPr>
              <a:t>yönetimi</a:t>
            </a:r>
            <a:r>
              <a:rPr lang="en-US" sz="2000" u="sng" dirty="0">
                <a:solidFill>
                  <a:srgbClr val="C00000"/>
                </a:solidFill>
              </a:rPr>
              <a:t> </a:t>
            </a:r>
            <a:r>
              <a:rPr lang="en-US" sz="2000" u="sng" dirty="0" err="1">
                <a:solidFill>
                  <a:srgbClr val="C00000"/>
                </a:solidFill>
              </a:rPr>
              <a:t>ile</a:t>
            </a:r>
            <a:r>
              <a:rPr lang="en-US" sz="2000" u="sng" dirty="0">
                <a:solidFill>
                  <a:srgbClr val="C00000"/>
                </a:solidFill>
              </a:rPr>
              <a:t> </a:t>
            </a:r>
            <a:r>
              <a:rPr lang="en-US" sz="2000" u="sng" dirty="0" err="1">
                <a:solidFill>
                  <a:srgbClr val="C00000"/>
                </a:solidFill>
              </a:rPr>
              <a:t>sürdürülebilir</a:t>
            </a:r>
            <a:r>
              <a:rPr lang="en-US" sz="2000" u="sng" dirty="0">
                <a:solidFill>
                  <a:srgbClr val="C00000"/>
                </a:solidFill>
              </a:rPr>
              <a:t> </a:t>
            </a:r>
            <a:r>
              <a:rPr lang="en-US" sz="2000" u="sng" dirty="0" err="1">
                <a:solidFill>
                  <a:srgbClr val="C00000"/>
                </a:solidFill>
              </a:rPr>
              <a:t>kalkınma</a:t>
            </a:r>
            <a:r>
              <a:rPr lang="en-US" sz="2000" u="sng" dirty="0">
                <a:solidFill>
                  <a:srgbClr val="C00000"/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ilkeleri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doğrultusunda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atık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yönetimi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süreçlerinde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çevre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ve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insan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sağlığının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ve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tüm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kaynakların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korunmasını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hedefleyen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sıfır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atık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yönetim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sisteminin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kurulmasına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,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yaygınlaştırılmasına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,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geliştirilmesine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,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izlenmesine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,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finansmanına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,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kayıt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altına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alınarak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belgelendirilmesine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ilişkin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genel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ilke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ve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esasların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belirlenmesidir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58030878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9867FA-75C4-AE45-9F7B-BC976170C0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7266" y="844220"/>
            <a:ext cx="11117299" cy="788011"/>
          </a:xfrm>
        </p:spPr>
        <p:txBody>
          <a:bodyPr>
            <a:noAutofit/>
          </a:bodyPr>
          <a:lstStyle/>
          <a:p>
            <a:r>
              <a:rPr lang="en-GB" sz="3600" b="1" dirty="0" err="1">
                <a:solidFill>
                  <a:srgbClr val="4461A3"/>
                </a:solidFill>
              </a:rPr>
              <a:t>Sıfır</a:t>
            </a:r>
            <a:r>
              <a:rPr lang="en-GB" sz="3600" b="1" dirty="0">
                <a:solidFill>
                  <a:srgbClr val="4461A3"/>
                </a:solidFill>
              </a:rPr>
              <a:t> </a:t>
            </a:r>
            <a:r>
              <a:rPr lang="en-GB" sz="3600" b="1" dirty="0" err="1">
                <a:solidFill>
                  <a:srgbClr val="4461A3"/>
                </a:solidFill>
              </a:rPr>
              <a:t>Atık</a:t>
            </a:r>
            <a:r>
              <a:rPr lang="en-GB" sz="3600" b="1" dirty="0">
                <a:solidFill>
                  <a:srgbClr val="4461A3"/>
                </a:solidFill>
              </a:rPr>
              <a:t> </a:t>
            </a:r>
            <a:r>
              <a:rPr lang="en-GB" sz="3600" b="1" dirty="0" err="1">
                <a:solidFill>
                  <a:srgbClr val="4461A3"/>
                </a:solidFill>
              </a:rPr>
              <a:t>Yönetmeliği</a:t>
            </a:r>
            <a:endParaRPr lang="tr-TR" sz="3600" b="1" dirty="0">
              <a:solidFill>
                <a:srgbClr val="4461A3"/>
              </a:solidFill>
            </a:endParaRPr>
          </a:p>
        </p:txBody>
      </p:sp>
      <p:sp>
        <p:nvSpPr>
          <p:cNvPr id="9" name="İçerik Yer Tutucusu 2">
            <a:extLst>
              <a:ext uri="{FF2B5EF4-FFF2-40B4-BE49-F238E27FC236}">
                <a16:creationId xmlns:a16="http://schemas.microsoft.com/office/drawing/2014/main" id="{15CFD94E-800E-4BA8-AAE3-B8299A32BD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7266" y="1515853"/>
            <a:ext cx="11283556" cy="4086926"/>
          </a:xfrm>
        </p:spPr>
        <p:txBody>
          <a:bodyPr>
            <a:noAutofit/>
          </a:bodyPr>
          <a:lstStyle/>
          <a:p>
            <a:pPr marL="0" indent="0" algn="just">
              <a:lnSpc>
                <a:spcPct val="100000"/>
              </a:lnSpc>
              <a:buNone/>
            </a:pPr>
            <a:r>
              <a:rPr lang="tr-TR" sz="2000" b="1" i="1" dirty="0">
                <a:solidFill>
                  <a:schemeClr val="accent3">
                    <a:lumMod val="50000"/>
                  </a:schemeClr>
                </a:solidFill>
              </a:rPr>
              <a:t>Genel Esaslar </a:t>
            </a:r>
            <a:r>
              <a:rPr lang="en-US" sz="2000" b="1" i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endParaRPr lang="tr-TR" sz="2000" b="1" i="1" dirty="0">
              <a:solidFill>
                <a:schemeClr val="accent3">
                  <a:lumMod val="50000"/>
                </a:schemeClr>
              </a:solidFill>
            </a:endParaRPr>
          </a:p>
          <a:p>
            <a:pPr algn="just">
              <a:lnSpc>
                <a:spcPct val="100000"/>
              </a:lnSpc>
            </a:pPr>
            <a:r>
              <a:rPr lang="en-US" sz="2000" u="sng" dirty="0" err="1">
                <a:solidFill>
                  <a:schemeClr val="accent3">
                    <a:lumMod val="50000"/>
                  </a:schemeClr>
                </a:solidFill>
              </a:rPr>
              <a:t>Üretim</a:t>
            </a:r>
            <a:r>
              <a:rPr lang="en-US" sz="2000" u="sng" dirty="0">
                <a:solidFill>
                  <a:schemeClr val="accent3">
                    <a:lumMod val="50000"/>
                  </a:schemeClr>
                </a:solidFill>
              </a:rPr>
              <a:t>, </a:t>
            </a:r>
            <a:r>
              <a:rPr lang="en-US" sz="2000" u="sng" dirty="0" err="1">
                <a:solidFill>
                  <a:schemeClr val="accent3">
                    <a:lumMod val="50000"/>
                  </a:schemeClr>
                </a:solidFill>
              </a:rPr>
              <a:t>tüketim</a:t>
            </a:r>
            <a:r>
              <a:rPr lang="en-US" sz="2000" u="sng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u="sng" dirty="0" err="1">
                <a:solidFill>
                  <a:schemeClr val="accent3">
                    <a:lumMod val="50000"/>
                  </a:schemeClr>
                </a:solidFill>
              </a:rPr>
              <a:t>ve</a:t>
            </a:r>
            <a:r>
              <a:rPr lang="en-US" sz="2000" u="sng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u="sng" dirty="0" err="1">
                <a:solidFill>
                  <a:schemeClr val="accent3">
                    <a:lumMod val="50000"/>
                  </a:schemeClr>
                </a:solidFill>
              </a:rPr>
              <a:t>hizmet</a:t>
            </a:r>
            <a:r>
              <a:rPr lang="en-US" sz="2000" u="sng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u="sng" dirty="0" err="1">
                <a:solidFill>
                  <a:schemeClr val="accent3">
                    <a:lumMod val="50000"/>
                  </a:schemeClr>
                </a:solidFill>
              </a:rPr>
              <a:t>süreçlerinde</a:t>
            </a:r>
            <a:r>
              <a:rPr lang="en-US" sz="2000" u="sng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u="sng" dirty="0" err="1">
                <a:solidFill>
                  <a:schemeClr val="accent3">
                    <a:lumMod val="50000"/>
                  </a:schemeClr>
                </a:solidFill>
              </a:rPr>
              <a:t>kaynakların</a:t>
            </a:r>
            <a:r>
              <a:rPr lang="en-US" sz="2000" u="sng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u="sng" dirty="0" err="1">
                <a:solidFill>
                  <a:schemeClr val="accent3">
                    <a:lumMod val="50000"/>
                  </a:schemeClr>
                </a:solidFill>
              </a:rPr>
              <a:t>verimli</a:t>
            </a:r>
            <a:r>
              <a:rPr lang="en-US" sz="2000" u="sng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u="sng" dirty="0" err="1">
                <a:solidFill>
                  <a:schemeClr val="accent3">
                    <a:lumMod val="50000"/>
                  </a:schemeClr>
                </a:solidFill>
              </a:rPr>
              <a:t>kullanılması</a:t>
            </a:r>
            <a:r>
              <a:rPr lang="en-US" sz="2000" u="sng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u="sng" dirty="0" err="1">
                <a:solidFill>
                  <a:schemeClr val="accent3">
                    <a:lumMod val="50000"/>
                  </a:schemeClr>
                </a:solidFill>
              </a:rPr>
              <a:t>amacıyla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;</a:t>
            </a:r>
          </a:p>
          <a:p>
            <a:pPr marL="171450" indent="-171450" algn="just">
              <a:lnSpc>
                <a:spcPct val="100000"/>
              </a:lnSpc>
            </a:pPr>
            <a:r>
              <a:rPr lang="en-US" sz="2000" b="1" dirty="0">
                <a:solidFill>
                  <a:schemeClr val="accent3">
                    <a:lumMod val="50000"/>
                  </a:schemeClr>
                </a:solidFill>
              </a:rPr>
              <a:t>EK-2’de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verilen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esaslar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da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dikkate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alınarak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atık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oluşumunun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önlenmesi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,</a:t>
            </a:r>
          </a:p>
          <a:p>
            <a:pPr marL="171450" indent="-171450" algn="just">
              <a:lnSpc>
                <a:spcPct val="100000"/>
              </a:lnSpc>
            </a:pP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Atık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oluşumunun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önlenmesinin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mümkün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olmadığı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durumlarda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atıkların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azaltılması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,</a:t>
            </a:r>
          </a:p>
          <a:p>
            <a:pPr marL="171450" indent="-171450" algn="just">
              <a:lnSpc>
                <a:spcPct val="100000"/>
              </a:lnSpc>
            </a:pP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Ürün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ve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malzemelerin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yeniden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kullanım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olanaklarının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değerlendirilmesi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,</a:t>
            </a:r>
            <a:r>
              <a:rPr lang="tr-TR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esastır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.</a:t>
            </a:r>
            <a:endParaRPr lang="tr-TR" sz="2000" dirty="0">
              <a:solidFill>
                <a:schemeClr val="accent3">
                  <a:lumMod val="50000"/>
                </a:schemeClr>
              </a:solidFill>
            </a:endParaRPr>
          </a:p>
          <a:p>
            <a:pPr marL="171450" indent="-171450" algn="just">
              <a:lnSpc>
                <a:spcPct val="100000"/>
              </a:lnSpc>
            </a:pP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Atıkların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maddesel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veya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enerji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geri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kazanımı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amacıyla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kullanılarak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ekonomiye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kazandırılması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yaklaşımının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öncelikli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tercih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edilmesi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ve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düzenli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depolamaya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gönderilen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atık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miktarının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azaltılması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esastır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.</a:t>
            </a:r>
          </a:p>
          <a:p>
            <a:pPr marL="171450" indent="-171450" algn="just">
              <a:lnSpc>
                <a:spcPct val="100000"/>
              </a:lnSpc>
            </a:pP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Sıfır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atık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yönetim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sistemi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için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idari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,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mali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ve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teknik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açıdan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verimlilik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,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sürdürülebilirlik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ve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halkın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katılımı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ilkeleri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esas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</a:rPr>
              <a:t>alınır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21950271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653713" y="928315"/>
            <a:ext cx="10699845" cy="50013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b="1" dirty="0">
                <a:solidFill>
                  <a:srgbClr val="4461A3"/>
                </a:solidFill>
                <a:latin typeface="+mj-lt"/>
                <a:ea typeface="+mj-ea"/>
                <a:cs typeface="+mj-cs"/>
              </a:rPr>
              <a:t>EK-2</a:t>
            </a:r>
          </a:p>
          <a:p>
            <a:pPr algn="ctr"/>
            <a:r>
              <a:rPr lang="tr-TR" b="1" dirty="0">
                <a:solidFill>
                  <a:srgbClr val="4461A3"/>
                </a:solidFill>
                <a:latin typeface="+mj-lt"/>
                <a:ea typeface="+mj-ea"/>
                <a:cs typeface="+mj-cs"/>
              </a:rPr>
              <a:t>ATIK OLUŞUMUNUN ÖNLENMESİ VE AZALTILMASINA İLİŞKİN ESASLAR 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tr-TR" sz="1600" b="1" dirty="0"/>
              <a:t>1) Atık oluşumunun önlenmesi ve azaltılması için asgari olarak;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tr-TR" sz="1600" dirty="0"/>
              <a:t>Kaynakların verimli kullanılması amacıyla sürdürülebilir üretim ve tüketim modelleri geliştirilerek dayanıklı, tamir edilebilir, yeniden kullanılabilir ve iyileştirilebilir ürünlerin tercih edilmesi esastır.  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tr-TR" sz="1600" dirty="0"/>
              <a:t>Alternatif olması halinde, tek kullanımlık/kullan at ürünleri yerine yeniden kullanılabilir ürünlerin tercih edilmesi esastır.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tr-TR" sz="1600" dirty="0"/>
              <a:t>Tüketici ve ambalajlanan ürün için gerekli güvenli ve sağlık düzeyini sağlamaya yeterli olandan fazla hacim ve ağırlıkta ambalaj kullanılmaması esastır.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tr-TR" sz="1600" dirty="0"/>
              <a:t>Elektrikli ve elektronik eşyalar, tekstiller, mobilyalar, ambalajlar ile inşaat malzemeleri öncelikli olmak üzere, ürünlerin onarılması ve yeniden kullanılması esastır.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tr-TR" sz="1600" dirty="0"/>
              <a:t>Gıda atıklarının oluşumunun önlenmesi için gıda üretimi, tedarik zinciri ve kullanımı boyunca ilgili taraflarca gerekli önlemlerin alınması ve gıda atığı önleme planlarının hazırlanması esastır.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tr-TR" sz="1600" dirty="0"/>
              <a:t>Ürünlere ve malzemelere ilişkin mevzuata halel getirmeksizin, ürünlerde ve malzemelerde tehlikeli madde kullanımının azaltacak önlemlerin alınması esastır.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tr-TR" sz="1600" dirty="0"/>
              <a:t>Özellikle yeniden kullanıma veya geri dönüşüme uygun olmayan atıkların azaltılması esastır.</a:t>
            </a:r>
          </a:p>
        </p:txBody>
      </p:sp>
    </p:spTree>
    <p:extLst>
      <p:ext uri="{BB962C8B-B14F-4D97-AF65-F5344CB8AC3E}">
        <p14:creationId xmlns:p14="http://schemas.microsoft.com/office/powerpoint/2010/main" val="2438712338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9867FA-75C4-AE45-9F7B-BC976170C0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7266" y="844220"/>
            <a:ext cx="11117299" cy="788011"/>
          </a:xfrm>
        </p:spPr>
        <p:txBody>
          <a:bodyPr>
            <a:noAutofit/>
          </a:bodyPr>
          <a:lstStyle/>
          <a:p>
            <a:r>
              <a:rPr lang="tr-TR" sz="3600" b="1" dirty="0">
                <a:solidFill>
                  <a:srgbClr val="4461A3"/>
                </a:solidFill>
              </a:rPr>
              <a:t>Geri Kazanılan Atıklardan Üretilen Ürünler </a:t>
            </a:r>
          </a:p>
        </p:txBody>
      </p:sp>
      <p:pic>
        <p:nvPicPr>
          <p:cNvPr id="5" name="İçerik Yer Tutucusu 3">
            <a:extLst>
              <a:ext uri="{FF2B5EF4-FFF2-40B4-BE49-F238E27FC236}">
                <a16:creationId xmlns:a16="http://schemas.microsoft.com/office/drawing/2014/main" id="{03223463-5CB2-444F-8398-90E1922107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07164" y="1888301"/>
            <a:ext cx="2983975" cy="2388597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F1E2D9E8-46A8-4BAC-B621-9AC4FFC5AB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21332" y="1888301"/>
            <a:ext cx="3235348" cy="2388597"/>
          </a:xfrm>
          <a:prstGeom prst="rect">
            <a:avLst/>
          </a:prstGeom>
        </p:spPr>
      </p:pic>
      <p:pic>
        <p:nvPicPr>
          <p:cNvPr id="7" name="Resim 7">
            <a:extLst>
              <a:ext uri="{FF2B5EF4-FFF2-40B4-BE49-F238E27FC236}">
                <a16:creationId xmlns:a16="http://schemas.microsoft.com/office/drawing/2014/main" id="{506A4A3D-393F-4141-975D-1B7DD5DA1F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69217" y="1888302"/>
            <a:ext cx="3235348" cy="2388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812985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9867FA-75C4-AE45-9F7B-BC976170C0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7266" y="844220"/>
            <a:ext cx="11117299" cy="788011"/>
          </a:xfrm>
        </p:spPr>
        <p:txBody>
          <a:bodyPr>
            <a:noAutofit/>
          </a:bodyPr>
          <a:lstStyle/>
          <a:p>
            <a:r>
              <a:rPr lang="tr-TR" sz="3600" b="1" dirty="0">
                <a:solidFill>
                  <a:srgbClr val="4461A3"/>
                </a:solidFill>
              </a:rPr>
              <a:t>Geri Kazanılan Atıklardan Üretilen Ürünler </a:t>
            </a:r>
          </a:p>
        </p:txBody>
      </p:sp>
      <p:sp>
        <p:nvSpPr>
          <p:cNvPr id="8" name="Metin kutusu 4">
            <a:extLst>
              <a:ext uri="{FF2B5EF4-FFF2-40B4-BE49-F238E27FC236}">
                <a16:creationId xmlns:a16="http://schemas.microsoft.com/office/drawing/2014/main" id="{9A6401C7-2C27-4F2B-9DBD-D596C719969E}"/>
              </a:ext>
            </a:extLst>
          </p:cNvPr>
          <p:cNvSpPr txBox="1"/>
          <p:nvPr/>
        </p:nvSpPr>
        <p:spPr>
          <a:xfrm>
            <a:off x="886277" y="1676922"/>
            <a:ext cx="579715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200" b="1" dirty="0">
                <a:solidFill>
                  <a:schemeClr val="accent3">
                    <a:lumMod val="50000"/>
                  </a:schemeClr>
                </a:solidFill>
              </a:rPr>
              <a:t>Geri kazanılan plastikten üretilen ürünler;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2200" dirty="0" err="1">
                <a:solidFill>
                  <a:schemeClr val="accent3">
                    <a:lumMod val="50000"/>
                  </a:schemeClr>
                </a:solidFill>
              </a:rPr>
              <a:t>Montlar</a:t>
            </a:r>
            <a:r>
              <a:rPr lang="en-US" sz="2200" dirty="0">
                <a:solidFill>
                  <a:schemeClr val="accent3">
                    <a:lumMod val="50000"/>
                  </a:schemeClr>
                </a:solidFill>
              </a:rPr>
              <a:t>, </a:t>
            </a:r>
            <a:endParaRPr lang="tr-TR" sz="2200" dirty="0">
              <a:solidFill>
                <a:schemeClr val="accent3">
                  <a:lumMod val="50000"/>
                </a:schemeClr>
              </a:solidFill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2200" dirty="0" err="1">
                <a:solidFill>
                  <a:schemeClr val="accent3">
                    <a:lumMod val="50000"/>
                  </a:schemeClr>
                </a:solidFill>
              </a:rPr>
              <a:t>Endüstriyel</a:t>
            </a:r>
            <a:r>
              <a:rPr lang="en-US" sz="22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200" dirty="0" err="1">
                <a:solidFill>
                  <a:schemeClr val="accent3">
                    <a:lumMod val="50000"/>
                  </a:schemeClr>
                </a:solidFill>
              </a:rPr>
              <a:t>fiberler</a:t>
            </a:r>
            <a:r>
              <a:rPr lang="en-US" sz="2200" dirty="0">
                <a:solidFill>
                  <a:schemeClr val="accent3">
                    <a:lumMod val="50000"/>
                  </a:schemeClr>
                </a:solidFill>
              </a:rPr>
              <a:t>, </a:t>
            </a:r>
            <a:endParaRPr lang="tr-TR" sz="2200" dirty="0">
              <a:solidFill>
                <a:schemeClr val="accent3">
                  <a:lumMod val="50000"/>
                </a:schemeClr>
              </a:solidFill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2200" dirty="0" err="1">
                <a:solidFill>
                  <a:schemeClr val="accent3">
                    <a:lumMod val="50000"/>
                  </a:schemeClr>
                </a:solidFill>
              </a:rPr>
              <a:t>Iş</a:t>
            </a:r>
            <a:r>
              <a:rPr lang="en-US" sz="22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200" dirty="0" err="1">
                <a:solidFill>
                  <a:schemeClr val="accent3">
                    <a:lumMod val="50000"/>
                  </a:schemeClr>
                </a:solidFill>
              </a:rPr>
              <a:t>şapkası</a:t>
            </a:r>
            <a:r>
              <a:rPr lang="en-US" sz="2200" dirty="0">
                <a:solidFill>
                  <a:schemeClr val="accent3">
                    <a:lumMod val="50000"/>
                  </a:schemeClr>
                </a:solidFill>
              </a:rPr>
              <a:t>, </a:t>
            </a:r>
            <a:endParaRPr lang="tr-TR" sz="2200" dirty="0">
              <a:solidFill>
                <a:schemeClr val="accent3">
                  <a:lumMod val="50000"/>
                </a:schemeClr>
              </a:solidFill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2200" dirty="0" err="1">
                <a:solidFill>
                  <a:schemeClr val="accent3">
                    <a:lumMod val="50000"/>
                  </a:schemeClr>
                </a:solidFill>
              </a:rPr>
              <a:t>Okul</a:t>
            </a:r>
            <a:r>
              <a:rPr lang="en-US" sz="22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200" dirty="0" err="1">
                <a:solidFill>
                  <a:schemeClr val="accent3">
                    <a:lumMod val="50000"/>
                  </a:schemeClr>
                </a:solidFill>
              </a:rPr>
              <a:t>ve</a:t>
            </a:r>
            <a:r>
              <a:rPr lang="en-US" sz="22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200" dirty="0" err="1">
                <a:solidFill>
                  <a:schemeClr val="accent3">
                    <a:lumMod val="50000"/>
                  </a:schemeClr>
                </a:solidFill>
              </a:rPr>
              <a:t>işyeri</a:t>
            </a:r>
            <a:r>
              <a:rPr lang="en-US" sz="22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200" dirty="0" err="1">
                <a:solidFill>
                  <a:schemeClr val="accent3">
                    <a:lumMod val="50000"/>
                  </a:schemeClr>
                </a:solidFill>
              </a:rPr>
              <a:t>parçaları</a:t>
            </a:r>
            <a:r>
              <a:rPr lang="en-US" sz="2200" dirty="0">
                <a:solidFill>
                  <a:schemeClr val="accent3">
                    <a:lumMod val="50000"/>
                  </a:schemeClr>
                </a:solidFill>
              </a:rPr>
              <a:t>, </a:t>
            </a:r>
            <a:endParaRPr lang="tr-TR" sz="2200" dirty="0">
              <a:solidFill>
                <a:schemeClr val="accent3">
                  <a:lumMod val="50000"/>
                </a:schemeClr>
              </a:solidFill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chemeClr val="accent3">
                    <a:lumMod val="50000"/>
                  </a:schemeClr>
                </a:solidFill>
              </a:rPr>
              <a:t>Golf </a:t>
            </a:r>
            <a:r>
              <a:rPr lang="en-US" sz="2200" dirty="0" err="1">
                <a:solidFill>
                  <a:schemeClr val="accent3">
                    <a:lumMod val="50000"/>
                  </a:schemeClr>
                </a:solidFill>
              </a:rPr>
              <a:t>ve</a:t>
            </a:r>
            <a:r>
              <a:rPr lang="en-US" sz="22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200" dirty="0" err="1">
                <a:solidFill>
                  <a:schemeClr val="accent3">
                    <a:lumMod val="50000"/>
                  </a:schemeClr>
                </a:solidFill>
              </a:rPr>
              <a:t>tenis</a:t>
            </a:r>
            <a:r>
              <a:rPr lang="en-US" sz="22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200" dirty="0" err="1">
                <a:solidFill>
                  <a:schemeClr val="accent3">
                    <a:lumMod val="50000"/>
                  </a:schemeClr>
                </a:solidFill>
              </a:rPr>
              <a:t>malzemeleri</a:t>
            </a:r>
            <a:r>
              <a:rPr lang="en-US" sz="2200" dirty="0">
                <a:solidFill>
                  <a:schemeClr val="accent3">
                    <a:lumMod val="50000"/>
                  </a:schemeClr>
                </a:solidFill>
              </a:rPr>
              <a:t>, </a:t>
            </a:r>
            <a:endParaRPr lang="tr-TR" sz="2200" dirty="0">
              <a:solidFill>
                <a:schemeClr val="accent3">
                  <a:lumMod val="50000"/>
                </a:schemeClr>
              </a:solidFill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2200" dirty="0" err="1">
                <a:solidFill>
                  <a:schemeClr val="accent3">
                    <a:lumMod val="50000"/>
                  </a:schemeClr>
                </a:solidFill>
              </a:rPr>
              <a:t>Bahçe</a:t>
            </a:r>
            <a:r>
              <a:rPr lang="en-US" sz="22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200" dirty="0" err="1">
                <a:solidFill>
                  <a:schemeClr val="accent3">
                    <a:lumMod val="50000"/>
                  </a:schemeClr>
                </a:solidFill>
              </a:rPr>
              <a:t>mobilyası</a:t>
            </a:r>
            <a:r>
              <a:rPr lang="en-US" sz="22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200" dirty="0" err="1">
                <a:solidFill>
                  <a:schemeClr val="accent3">
                    <a:lumMod val="50000"/>
                  </a:schemeClr>
                </a:solidFill>
              </a:rPr>
              <a:t>köşe</a:t>
            </a:r>
            <a:r>
              <a:rPr lang="en-US" sz="22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200" dirty="0" err="1">
                <a:solidFill>
                  <a:schemeClr val="accent3">
                    <a:lumMod val="50000"/>
                  </a:schemeClr>
                </a:solidFill>
              </a:rPr>
              <a:t>taşları</a:t>
            </a:r>
            <a:r>
              <a:rPr lang="en-US" sz="2200" dirty="0">
                <a:solidFill>
                  <a:schemeClr val="accent3">
                    <a:lumMod val="50000"/>
                  </a:schemeClr>
                </a:solidFill>
              </a:rPr>
              <a:t>, </a:t>
            </a:r>
            <a:endParaRPr lang="tr-TR" sz="2200" dirty="0">
              <a:solidFill>
                <a:schemeClr val="accent3">
                  <a:lumMod val="50000"/>
                </a:schemeClr>
              </a:solidFill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2200" dirty="0" err="1">
                <a:solidFill>
                  <a:schemeClr val="accent3">
                    <a:lumMod val="50000"/>
                  </a:schemeClr>
                </a:solidFill>
              </a:rPr>
              <a:t>Çöp</a:t>
            </a:r>
            <a:r>
              <a:rPr lang="en-US" sz="22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200" dirty="0" err="1">
                <a:solidFill>
                  <a:schemeClr val="accent3">
                    <a:lumMod val="50000"/>
                  </a:schemeClr>
                </a:solidFill>
              </a:rPr>
              <a:t>toplama</a:t>
            </a:r>
            <a:r>
              <a:rPr lang="en-US" sz="22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200" dirty="0" err="1">
                <a:solidFill>
                  <a:schemeClr val="accent3">
                    <a:lumMod val="50000"/>
                  </a:schemeClr>
                </a:solidFill>
              </a:rPr>
              <a:t>kutuları</a:t>
            </a:r>
            <a:r>
              <a:rPr lang="en-US" sz="2200" dirty="0">
                <a:solidFill>
                  <a:schemeClr val="accent3">
                    <a:lumMod val="50000"/>
                  </a:schemeClr>
                </a:solidFill>
              </a:rPr>
              <a:t>, </a:t>
            </a:r>
            <a:endParaRPr lang="tr-TR" sz="2200" dirty="0">
              <a:solidFill>
                <a:schemeClr val="accent3">
                  <a:lumMod val="50000"/>
                </a:schemeClr>
              </a:solidFill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2200" dirty="0" err="1">
                <a:solidFill>
                  <a:schemeClr val="accent3">
                    <a:lumMod val="50000"/>
                  </a:schemeClr>
                </a:solidFill>
              </a:rPr>
              <a:t>Saksı</a:t>
            </a:r>
            <a:r>
              <a:rPr lang="en-US" sz="2200" dirty="0">
                <a:solidFill>
                  <a:schemeClr val="accent3">
                    <a:lumMod val="50000"/>
                  </a:schemeClr>
                </a:solidFill>
              </a:rPr>
              <a:t>, bank, </a:t>
            </a:r>
            <a:endParaRPr lang="tr-TR" sz="2200" dirty="0">
              <a:solidFill>
                <a:schemeClr val="accent3">
                  <a:lumMod val="50000"/>
                </a:schemeClr>
              </a:solidFill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chemeClr val="accent3">
                    <a:lumMod val="50000"/>
                  </a:schemeClr>
                </a:solidFill>
              </a:rPr>
              <a:t>Oto </a:t>
            </a:r>
            <a:r>
              <a:rPr lang="en-US" sz="2200" dirty="0" err="1">
                <a:solidFill>
                  <a:schemeClr val="accent3">
                    <a:lumMod val="50000"/>
                  </a:schemeClr>
                </a:solidFill>
              </a:rPr>
              <a:t>yedek</a:t>
            </a:r>
            <a:r>
              <a:rPr lang="en-US" sz="22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200" dirty="0" err="1">
                <a:solidFill>
                  <a:schemeClr val="accent3">
                    <a:lumMod val="50000"/>
                  </a:schemeClr>
                </a:solidFill>
              </a:rPr>
              <a:t>parçaları</a:t>
            </a:r>
            <a:r>
              <a:rPr lang="en-US" sz="2200" dirty="0">
                <a:solidFill>
                  <a:schemeClr val="accent3">
                    <a:lumMod val="50000"/>
                  </a:schemeClr>
                </a:solidFill>
              </a:rPr>
              <a:t>, </a:t>
            </a:r>
            <a:endParaRPr lang="tr-TR" sz="2200" dirty="0">
              <a:solidFill>
                <a:schemeClr val="accent3">
                  <a:lumMod val="50000"/>
                </a:schemeClr>
              </a:solidFill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2200" dirty="0" err="1">
                <a:solidFill>
                  <a:schemeClr val="accent3">
                    <a:lumMod val="50000"/>
                  </a:schemeClr>
                </a:solidFill>
              </a:rPr>
              <a:t>Su</a:t>
            </a:r>
            <a:r>
              <a:rPr lang="en-US" sz="22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200" dirty="0" err="1">
                <a:solidFill>
                  <a:schemeClr val="accent3">
                    <a:lumMod val="50000"/>
                  </a:schemeClr>
                </a:solidFill>
              </a:rPr>
              <a:t>metre</a:t>
            </a:r>
            <a:r>
              <a:rPr lang="en-US" sz="22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200" dirty="0" err="1">
                <a:solidFill>
                  <a:schemeClr val="accent3">
                    <a:lumMod val="50000"/>
                  </a:schemeClr>
                </a:solidFill>
              </a:rPr>
              <a:t>kutusu</a:t>
            </a:r>
            <a:r>
              <a:rPr lang="en-US" sz="2200" dirty="0">
                <a:solidFill>
                  <a:schemeClr val="accent3">
                    <a:lumMod val="50000"/>
                  </a:schemeClr>
                </a:solidFill>
              </a:rPr>
              <a:t>, </a:t>
            </a:r>
            <a:endParaRPr lang="tr-TR" sz="2200" dirty="0">
              <a:solidFill>
                <a:schemeClr val="accent3">
                  <a:lumMod val="50000"/>
                </a:schemeClr>
              </a:solidFill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tr-TR" sz="2200" dirty="0">
                <a:solidFill>
                  <a:schemeClr val="accent3">
                    <a:lumMod val="50000"/>
                  </a:schemeClr>
                </a:solidFill>
              </a:rPr>
              <a:t>K</a:t>
            </a:r>
            <a:r>
              <a:rPr lang="en-US" sz="2200" dirty="0" err="1">
                <a:solidFill>
                  <a:schemeClr val="accent3">
                    <a:lumMod val="50000"/>
                  </a:schemeClr>
                </a:solidFill>
              </a:rPr>
              <a:t>ovalar</a:t>
            </a:r>
            <a:r>
              <a:rPr lang="en-US" sz="2200" dirty="0">
                <a:solidFill>
                  <a:schemeClr val="accent3">
                    <a:lumMod val="50000"/>
                  </a:schemeClr>
                </a:solidFill>
              </a:rPr>
              <a:t>, </a:t>
            </a:r>
            <a:r>
              <a:rPr lang="en-US" sz="2200" dirty="0" err="1">
                <a:solidFill>
                  <a:schemeClr val="accent3">
                    <a:lumMod val="50000"/>
                  </a:schemeClr>
                </a:solidFill>
              </a:rPr>
              <a:t>halı</a:t>
            </a:r>
            <a:r>
              <a:rPr lang="en-US" sz="22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200" dirty="0" err="1">
                <a:solidFill>
                  <a:schemeClr val="accent3">
                    <a:lumMod val="50000"/>
                  </a:schemeClr>
                </a:solidFill>
              </a:rPr>
              <a:t>malzemesi</a:t>
            </a:r>
            <a:r>
              <a:rPr lang="en-US" sz="22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200" dirty="0" err="1">
                <a:solidFill>
                  <a:schemeClr val="accent3">
                    <a:lumMod val="50000"/>
                  </a:schemeClr>
                </a:solidFill>
              </a:rPr>
              <a:t>ve</a:t>
            </a:r>
            <a:r>
              <a:rPr lang="en-US" sz="22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200" dirty="0" err="1">
                <a:solidFill>
                  <a:schemeClr val="accent3">
                    <a:lumMod val="50000"/>
                  </a:schemeClr>
                </a:solidFill>
              </a:rPr>
              <a:t>dren</a:t>
            </a:r>
            <a:r>
              <a:rPr lang="en-US" sz="22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200" dirty="0" err="1">
                <a:solidFill>
                  <a:schemeClr val="accent3">
                    <a:lumMod val="50000"/>
                  </a:schemeClr>
                </a:solidFill>
              </a:rPr>
              <a:t>boruları</a:t>
            </a:r>
            <a:r>
              <a:rPr lang="en-US" sz="2200" dirty="0">
                <a:solidFill>
                  <a:schemeClr val="accent3">
                    <a:lumMod val="50000"/>
                  </a:schemeClr>
                </a:solidFill>
              </a:rPr>
              <a:t> </a:t>
            </a:r>
          </a:p>
        </p:txBody>
      </p:sp>
      <p:sp>
        <p:nvSpPr>
          <p:cNvPr id="9" name="Metin kutusu 6">
            <a:extLst>
              <a:ext uri="{FF2B5EF4-FFF2-40B4-BE49-F238E27FC236}">
                <a16:creationId xmlns:a16="http://schemas.microsoft.com/office/drawing/2014/main" id="{A526E2FF-A90E-4237-8369-B2D2A604F82E}"/>
              </a:ext>
            </a:extLst>
          </p:cNvPr>
          <p:cNvSpPr txBox="1"/>
          <p:nvPr/>
        </p:nvSpPr>
        <p:spPr>
          <a:xfrm>
            <a:off x="5322772" y="2206312"/>
            <a:ext cx="6095416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>
                <a:solidFill>
                  <a:schemeClr val="accent3">
                    <a:lumMod val="50000"/>
                  </a:schemeClr>
                </a:solidFill>
              </a:rPr>
              <a:t>     </a:t>
            </a:r>
            <a:r>
              <a:rPr lang="en-GB" sz="2200" b="1" dirty="0">
                <a:solidFill>
                  <a:schemeClr val="accent3">
                    <a:lumMod val="50000"/>
                  </a:schemeClr>
                </a:solidFill>
              </a:rPr>
              <a:t>   </a:t>
            </a:r>
            <a:r>
              <a:rPr lang="tr-TR" sz="2200" b="1" dirty="0">
                <a:solidFill>
                  <a:schemeClr val="accent3">
                    <a:lumMod val="50000"/>
                  </a:schemeClr>
                </a:solidFill>
              </a:rPr>
              <a:t>Geri kazanılan metallerden üretilen ürünler;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tr-TR" sz="2200" dirty="0">
              <a:solidFill>
                <a:schemeClr val="accent3">
                  <a:lumMod val="50000"/>
                </a:schemeClr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chemeClr val="accent3">
                    <a:lumMod val="50000"/>
                  </a:schemeClr>
                </a:solidFill>
              </a:rPr>
              <a:t>Aerosol, </a:t>
            </a:r>
            <a:endParaRPr lang="tr-TR" sz="2200" dirty="0">
              <a:solidFill>
                <a:schemeClr val="accent3">
                  <a:lumMod val="50000"/>
                </a:schemeClr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200" dirty="0">
                <a:solidFill>
                  <a:schemeClr val="accent3">
                    <a:lumMod val="50000"/>
                  </a:schemeClr>
                </a:solidFill>
              </a:rPr>
              <a:t>İ</a:t>
            </a:r>
            <a:r>
              <a:rPr lang="en-US" sz="2200" dirty="0" err="1">
                <a:solidFill>
                  <a:schemeClr val="accent3">
                    <a:lumMod val="50000"/>
                  </a:schemeClr>
                </a:solidFill>
              </a:rPr>
              <a:t>çecek</a:t>
            </a:r>
            <a:r>
              <a:rPr lang="en-US" sz="22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200" dirty="0" err="1">
                <a:solidFill>
                  <a:schemeClr val="accent3">
                    <a:lumMod val="50000"/>
                  </a:schemeClr>
                </a:solidFill>
              </a:rPr>
              <a:t>kutusu</a:t>
            </a:r>
            <a:r>
              <a:rPr lang="en-US" sz="2200" dirty="0">
                <a:solidFill>
                  <a:schemeClr val="accent3">
                    <a:lumMod val="50000"/>
                  </a:schemeClr>
                </a:solidFill>
              </a:rPr>
              <a:t>, </a:t>
            </a:r>
            <a:endParaRPr lang="tr-TR" sz="2200" dirty="0">
              <a:solidFill>
                <a:schemeClr val="accent3">
                  <a:lumMod val="50000"/>
                </a:schemeClr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200" dirty="0">
                <a:solidFill>
                  <a:schemeClr val="accent3">
                    <a:lumMod val="50000"/>
                  </a:schemeClr>
                </a:solidFill>
              </a:rPr>
              <a:t>B</a:t>
            </a:r>
            <a:r>
              <a:rPr lang="en-US" sz="2200" dirty="0" err="1">
                <a:solidFill>
                  <a:schemeClr val="accent3">
                    <a:lumMod val="50000"/>
                  </a:schemeClr>
                </a:solidFill>
              </a:rPr>
              <a:t>oya</a:t>
            </a:r>
            <a:r>
              <a:rPr lang="en-US" sz="22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200" dirty="0" err="1">
                <a:solidFill>
                  <a:schemeClr val="accent3">
                    <a:lumMod val="50000"/>
                  </a:schemeClr>
                </a:solidFill>
              </a:rPr>
              <a:t>tenekesi</a:t>
            </a:r>
            <a:r>
              <a:rPr lang="en-US" sz="22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200" dirty="0" err="1">
                <a:solidFill>
                  <a:schemeClr val="accent3">
                    <a:lumMod val="50000"/>
                  </a:schemeClr>
                </a:solidFill>
              </a:rPr>
              <a:t>gibi</a:t>
            </a:r>
            <a:r>
              <a:rPr lang="tr-TR" sz="2200" dirty="0">
                <a:solidFill>
                  <a:schemeClr val="accent3">
                    <a:lumMod val="50000"/>
                  </a:schemeClr>
                </a:solidFill>
              </a:rPr>
              <a:t> birçok metal kaplar ve ürünler </a:t>
            </a:r>
            <a:endParaRPr lang="en-US" sz="2200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6342096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9867FA-75C4-AE45-9F7B-BC976170C0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7266" y="844220"/>
            <a:ext cx="11117299" cy="788011"/>
          </a:xfrm>
        </p:spPr>
        <p:txBody>
          <a:bodyPr>
            <a:noAutofit/>
          </a:bodyPr>
          <a:lstStyle/>
          <a:p>
            <a:r>
              <a:rPr lang="tr-TR" sz="3600" b="1" dirty="0">
                <a:solidFill>
                  <a:srgbClr val="4461A3"/>
                </a:solidFill>
              </a:rPr>
              <a:t>Geri Dönüşüm İle Doğal Kaynakların Korunmasına Örnekler 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3473AE36-93BD-4AFF-9EC2-AB1B228D8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266" y="1671436"/>
            <a:ext cx="3610259" cy="3610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B6F463F3-06BD-48C2-8FE8-540EF0B5AB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0870" y="1671436"/>
            <a:ext cx="3610259" cy="3610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>
            <a:extLst>
              <a:ext uri="{FF2B5EF4-FFF2-40B4-BE49-F238E27FC236}">
                <a16:creationId xmlns:a16="http://schemas.microsoft.com/office/drawing/2014/main" id="{9CD38871-B8D5-4F1F-AA40-FD72C48813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0894" y="1671435"/>
            <a:ext cx="3610259" cy="3610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78027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9867FA-75C4-AE45-9F7B-BC976170C0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7266" y="844220"/>
            <a:ext cx="11117299" cy="788011"/>
          </a:xfrm>
        </p:spPr>
        <p:txBody>
          <a:bodyPr>
            <a:noAutofit/>
          </a:bodyPr>
          <a:lstStyle/>
          <a:p>
            <a:r>
              <a:rPr lang="tr-TR" sz="3600" b="1" dirty="0">
                <a:solidFill>
                  <a:srgbClr val="4461A3"/>
                </a:solidFill>
              </a:rPr>
              <a:t>Geri Dönüşüm ile Doğal Kaynakların Korunmasına Örnekler </a:t>
            </a:r>
          </a:p>
        </p:txBody>
      </p:sp>
      <p:sp>
        <p:nvSpPr>
          <p:cNvPr id="6" name="İçerik Yer Tutucusu 2">
            <a:extLst>
              <a:ext uri="{FF2B5EF4-FFF2-40B4-BE49-F238E27FC236}">
                <a16:creationId xmlns:a16="http://schemas.microsoft.com/office/drawing/2014/main" id="{15CFD94E-800E-4BA8-AAE3-B8299A32BD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2386" y="1862050"/>
            <a:ext cx="11032179" cy="357740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b="1" dirty="0" err="1">
                <a:solidFill>
                  <a:schemeClr val="accent3">
                    <a:lumMod val="50000"/>
                  </a:schemeClr>
                </a:solidFill>
              </a:rPr>
              <a:t>Camın</a:t>
            </a:r>
            <a:r>
              <a:rPr lang="en-US" sz="2400" b="1" dirty="0">
                <a:solidFill>
                  <a:schemeClr val="accent3">
                    <a:lumMod val="50000"/>
                  </a:schemeClr>
                </a:solidFill>
              </a:rPr>
              <a:t> Geri </a:t>
            </a:r>
            <a:r>
              <a:rPr lang="en-US" sz="2400" b="1" dirty="0" err="1">
                <a:solidFill>
                  <a:schemeClr val="accent3">
                    <a:lumMod val="50000"/>
                  </a:schemeClr>
                </a:solidFill>
              </a:rPr>
              <a:t>dönüşümünün</a:t>
            </a:r>
            <a:r>
              <a:rPr lang="en-US" sz="2400" b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3">
                    <a:lumMod val="50000"/>
                  </a:schemeClr>
                </a:solidFill>
              </a:rPr>
              <a:t>faydaları</a:t>
            </a:r>
            <a:r>
              <a:rPr lang="en-US" sz="2400" b="1" dirty="0">
                <a:solidFill>
                  <a:schemeClr val="accent3">
                    <a:lumMod val="50000"/>
                  </a:schemeClr>
                </a:solidFill>
              </a:rPr>
              <a:t>;</a:t>
            </a:r>
            <a:endParaRPr lang="en-US" sz="2400" dirty="0">
              <a:solidFill>
                <a:schemeClr val="accent3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en-US" sz="2400" dirty="0">
                <a:solidFill>
                  <a:schemeClr val="accent3">
                    <a:lumMod val="50000"/>
                  </a:schemeClr>
                </a:solidFill>
              </a:rPr>
              <a:t>• </a:t>
            </a: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</a:rPr>
              <a:t>Enerji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</a:rPr>
              <a:t>tüketiminde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</a:rPr>
              <a:t> %25 </a:t>
            </a: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</a:rPr>
              <a:t>azalma</a:t>
            </a:r>
            <a:endParaRPr lang="en-US" sz="2400" dirty="0">
              <a:solidFill>
                <a:schemeClr val="accent3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en-US" sz="2400" dirty="0">
                <a:solidFill>
                  <a:schemeClr val="accent3">
                    <a:lumMod val="50000"/>
                  </a:schemeClr>
                </a:solidFill>
              </a:rPr>
              <a:t>• </a:t>
            </a: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</a:rPr>
              <a:t>Hava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</a:rPr>
              <a:t>Kirliliğinde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</a:rPr>
              <a:t> %20</a:t>
            </a:r>
            <a:r>
              <a:rPr lang="tr-TR" sz="24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</a:rPr>
              <a:t>azalma</a:t>
            </a:r>
            <a:endParaRPr lang="en-US" sz="2400" dirty="0">
              <a:solidFill>
                <a:schemeClr val="accent3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en-US" sz="2400" dirty="0">
                <a:solidFill>
                  <a:schemeClr val="accent3">
                    <a:lumMod val="50000"/>
                  </a:schemeClr>
                </a:solidFill>
              </a:rPr>
              <a:t>• </a:t>
            </a: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</a:rPr>
              <a:t>Maden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</a:rPr>
              <a:t>atığında</a:t>
            </a:r>
            <a:r>
              <a:rPr lang="tr-TR" sz="24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</a:rPr>
              <a:t>%80 </a:t>
            </a: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</a:rPr>
              <a:t>azalma</a:t>
            </a:r>
            <a:endParaRPr lang="en-US" sz="2400" dirty="0">
              <a:solidFill>
                <a:schemeClr val="accent3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en-US" sz="2400" dirty="0">
                <a:solidFill>
                  <a:schemeClr val="accent3">
                    <a:lumMod val="50000"/>
                  </a:schemeClr>
                </a:solidFill>
              </a:rPr>
              <a:t>• Su </a:t>
            </a: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</a:rPr>
              <a:t>Tüketiminde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</a:rPr>
              <a:t> %50</a:t>
            </a:r>
            <a:r>
              <a:rPr lang="tr-TR" sz="24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</a:rPr>
              <a:t>azalma</a:t>
            </a:r>
            <a:endParaRPr lang="en-US" sz="2400" dirty="0">
              <a:solidFill>
                <a:schemeClr val="accent3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en-US" sz="2400" dirty="0">
                <a:solidFill>
                  <a:schemeClr val="accent3">
                    <a:lumMod val="50000"/>
                  </a:schemeClr>
                </a:solidFill>
              </a:rPr>
              <a:t>• </a:t>
            </a: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</a:rPr>
              <a:t>Korunan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</a:rPr>
              <a:t>doğal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</a:rPr>
              <a:t>kaynaklar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</a:rPr>
              <a:t>: </a:t>
            </a: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</a:rPr>
              <a:t>kum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</a:rPr>
              <a:t>, soda, </a:t>
            </a: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</a:rPr>
              <a:t>kireç</a:t>
            </a:r>
            <a:endParaRPr lang="en-US" sz="2400" dirty="0">
              <a:solidFill>
                <a:schemeClr val="accent3">
                  <a:lumMod val="50000"/>
                </a:schemeClr>
              </a:solidFill>
            </a:endParaRP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endParaRPr lang="en-US" sz="2400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8995524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4271889" y="2422583"/>
            <a:ext cx="55409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r-TR" sz="2400" b="1" i="1" dirty="0">
                <a:solidFill>
                  <a:schemeClr val="accent6">
                    <a:lumMod val="75000"/>
                  </a:schemeClr>
                </a:solidFill>
              </a:rPr>
              <a:t>Dinlediğiniz için teşekkür ederim…</a:t>
            </a:r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0601" y="1094243"/>
            <a:ext cx="3623160" cy="3623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39192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7D800A61213BC4C897162EE5F8A34CA" ma:contentTypeVersion="12" ma:contentTypeDescription="Create a new document." ma:contentTypeScope="" ma:versionID="442cae5f82220a4ccced1209cb5fae84">
  <xsd:schema xmlns:xsd="http://www.w3.org/2001/XMLSchema" xmlns:xs="http://www.w3.org/2001/XMLSchema" xmlns:p="http://schemas.microsoft.com/office/2006/metadata/properties" xmlns:ns2="b095ed42-664e-42a0-b63e-0e143be1cf68" xmlns:ns3="e453e4fc-d771-42df-9133-6440cbab9932" targetNamespace="http://schemas.microsoft.com/office/2006/metadata/properties" ma:root="true" ma:fieldsID="ac34693b3240406c0d94bfd8a6745ee6" ns2:_="" ns3:_="">
    <xsd:import namespace="b095ed42-664e-42a0-b63e-0e143be1cf68"/>
    <xsd:import namespace="e453e4fc-d771-42df-9133-6440cbab9932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DateTaken" minOccurs="0"/>
                <xsd:element ref="ns3:MediaServiceOCR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095ed42-664e-42a0-b63e-0e143be1cf68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453e4fc-d771-42df-9133-6440cbab993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MediaServiceAutoTags" ma:description="" ma:internalName="MediaServiceAutoTags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3C916D71-CD5E-4994-8462-9F1BD13CF866}"/>
</file>

<file path=customXml/itemProps2.xml><?xml version="1.0" encoding="utf-8"?>
<ds:datastoreItem xmlns:ds="http://schemas.openxmlformats.org/officeDocument/2006/customXml" ds:itemID="{8718BF6E-F7CE-45D2-873A-8DF082C7C6D4}"/>
</file>

<file path=customXml/itemProps3.xml><?xml version="1.0" encoding="utf-8"?>
<ds:datastoreItem xmlns:ds="http://schemas.openxmlformats.org/officeDocument/2006/customXml" ds:itemID="{F07D3DF2-B19B-4B4B-8909-FAF0C8ACE24B}"/>
</file>

<file path=docProps/app.xml><?xml version="1.0" encoding="utf-8"?>
<Properties xmlns="http://schemas.openxmlformats.org/officeDocument/2006/extended-properties" xmlns:vt="http://schemas.openxmlformats.org/officeDocument/2006/docPropsVTypes">
  <TotalTime>103</TotalTime>
  <Words>3154</Words>
  <Application>Microsoft Office PowerPoint</Application>
  <PresentationFormat>Widescreen</PresentationFormat>
  <Paragraphs>487</Paragraphs>
  <Slides>57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57</vt:i4>
      </vt:variant>
    </vt:vector>
  </HeadingPairs>
  <TitlesOfParts>
    <vt:vector size="67" baseType="lpstr">
      <vt:lpstr>Arial</vt:lpstr>
      <vt:lpstr>Calibri</vt:lpstr>
      <vt:lpstr>Calibri Light</vt:lpstr>
      <vt:lpstr>Cambria</vt:lpstr>
      <vt:lpstr>Open Sans</vt:lpstr>
      <vt:lpstr>Symbol</vt:lpstr>
      <vt:lpstr>Times New Roman</vt:lpstr>
      <vt:lpstr>Verdana</vt:lpstr>
      <vt:lpstr>Wingdings</vt:lpstr>
      <vt:lpstr>Office Theme</vt:lpstr>
      <vt:lpstr> Şanlıurfa Haliliye ve Kilis’te “Sıfır Atık” Konusunda Farkındalık Oluşturma ve Eğitim/Eğitimci Eğitimi Projesi   (UNDP-TUR-RFP(USB)-2020/03) </vt:lpstr>
      <vt:lpstr>Şanlıurfa Haliliye ve Kilis’te “Sıfır Atık” Konusunda Farkındalık Oluşturma ve Eğitim/Eğitimci Eğitimi Projesi </vt:lpstr>
      <vt:lpstr>Atık Kavramı</vt:lpstr>
      <vt:lpstr>Atık Kavramı</vt:lpstr>
      <vt:lpstr>Atıklar ve Çevre</vt:lpstr>
      <vt:lpstr>Atıksu ve enerji ile hammadde yönetimi</vt:lpstr>
      <vt:lpstr>Antik çağda Atık Yönetimi</vt:lpstr>
      <vt:lpstr>Bugün toplanan atıklar ne oluyor?</vt:lpstr>
      <vt:lpstr>PowerPoint Presentation</vt:lpstr>
      <vt:lpstr>PowerPoint Presentation</vt:lpstr>
      <vt:lpstr>PowerPoint Presentation</vt:lpstr>
      <vt:lpstr>Entegre Atık Yönetimi </vt:lpstr>
      <vt:lpstr>Evsel Atıklar </vt:lpstr>
      <vt:lpstr>Sıfır Atık Nedir?</vt:lpstr>
      <vt:lpstr>Sıfır Atık Felsefesi </vt:lpstr>
      <vt:lpstr>Hayatımızın İçindeki Sıfır Atık</vt:lpstr>
      <vt:lpstr>Dünyada Sıfır Atık Yolculuğu</vt:lpstr>
      <vt:lpstr>Dünyada Sıfır Atık Yolculuğu</vt:lpstr>
      <vt:lpstr>Türkiye’de Sıfır Atık Süreci</vt:lpstr>
      <vt:lpstr>Sıfır Atık Sistem Süreci</vt:lpstr>
      <vt:lpstr>Neden Sıfır Atık?</vt:lpstr>
      <vt:lpstr>Sıfır Atık Kapsamında Atıkların Özellikleri </vt:lpstr>
      <vt:lpstr>Geri Dönüştürülebilen Atıklar</vt:lpstr>
      <vt:lpstr>Geri Dönüşmeyen Atıklar</vt:lpstr>
      <vt:lpstr>Özel Yönetimi Olan Atıklar</vt:lpstr>
      <vt:lpstr>Tehlikeli Atıklar</vt:lpstr>
      <vt:lpstr>PowerPoint Presentation</vt:lpstr>
      <vt:lpstr>Tıbbi Atıklar</vt:lpstr>
      <vt:lpstr>Tarımsal Atıklar ve Bahçe Atıkları </vt:lpstr>
      <vt:lpstr>Vahşi ve Düzenli Depolama Neden Olmamalıdır?</vt:lpstr>
      <vt:lpstr>Vahşi ve Düzenli Depolama Neden Olmamalıdır?</vt:lpstr>
      <vt:lpstr>3R’den 7R’ye Sıfır Atık Yönetimi </vt:lpstr>
      <vt:lpstr>Tüketim Alışkanlıkları - Döngüsel Ekonomi ve Sıfır Atık</vt:lpstr>
      <vt:lpstr>Kamu Personellerinin Sıfır Atık Adaptasyon Süreçleri  </vt:lpstr>
      <vt:lpstr>Kamu Personellerinin Sıfır Atık Adaptasyon Süreçleri  </vt:lpstr>
      <vt:lpstr>Sıfır Atık ve Atık Yönetmelikleri ile Sıfır Atığı Uygulama Problemleri </vt:lpstr>
      <vt:lpstr>Hedef olarak sıfır atık ilan eden Çeşitli hükümetler</vt:lpstr>
      <vt:lpstr>Örnek Ulusal ve Uluslararası Sıfır Atık Uygulamaları </vt:lpstr>
      <vt:lpstr>Örnek Ulusal ve Uluslararası Sıfır Atık Uygulamaları </vt:lpstr>
      <vt:lpstr>Çevre Mevzuatı</vt:lpstr>
      <vt:lpstr>Çevre Mevzuatı</vt:lpstr>
      <vt:lpstr>Atık Yönetimi Yönetmeliği</vt:lpstr>
      <vt:lpstr>PowerPoint Presentation</vt:lpstr>
      <vt:lpstr>Tehlikeli Atık Yönetimi Yönetmeliği</vt:lpstr>
      <vt:lpstr>PowerPoint Presentation</vt:lpstr>
      <vt:lpstr>Tıbbi Atık Yönetmeliği</vt:lpstr>
      <vt:lpstr>Tıbbi Atık Yönetmeliği</vt:lpstr>
      <vt:lpstr>Ambalaj Atıkları Yönetmeliği</vt:lpstr>
      <vt:lpstr>PowerPoint Presentation</vt:lpstr>
      <vt:lpstr>Sıfır Atık Yönetmeliği</vt:lpstr>
      <vt:lpstr>Sıfır Atık Yönetmeliği</vt:lpstr>
      <vt:lpstr>PowerPoint Presentation</vt:lpstr>
      <vt:lpstr>Geri Kazanılan Atıklardan Üretilen Ürünler </vt:lpstr>
      <vt:lpstr>Geri Kazanılan Atıklardan Üretilen Ürünler </vt:lpstr>
      <vt:lpstr>Geri Dönüşüm İle Doğal Kaynakların Korunmasına Örnekler </vt:lpstr>
      <vt:lpstr>Geri Dönüşüm ile Doğal Kaynakların Korunmasına Örnekler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Şanlıurfa Haliliye ve Kilis’te “Sıfır Atık” Konusunda Farkındalık Oluşturma ve Eğitim/Eğitimci Eğitimi Projesi   (UNDP-TUR-RFP(USB)-2020/03) </dc:title>
  <dc:creator>ECE ÜMMÜ DEVECİ</dc:creator>
  <cp:lastModifiedBy>Gözde Töreyen</cp:lastModifiedBy>
  <cp:revision>11</cp:revision>
  <dcterms:created xsi:type="dcterms:W3CDTF">2020-09-25T11:11:16Z</dcterms:created>
  <dcterms:modified xsi:type="dcterms:W3CDTF">2020-10-21T10:50:45Z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0x01010047D800A61213BC4C897162EE5F8A34CA</vt:lpwstr>
  </property>
</Properties>
</file>