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diagrams/data1.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45.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46.xml" ContentType="application/vnd.openxmlformats-officedocument.presentationml.slide+xml"/>
  <Override PartName="/ppt/slides/slide21.xml" ContentType="application/vnd.openxmlformats-officedocument.presentationml.slide+xml"/>
  <Override PartName="/ppt/slides/slide19.xml" ContentType="application/vnd.openxmlformats-officedocument.presentationml.slide+xml"/>
  <Override PartName="/ppt/slides/slide8.xml" ContentType="application/vnd.openxmlformats-officedocument.presentationml.slide+xml"/>
  <Override PartName="/ppt/slides/slide20.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10.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4.xml" ContentType="application/vnd.openxmlformats-officedocument.presentationml.slide+xml"/>
  <Override PartName="/ppt/slides/slide12.xml" ContentType="application/vnd.openxmlformats-officedocument.presentationml.slide+xml"/>
  <Override PartName="/ppt/slides/slide15.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diagrams/drawing2.xml" ContentType="application/vnd.ms-office.drawingml.diagramDrawing+xml"/>
  <Override PartName="/ppt/diagrams/colors2.xml" ContentType="application/vnd.openxmlformats-officedocument.drawingml.diagramColors+xml"/>
  <Override PartName="/ppt/theme/theme1.xml" ContentType="application/vnd.openxmlformats-officedocument.theme+xml"/>
  <Override PartName="/ppt/diagrams/layout2.xml" ContentType="application/vnd.openxmlformats-officedocument.drawingml.diagram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quickStyle2.xml" ContentType="application/vnd.openxmlformats-officedocument.drawingml.diagramStyle+xml"/>
  <Override PartName="/ppt/commentAuthors.xml" ContentType="application/vnd.openxmlformats-officedocument.presentationml.commentAuthors+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ppt/changesInfos/changesInfo1.xml" ContentType="application/vnd.ms-powerpoint.changesinfo+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296" r:id="rId3"/>
    <p:sldId id="297" r:id="rId4"/>
    <p:sldId id="298" r:id="rId5"/>
    <p:sldId id="299" r:id="rId6"/>
    <p:sldId id="300" r:id="rId7"/>
    <p:sldId id="301" r:id="rId8"/>
    <p:sldId id="302" r:id="rId9"/>
    <p:sldId id="303" r:id="rId10"/>
    <p:sldId id="304" r:id="rId11"/>
    <p:sldId id="258" r:id="rId12"/>
    <p:sldId id="259"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dil Safiye Soyseckin Ceylan" initials="ISSC" lastIdx="4" clrIdx="0">
    <p:extLst>
      <p:ext uri="{19B8F6BF-5375-455C-9EA6-DF929625EA0E}">
        <p15:presenceInfo xmlns:p15="http://schemas.microsoft.com/office/powerpoint/2012/main" userId="S::idil.ceylan@undp.org::5b07104c-74bf-41fe-a238-562dbc68f82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61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D09A61-3CEB-49B1-932F-B10E39296712}" v="5" dt="2020-09-25T14:15:40.0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78"/>
  </p:normalViewPr>
  <p:slideViewPr>
    <p:cSldViewPr snapToGrid="0" snapToObjects="1">
      <p:cViewPr varScale="1">
        <p:scale>
          <a:sx n="74" d="100"/>
          <a:sy n="74" d="100"/>
        </p:scale>
        <p:origin x="9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dil Safiye Soyseckin Ceylan" userId="5b07104c-74bf-41fe-a238-562dbc68f827" providerId="ADAL" clId="{01D09A61-3CEB-49B1-932F-B10E39296712}"/>
    <pc:docChg chg="custSel modSld">
      <pc:chgData name="Idil Safiye Soyseckin Ceylan" userId="5b07104c-74bf-41fe-a238-562dbc68f827" providerId="ADAL" clId="{01D09A61-3CEB-49B1-932F-B10E39296712}" dt="2020-09-25T14:15:40.095" v="9"/>
      <pc:docMkLst>
        <pc:docMk/>
      </pc:docMkLst>
      <pc:sldChg chg="addCm modCm">
        <pc:chgData name="Idil Safiye Soyseckin Ceylan" userId="5b07104c-74bf-41fe-a238-562dbc68f827" providerId="ADAL" clId="{01D09A61-3CEB-49B1-932F-B10E39296712}" dt="2020-09-25T14:15:40.095" v="9"/>
        <pc:sldMkLst>
          <pc:docMk/>
          <pc:sldMk cId="3784966574" sldId="266"/>
        </pc:sldMkLst>
      </pc:sldChg>
      <pc:sldChg chg="addCm modCm">
        <pc:chgData name="Idil Safiye Soyseckin Ceylan" userId="5b07104c-74bf-41fe-a238-562dbc68f827" providerId="ADAL" clId="{01D09A61-3CEB-49B1-932F-B10E39296712}" dt="2020-09-25T14:09:19.347" v="3"/>
        <pc:sldMkLst>
          <pc:docMk/>
          <pc:sldMk cId="1611642900" sldId="267"/>
        </pc:sldMkLst>
      </pc:sldChg>
      <pc:sldChg chg="addCm modCm">
        <pc:chgData name="Idil Safiye Soyseckin Ceylan" userId="5b07104c-74bf-41fe-a238-562dbc68f827" providerId="ADAL" clId="{01D09A61-3CEB-49B1-932F-B10E39296712}" dt="2020-09-25T14:11:16.200" v="5"/>
        <pc:sldMkLst>
          <pc:docMk/>
          <pc:sldMk cId="2488999221" sldId="284"/>
        </pc:sldMkLst>
      </pc:sldChg>
      <pc:sldChg chg="modSp addCm modCm">
        <pc:chgData name="Idil Safiye Soyseckin Ceylan" userId="5b07104c-74bf-41fe-a238-562dbc68f827" providerId="ADAL" clId="{01D09A61-3CEB-49B1-932F-B10E39296712}" dt="2020-09-25T14:12:34.544" v="8"/>
        <pc:sldMkLst>
          <pc:docMk/>
          <pc:sldMk cId="105387503" sldId="291"/>
        </pc:sldMkLst>
        <pc:spChg chg="mod">
          <ac:chgData name="Idil Safiye Soyseckin Ceylan" userId="5b07104c-74bf-41fe-a238-562dbc68f827" providerId="ADAL" clId="{01D09A61-3CEB-49B1-932F-B10E39296712}" dt="2020-09-25T14:11:35.993" v="6" actId="20577"/>
          <ac:spMkLst>
            <pc:docMk/>
            <pc:sldMk cId="105387503" sldId="291"/>
            <ac:spMk id="3" creationId="{08F5F4CB-9AD0-E846-A191-D46D6B0FA01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742DC9-418D-45F9-B65E-7D123BDCFBC6}" type="doc">
      <dgm:prSet loTypeId="urn:microsoft.com/office/officeart/2008/layout/VerticalCurvedList" loCatId="list" qsTypeId="urn:microsoft.com/office/officeart/2005/8/quickstyle/simple5" qsCatId="simple" csTypeId="urn:microsoft.com/office/officeart/2005/8/colors/colorful5" csCatId="colorful" phldr="1"/>
      <dgm:spPr/>
      <dgm:t>
        <a:bodyPr/>
        <a:lstStyle/>
        <a:p>
          <a:endParaRPr lang="en-US"/>
        </a:p>
      </dgm:t>
    </dgm:pt>
    <dgm:pt modelId="{C67F11F7-646C-4039-97A8-FC84D1B2661E}">
      <dgm:prSet phldrT="[Text]"/>
      <dgm:spPr/>
      <dgm:t>
        <a:bodyPr/>
        <a:lstStyle/>
        <a:p>
          <a:r>
            <a:rPr lang="en-US" dirty="0" err="1"/>
            <a:t>Farkındalık</a:t>
          </a:r>
          <a:r>
            <a:rPr lang="en-US" dirty="0"/>
            <a:t> </a:t>
          </a:r>
          <a:r>
            <a:rPr lang="en-US" dirty="0" err="1"/>
            <a:t>oluşturma</a:t>
          </a:r>
          <a:r>
            <a:rPr lang="en-US" dirty="0"/>
            <a:t> </a:t>
          </a:r>
          <a:r>
            <a:rPr lang="en-US" dirty="0" err="1"/>
            <a:t>faaliyetleri</a:t>
          </a:r>
          <a:r>
            <a:rPr lang="en-US" dirty="0"/>
            <a:t> </a:t>
          </a:r>
        </a:p>
      </dgm:t>
    </dgm:pt>
    <dgm:pt modelId="{37913D14-44A7-4AE7-85E4-F5ECA3DA18F8}" type="parTrans" cxnId="{BCAF3D7B-C2DF-4B7C-9DA5-ECA3CC3DE04C}">
      <dgm:prSet/>
      <dgm:spPr/>
      <dgm:t>
        <a:bodyPr/>
        <a:lstStyle/>
        <a:p>
          <a:endParaRPr lang="en-US"/>
        </a:p>
      </dgm:t>
    </dgm:pt>
    <dgm:pt modelId="{3B4F659C-F310-4398-BFFE-27A9B834A8EF}" type="sibTrans" cxnId="{BCAF3D7B-C2DF-4B7C-9DA5-ECA3CC3DE04C}">
      <dgm:prSet/>
      <dgm:spPr/>
      <dgm:t>
        <a:bodyPr/>
        <a:lstStyle/>
        <a:p>
          <a:endParaRPr lang="en-US"/>
        </a:p>
      </dgm:t>
    </dgm:pt>
    <dgm:pt modelId="{86AE4DDD-1019-4A8E-B249-F5ECCC74B43C}">
      <dgm:prSet phldrT="[Text]"/>
      <dgm:spPr/>
      <dgm:t>
        <a:bodyPr/>
        <a:lstStyle/>
        <a:p>
          <a:r>
            <a:rPr lang="en-US" dirty="0" err="1"/>
            <a:t>Eğitim</a:t>
          </a:r>
          <a:r>
            <a:rPr lang="en-US" dirty="0"/>
            <a:t> </a:t>
          </a:r>
          <a:r>
            <a:rPr lang="en-US" dirty="0" err="1"/>
            <a:t>ve</a:t>
          </a:r>
          <a:r>
            <a:rPr lang="en-US" dirty="0"/>
            <a:t> </a:t>
          </a:r>
          <a:r>
            <a:rPr lang="en-US" dirty="0" err="1"/>
            <a:t>Eğitimci</a:t>
          </a:r>
          <a:r>
            <a:rPr lang="en-US" dirty="0"/>
            <a:t> </a:t>
          </a:r>
          <a:r>
            <a:rPr lang="en-US" dirty="0" err="1"/>
            <a:t>Eğitimleri</a:t>
          </a:r>
          <a:endParaRPr lang="en-US" dirty="0"/>
        </a:p>
      </dgm:t>
    </dgm:pt>
    <dgm:pt modelId="{FD2EECE6-A6F4-4D87-A14D-1C2F1C7E3011}" type="parTrans" cxnId="{0F3591FC-B4B6-4809-8951-7C88E2B91B1F}">
      <dgm:prSet/>
      <dgm:spPr/>
      <dgm:t>
        <a:bodyPr/>
        <a:lstStyle/>
        <a:p>
          <a:endParaRPr lang="en-US"/>
        </a:p>
      </dgm:t>
    </dgm:pt>
    <dgm:pt modelId="{1C56B948-8BCF-4B7A-A300-92B6B5DEF7CB}" type="sibTrans" cxnId="{0F3591FC-B4B6-4809-8951-7C88E2B91B1F}">
      <dgm:prSet/>
      <dgm:spPr/>
      <dgm:t>
        <a:bodyPr/>
        <a:lstStyle/>
        <a:p>
          <a:endParaRPr lang="en-US"/>
        </a:p>
      </dgm:t>
    </dgm:pt>
    <dgm:pt modelId="{B01C845D-4A2B-44C9-97B4-E78BC3B5994E}">
      <dgm:prSet phldrT="[Text]"/>
      <dgm:spPr/>
      <dgm:t>
        <a:bodyPr/>
        <a:lstStyle/>
        <a:p>
          <a:r>
            <a:rPr lang="en-US" dirty="0" err="1"/>
            <a:t>Anketler</a:t>
          </a:r>
          <a:r>
            <a:rPr lang="en-US" dirty="0"/>
            <a:t> </a:t>
          </a:r>
          <a:r>
            <a:rPr lang="en-US" dirty="0" err="1"/>
            <a:t>ve</a:t>
          </a:r>
          <a:r>
            <a:rPr lang="en-US" dirty="0"/>
            <a:t> Final </a:t>
          </a:r>
          <a:r>
            <a:rPr lang="en-US" dirty="0" err="1"/>
            <a:t>Raporu</a:t>
          </a:r>
          <a:endParaRPr lang="en-US" dirty="0"/>
        </a:p>
      </dgm:t>
    </dgm:pt>
    <dgm:pt modelId="{749BFF52-4E81-424B-8B4F-F1DC262559FD}" type="parTrans" cxnId="{46B3FD88-14A0-4932-8B9D-3BB8F7DF2F6E}">
      <dgm:prSet/>
      <dgm:spPr/>
      <dgm:t>
        <a:bodyPr/>
        <a:lstStyle/>
        <a:p>
          <a:endParaRPr lang="en-US"/>
        </a:p>
      </dgm:t>
    </dgm:pt>
    <dgm:pt modelId="{76E2FDD2-00CB-4345-A78D-B238902EB7BA}" type="sibTrans" cxnId="{46B3FD88-14A0-4932-8B9D-3BB8F7DF2F6E}">
      <dgm:prSet/>
      <dgm:spPr/>
      <dgm:t>
        <a:bodyPr/>
        <a:lstStyle/>
        <a:p>
          <a:endParaRPr lang="en-US"/>
        </a:p>
      </dgm:t>
    </dgm:pt>
    <dgm:pt modelId="{B74567C1-2690-4EA2-9888-8B9DD0EE77B8}" type="pres">
      <dgm:prSet presAssocID="{5C742DC9-418D-45F9-B65E-7D123BDCFBC6}" presName="Name0" presStyleCnt="0">
        <dgm:presLayoutVars>
          <dgm:chMax val="7"/>
          <dgm:chPref val="7"/>
          <dgm:dir/>
        </dgm:presLayoutVars>
      </dgm:prSet>
      <dgm:spPr/>
      <dgm:t>
        <a:bodyPr/>
        <a:lstStyle/>
        <a:p>
          <a:endParaRPr lang="en-US"/>
        </a:p>
      </dgm:t>
    </dgm:pt>
    <dgm:pt modelId="{0B9F8A7E-BE64-4C52-AA0A-A2C4581471D1}" type="pres">
      <dgm:prSet presAssocID="{5C742DC9-418D-45F9-B65E-7D123BDCFBC6}" presName="Name1" presStyleCnt="0"/>
      <dgm:spPr/>
    </dgm:pt>
    <dgm:pt modelId="{1E367FC7-809B-4CBD-83DE-FE1824376AEF}" type="pres">
      <dgm:prSet presAssocID="{5C742DC9-418D-45F9-B65E-7D123BDCFBC6}" presName="cycle" presStyleCnt="0"/>
      <dgm:spPr/>
    </dgm:pt>
    <dgm:pt modelId="{A77F5A27-3685-4A7F-8E58-73F28AD14EBA}" type="pres">
      <dgm:prSet presAssocID="{5C742DC9-418D-45F9-B65E-7D123BDCFBC6}" presName="srcNode" presStyleLbl="node1" presStyleIdx="0" presStyleCnt="3"/>
      <dgm:spPr/>
    </dgm:pt>
    <dgm:pt modelId="{D445468D-61C1-46E7-8F82-DD51D1B00D56}" type="pres">
      <dgm:prSet presAssocID="{5C742DC9-418D-45F9-B65E-7D123BDCFBC6}" presName="conn" presStyleLbl="parChTrans1D2" presStyleIdx="0" presStyleCnt="1"/>
      <dgm:spPr/>
      <dgm:t>
        <a:bodyPr/>
        <a:lstStyle/>
        <a:p>
          <a:endParaRPr lang="en-US"/>
        </a:p>
      </dgm:t>
    </dgm:pt>
    <dgm:pt modelId="{BC7A45F5-7721-408A-9F15-377C4C1AC5B7}" type="pres">
      <dgm:prSet presAssocID="{5C742DC9-418D-45F9-B65E-7D123BDCFBC6}" presName="extraNode" presStyleLbl="node1" presStyleIdx="0" presStyleCnt="3"/>
      <dgm:spPr/>
    </dgm:pt>
    <dgm:pt modelId="{19060FB6-5BEF-4842-A272-0BB0FC21FF77}" type="pres">
      <dgm:prSet presAssocID="{5C742DC9-418D-45F9-B65E-7D123BDCFBC6}" presName="dstNode" presStyleLbl="node1" presStyleIdx="0" presStyleCnt="3"/>
      <dgm:spPr/>
    </dgm:pt>
    <dgm:pt modelId="{37248348-CDD7-4EAB-9B79-9A7EFE4BD838}" type="pres">
      <dgm:prSet presAssocID="{C67F11F7-646C-4039-97A8-FC84D1B2661E}" presName="text_1" presStyleLbl="node1" presStyleIdx="0" presStyleCnt="3">
        <dgm:presLayoutVars>
          <dgm:bulletEnabled val="1"/>
        </dgm:presLayoutVars>
      </dgm:prSet>
      <dgm:spPr/>
      <dgm:t>
        <a:bodyPr/>
        <a:lstStyle/>
        <a:p>
          <a:endParaRPr lang="en-US"/>
        </a:p>
      </dgm:t>
    </dgm:pt>
    <dgm:pt modelId="{968B021C-A2D2-4B79-9B80-74172D83D462}" type="pres">
      <dgm:prSet presAssocID="{C67F11F7-646C-4039-97A8-FC84D1B2661E}" presName="accent_1" presStyleCnt="0"/>
      <dgm:spPr/>
    </dgm:pt>
    <dgm:pt modelId="{0BBBFEC7-F2D2-442F-AD7C-6DE720A19B4F}" type="pres">
      <dgm:prSet presAssocID="{C67F11F7-646C-4039-97A8-FC84D1B2661E}" presName="accentRepeatNode" presStyleLbl="solidFgAcc1" presStyleIdx="0" presStyleCnt="3"/>
      <dgm:spPr/>
    </dgm:pt>
    <dgm:pt modelId="{8A1FCC5E-7C8E-4640-B158-25BA22A2B43F}" type="pres">
      <dgm:prSet presAssocID="{86AE4DDD-1019-4A8E-B249-F5ECCC74B43C}" presName="text_2" presStyleLbl="node1" presStyleIdx="1" presStyleCnt="3">
        <dgm:presLayoutVars>
          <dgm:bulletEnabled val="1"/>
        </dgm:presLayoutVars>
      </dgm:prSet>
      <dgm:spPr/>
      <dgm:t>
        <a:bodyPr/>
        <a:lstStyle/>
        <a:p>
          <a:endParaRPr lang="en-US"/>
        </a:p>
      </dgm:t>
    </dgm:pt>
    <dgm:pt modelId="{5F862321-D6D2-4F45-8F9C-C9EE563BD7A0}" type="pres">
      <dgm:prSet presAssocID="{86AE4DDD-1019-4A8E-B249-F5ECCC74B43C}" presName="accent_2" presStyleCnt="0"/>
      <dgm:spPr/>
    </dgm:pt>
    <dgm:pt modelId="{59B5B4ED-53D4-410E-9928-DD4132418F27}" type="pres">
      <dgm:prSet presAssocID="{86AE4DDD-1019-4A8E-B249-F5ECCC74B43C}" presName="accentRepeatNode" presStyleLbl="solidFgAcc1" presStyleIdx="1" presStyleCnt="3"/>
      <dgm:spPr/>
    </dgm:pt>
    <dgm:pt modelId="{4C4DCEAE-E55B-4C71-87F4-13F595860A11}" type="pres">
      <dgm:prSet presAssocID="{B01C845D-4A2B-44C9-97B4-E78BC3B5994E}" presName="text_3" presStyleLbl="node1" presStyleIdx="2" presStyleCnt="3">
        <dgm:presLayoutVars>
          <dgm:bulletEnabled val="1"/>
        </dgm:presLayoutVars>
      </dgm:prSet>
      <dgm:spPr/>
      <dgm:t>
        <a:bodyPr/>
        <a:lstStyle/>
        <a:p>
          <a:endParaRPr lang="en-US"/>
        </a:p>
      </dgm:t>
    </dgm:pt>
    <dgm:pt modelId="{9C97B6C2-C343-449A-8BFA-083020627EDA}" type="pres">
      <dgm:prSet presAssocID="{B01C845D-4A2B-44C9-97B4-E78BC3B5994E}" presName="accent_3" presStyleCnt="0"/>
      <dgm:spPr/>
    </dgm:pt>
    <dgm:pt modelId="{6982838F-4071-4EA5-A40A-1309D71B1F2C}" type="pres">
      <dgm:prSet presAssocID="{B01C845D-4A2B-44C9-97B4-E78BC3B5994E}" presName="accentRepeatNode" presStyleLbl="solidFgAcc1" presStyleIdx="2" presStyleCnt="3"/>
      <dgm:spPr/>
    </dgm:pt>
  </dgm:ptLst>
  <dgm:cxnLst>
    <dgm:cxn modelId="{BBBC40B8-35F3-4BFC-9B27-3B0CCB321C25}" type="presOf" srcId="{5C742DC9-418D-45F9-B65E-7D123BDCFBC6}" destId="{B74567C1-2690-4EA2-9888-8B9DD0EE77B8}" srcOrd="0" destOrd="0" presId="urn:microsoft.com/office/officeart/2008/layout/VerticalCurvedList"/>
    <dgm:cxn modelId="{46B3FD88-14A0-4932-8B9D-3BB8F7DF2F6E}" srcId="{5C742DC9-418D-45F9-B65E-7D123BDCFBC6}" destId="{B01C845D-4A2B-44C9-97B4-E78BC3B5994E}" srcOrd="2" destOrd="0" parTransId="{749BFF52-4E81-424B-8B4F-F1DC262559FD}" sibTransId="{76E2FDD2-00CB-4345-A78D-B238902EB7BA}"/>
    <dgm:cxn modelId="{D6F4A172-F56B-4F70-964E-B36B7168FA3A}" type="presOf" srcId="{B01C845D-4A2B-44C9-97B4-E78BC3B5994E}" destId="{4C4DCEAE-E55B-4C71-87F4-13F595860A11}" srcOrd="0" destOrd="0" presId="urn:microsoft.com/office/officeart/2008/layout/VerticalCurvedList"/>
    <dgm:cxn modelId="{F5D1DD44-DEAD-459C-B867-708AE9C115CD}" type="presOf" srcId="{C67F11F7-646C-4039-97A8-FC84D1B2661E}" destId="{37248348-CDD7-4EAB-9B79-9A7EFE4BD838}" srcOrd="0" destOrd="0" presId="urn:microsoft.com/office/officeart/2008/layout/VerticalCurvedList"/>
    <dgm:cxn modelId="{0F3591FC-B4B6-4809-8951-7C88E2B91B1F}" srcId="{5C742DC9-418D-45F9-B65E-7D123BDCFBC6}" destId="{86AE4DDD-1019-4A8E-B249-F5ECCC74B43C}" srcOrd="1" destOrd="0" parTransId="{FD2EECE6-A6F4-4D87-A14D-1C2F1C7E3011}" sibTransId="{1C56B948-8BCF-4B7A-A300-92B6B5DEF7CB}"/>
    <dgm:cxn modelId="{C7417C57-824E-4536-A2A7-A7C0352896E6}" type="presOf" srcId="{3B4F659C-F310-4398-BFFE-27A9B834A8EF}" destId="{D445468D-61C1-46E7-8F82-DD51D1B00D56}" srcOrd="0" destOrd="0" presId="urn:microsoft.com/office/officeart/2008/layout/VerticalCurvedList"/>
    <dgm:cxn modelId="{EE0C55BE-54F4-49B2-B478-9D0F6EF125C9}" type="presOf" srcId="{86AE4DDD-1019-4A8E-B249-F5ECCC74B43C}" destId="{8A1FCC5E-7C8E-4640-B158-25BA22A2B43F}" srcOrd="0" destOrd="0" presId="urn:microsoft.com/office/officeart/2008/layout/VerticalCurvedList"/>
    <dgm:cxn modelId="{BCAF3D7B-C2DF-4B7C-9DA5-ECA3CC3DE04C}" srcId="{5C742DC9-418D-45F9-B65E-7D123BDCFBC6}" destId="{C67F11F7-646C-4039-97A8-FC84D1B2661E}" srcOrd="0" destOrd="0" parTransId="{37913D14-44A7-4AE7-85E4-F5ECA3DA18F8}" sibTransId="{3B4F659C-F310-4398-BFFE-27A9B834A8EF}"/>
    <dgm:cxn modelId="{483C92E6-1A0F-450A-B298-57F1374DBE89}" type="presParOf" srcId="{B74567C1-2690-4EA2-9888-8B9DD0EE77B8}" destId="{0B9F8A7E-BE64-4C52-AA0A-A2C4581471D1}" srcOrd="0" destOrd="0" presId="urn:microsoft.com/office/officeart/2008/layout/VerticalCurvedList"/>
    <dgm:cxn modelId="{9C415A05-A006-4267-BA5D-74B1B65AA5C6}" type="presParOf" srcId="{0B9F8A7E-BE64-4C52-AA0A-A2C4581471D1}" destId="{1E367FC7-809B-4CBD-83DE-FE1824376AEF}" srcOrd="0" destOrd="0" presId="urn:microsoft.com/office/officeart/2008/layout/VerticalCurvedList"/>
    <dgm:cxn modelId="{B9B22789-67BE-485C-AB75-0F31878FB21C}" type="presParOf" srcId="{1E367FC7-809B-4CBD-83DE-FE1824376AEF}" destId="{A77F5A27-3685-4A7F-8E58-73F28AD14EBA}" srcOrd="0" destOrd="0" presId="urn:microsoft.com/office/officeart/2008/layout/VerticalCurvedList"/>
    <dgm:cxn modelId="{2E2E2D12-BB21-47B5-8A2E-7360E43F8C5D}" type="presParOf" srcId="{1E367FC7-809B-4CBD-83DE-FE1824376AEF}" destId="{D445468D-61C1-46E7-8F82-DD51D1B00D56}" srcOrd="1" destOrd="0" presId="urn:microsoft.com/office/officeart/2008/layout/VerticalCurvedList"/>
    <dgm:cxn modelId="{CC7AA53B-1465-49A3-A1B1-F9847353A047}" type="presParOf" srcId="{1E367FC7-809B-4CBD-83DE-FE1824376AEF}" destId="{BC7A45F5-7721-408A-9F15-377C4C1AC5B7}" srcOrd="2" destOrd="0" presId="urn:microsoft.com/office/officeart/2008/layout/VerticalCurvedList"/>
    <dgm:cxn modelId="{686AF3A9-6543-43BB-94CA-ADCFB1E20FD3}" type="presParOf" srcId="{1E367FC7-809B-4CBD-83DE-FE1824376AEF}" destId="{19060FB6-5BEF-4842-A272-0BB0FC21FF77}" srcOrd="3" destOrd="0" presId="urn:microsoft.com/office/officeart/2008/layout/VerticalCurvedList"/>
    <dgm:cxn modelId="{317EC8B9-8A1A-476F-B9CB-85DFC0370598}" type="presParOf" srcId="{0B9F8A7E-BE64-4C52-AA0A-A2C4581471D1}" destId="{37248348-CDD7-4EAB-9B79-9A7EFE4BD838}" srcOrd="1" destOrd="0" presId="urn:microsoft.com/office/officeart/2008/layout/VerticalCurvedList"/>
    <dgm:cxn modelId="{A5528A30-D03C-4BB0-8A35-7D5754FC54B5}" type="presParOf" srcId="{0B9F8A7E-BE64-4C52-AA0A-A2C4581471D1}" destId="{968B021C-A2D2-4B79-9B80-74172D83D462}" srcOrd="2" destOrd="0" presId="urn:microsoft.com/office/officeart/2008/layout/VerticalCurvedList"/>
    <dgm:cxn modelId="{75A63F95-C67E-4140-B061-A2BB938272FA}" type="presParOf" srcId="{968B021C-A2D2-4B79-9B80-74172D83D462}" destId="{0BBBFEC7-F2D2-442F-AD7C-6DE720A19B4F}" srcOrd="0" destOrd="0" presId="urn:microsoft.com/office/officeart/2008/layout/VerticalCurvedList"/>
    <dgm:cxn modelId="{E65AEB45-FE42-4C75-A1F7-539BDD92960D}" type="presParOf" srcId="{0B9F8A7E-BE64-4C52-AA0A-A2C4581471D1}" destId="{8A1FCC5E-7C8E-4640-B158-25BA22A2B43F}" srcOrd="3" destOrd="0" presId="urn:microsoft.com/office/officeart/2008/layout/VerticalCurvedList"/>
    <dgm:cxn modelId="{1FC3817E-3912-4E0E-B1BE-B89F1E3B4824}" type="presParOf" srcId="{0B9F8A7E-BE64-4C52-AA0A-A2C4581471D1}" destId="{5F862321-D6D2-4F45-8F9C-C9EE563BD7A0}" srcOrd="4" destOrd="0" presId="urn:microsoft.com/office/officeart/2008/layout/VerticalCurvedList"/>
    <dgm:cxn modelId="{256833C7-6786-4B72-BB94-B1847DF2E31F}" type="presParOf" srcId="{5F862321-D6D2-4F45-8F9C-C9EE563BD7A0}" destId="{59B5B4ED-53D4-410E-9928-DD4132418F27}" srcOrd="0" destOrd="0" presId="urn:microsoft.com/office/officeart/2008/layout/VerticalCurvedList"/>
    <dgm:cxn modelId="{1F42FA5E-ABED-4CAC-BA6D-FF18CAD90A2E}" type="presParOf" srcId="{0B9F8A7E-BE64-4C52-AA0A-A2C4581471D1}" destId="{4C4DCEAE-E55B-4C71-87F4-13F595860A11}" srcOrd="5" destOrd="0" presId="urn:microsoft.com/office/officeart/2008/layout/VerticalCurvedList"/>
    <dgm:cxn modelId="{8D01A805-9DEA-4513-91B7-DB7F326C49D8}" type="presParOf" srcId="{0B9F8A7E-BE64-4C52-AA0A-A2C4581471D1}" destId="{9C97B6C2-C343-449A-8BFA-083020627EDA}" srcOrd="6" destOrd="0" presId="urn:microsoft.com/office/officeart/2008/layout/VerticalCurvedList"/>
    <dgm:cxn modelId="{264417A0-B3B7-4ED3-AF09-536383D583A2}" type="presParOf" srcId="{9C97B6C2-C343-449A-8BFA-083020627EDA}" destId="{6982838F-4071-4EA5-A40A-1309D71B1F2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32D396-111D-43C5-9E27-512EF9337A62}" type="doc">
      <dgm:prSet loTypeId="urn:microsoft.com/office/officeart/2005/8/layout/default" loCatId="list" qsTypeId="urn:microsoft.com/office/officeart/2005/8/quickstyle/simple5" qsCatId="simple" csTypeId="urn:microsoft.com/office/officeart/2005/8/colors/colorful5" csCatId="colorful" phldr="1"/>
      <dgm:spPr/>
      <dgm:t>
        <a:bodyPr/>
        <a:lstStyle/>
        <a:p>
          <a:endParaRPr lang="tr-TR"/>
        </a:p>
      </dgm:t>
    </dgm:pt>
    <dgm:pt modelId="{79116399-B581-41A8-9ED3-EAB0B2846A63}">
      <dgm:prSet phldrT="[Text]" custT="1"/>
      <dgm:spPr>
        <a:xfrm>
          <a:off x="384623"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Promosyon videoları</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1E577490-4455-4757-918D-FD21069BACC1}" type="parTrans" cxnId="{19A1BC65-7DBB-42E8-B201-7ED8CCA205E4}">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91B46991-9610-42C4-832A-780E4A1BA25A}" type="sibTrans" cxnId="{19A1BC65-7DBB-42E8-B201-7ED8CCA205E4}">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F2D94CDC-C749-4A54-926F-5B271522E6BC}">
      <dgm:prSet phldrT="[Text]" custT="1"/>
      <dgm:spPr>
        <a:xfrm>
          <a:off x="2798050"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Posterler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3B4B03EC-5A07-4292-9D26-705ED25C1666}" type="parTrans" cxnId="{F984C77E-AD34-4CA7-8F8C-CF34A1D39B52}">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B4BA8C0C-DFD6-439F-BE04-926276468CD0}" type="sibTrans" cxnId="{F984C77E-AD34-4CA7-8F8C-CF34A1D39B52}">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BE76E6D3-5BA4-4856-ACB8-4282D6717F23}">
      <dgm:prSet phldrT="[Text]" custT="1"/>
      <dgm:spPr>
        <a:xfrm>
          <a:off x="1591337"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Animasyon videoları</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1BC87562-F4F7-4955-9FF3-31720D535491}" type="parTrans" cxnId="{A953BC81-AD30-417A-9F3D-F21FA80DECCE}">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8A594407-5EB9-4791-BAC2-48433E2D7470}" type="sibTrans" cxnId="{A953BC81-AD30-417A-9F3D-F21FA80DECCE}">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C71C7CF4-C8E5-407E-AB2E-B07998E67E29}">
      <dgm:prSet phldrT="[Text]" custT="1"/>
      <dgm:spPr>
        <a:xfrm>
          <a:off x="4004763"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Bilboardlar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7D577235-B194-431B-BC09-1A620C260718}" type="parTrans" cxnId="{B9645BBF-8A38-480C-A1BF-D6FF214DC13A}">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558C769C-BDB5-4AF7-9C68-D00E8487FDC4}" type="sibTrans" cxnId="{B9645BBF-8A38-480C-A1BF-D6FF214DC13A}">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768B3CFA-CA45-48D3-BE26-CAEA47F5D0DC}">
      <dgm:prSet phldrT="[Text]" custT="1"/>
      <dgm:spPr>
        <a:xfrm>
          <a:off x="384623"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Araç giydirme </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4A57C0ED-90FE-4CC1-96A1-3BCF30CC0248}" type="parTrans" cxnId="{6EC77494-B583-458B-8332-776AA1B28BA6}">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EC76FE6C-AC33-4544-B40B-040B2869F842}" type="sibTrans" cxnId="{6EC77494-B583-458B-8332-776AA1B28BA6}">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4F724EFF-5FE7-4DB0-9702-1E8DDE14281A}">
      <dgm:prSet phldrT="[Text]" custT="1"/>
      <dgm:spPr>
        <a:xfrm>
          <a:off x="2798050"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Broşürler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558A498D-6AFE-409A-B525-A18F19C06982}" type="parTrans" cxnId="{E2A7ECD5-A3AB-41CF-85F4-E3BAA5A6E7D2}">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4590EC5F-D88A-4AE9-BD1D-4AD7CDE5EEDD}" type="sibTrans" cxnId="{E2A7ECD5-A3AB-41CF-85F4-E3BAA5A6E7D2}">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A65A0BEA-76DE-4C24-9335-A0AA333F49EB}">
      <dgm:prSet phldrT="[Text]" custT="1"/>
      <dgm:spPr>
        <a:xfrm>
          <a:off x="4004763"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Bez çantalar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64ED42CC-8E95-446E-88D3-FC424B055178}" type="parTrans" cxnId="{E3E4FD8E-0ACF-49C3-A0EA-41AC5D70880B}">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64A1A504-67A5-43D9-82C2-CAE8EFB121D7}" type="sibTrans" cxnId="{E3E4FD8E-0ACF-49C3-A0EA-41AC5D70880B}">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8EAA9E33-7CCE-4539-87E5-1ADA120435B6}">
      <dgm:prSet phldrT="[Text]" custT="1"/>
      <dgm:spPr>
        <a:xfrm>
          <a:off x="1591337"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Afişler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B810C3D9-80A7-4545-8516-DC937F181806}" type="parTrans" cxnId="{3D6CF6A7-7FAD-4CDD-B97E-E3815918394C}">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3E64BB96-94B0-4EC8-83CE-7C14824D5140}" type="sibTrans" cxnId="{3D6CF6A7-7FAD-4CDD-B97E-E3815918394C}">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96AA295F-7155-4155-AFBD-5FF14E6A247F}" type="pres">
      <dgm:prSet presAssocID="{3332D396-111D-43C5-9E27-512EF9337A62}" presName="diagram" presStyleCnt="0">
        <dgm:presLayoutVars>
          <dgm:dir/>
          <dgm:resizeHandles val="exact"/>
        </dgm:presLayoutVars>
      </dgm:prSet>
      <dgm:spPr/>
      <dgm:t>
        <a:bodyPr/>
        <a:lstStyle/>
        <a:p>
          <a:endParaRPr lang="en-US"/>
        </a:p>
      </dgm:t>
    </dgm:pt>
    <dgm:pt modelId="{693D0895-FB57-4BE2-8B0F-ED543C45C964}" type="pres">
      <dgm:prSet presAssocID="{79116399-B581-41A8-9ED3-EAB0B2846A63}" presName="node" presStyleLbl="node1" presStyleIdx="0" presStyleCnt="8">
        <dgm:presLayoutVars>
          <dgm:bulletEnabled val="1"/>
        </dgm:presLayoutVars>
      </dgm:prSet>
      <dgm:spPr>
        <a:prstGeom prst="rect">
          <a:avLst/>
        </a:prstGeom>
      </dgm:spPr>
      <dgm:t>
        <a:bodyPr/>
        <a:lstStyle/>
        <a:p>
          <a:endParaRPr lang="en-US"/>
        </a:p>
      </dgm:t>
    </dgm:pt>
    <dgm:pt modelId="{D2478A70-782D-485A-9858-BBB5AB076463}" type="pres">
      <dgm:prSet presAssocID="{91B46991-9610-42C4-832A-780E4A1BA25A}" presName="sibTrans" presStyleCnt="0"/>
      <dgm:spPr/>
    </dgm:pt>
    <dgm:pt modelId="{E0F7E266-1BC1-4DE0-8AF7-C7AAE3B41E0A}" type="pres">
      <dgm:prSet presAssocID="{BE76E6D3-5BA4-4856-ACB8-4282D6717F23}" presName="node" presStyleLbl="node1" presStyleIdx="1" presStyleCnt="8">
        <dgm:presLayoutVars>
          <dgm:bulletEnabled val="1"/>
        </dgm:presLayoutVars>
      </dgm:prSet>
      <dgm:spPr>
        <a:prstGeom prst="rect">
          <a:avLst/>
        </a:prstGeom>
      </dgm:spPr>
      <dgm:t>
        <a:bodyPr/>
        <a:lstStyle/>
        <a:p>
          <a:endParaRPr lang="en-US"/>
        </a:p>
      </dgm:t>
    </dgm:pt>
    <dgm:pt modelId="{A05EDF5E-F744-4A86-84EA-BA9982B1D82A}" type="pres">
      <dgm:prSet presAssocID="{8A594407-5EB9-4791-BAC2-48433E2D7470}" presName="sibTrans" presStyleCnt="0"/>
      <dgm:spPr/>
    </dgm:pt>
    <dgm:pt modelId="{A0FEA8CD-586B-42EC-A5EE-7B7C61537F34}" type="pres">
      <dgm:prSet presAssocID="{F2D94CDC-C749-4A54-926F-5B271522E6BC}" presName="node" presStyleLbl="node1" presStyleIdx="2" presStyleCnt="8">
        <dgm:presLayoutVars>
          <dgm:bulletEnabled val="1"/>
        </dgm:presLayoutVars>
      </dgm:prSet>
      <dgm:spPr>
        <a:prstGeom prst="rect">
          <a:avLst/>
        </a:prstGeom>
      </dgm:spPr>
      <dgm:t>
        <a:bodyPr/>
        <a:lstStyle/>
        <a:p>
          <a:endParaRPr lang="en-US"/>
        </a:p>
      </dgm:t>
    </dgm:pt>
    <dgm:pt modelId="{EFF38D6F-D99B-44DB-877F-F47BE337F466}" type="pres">
      <dgm:prSet presAssocID="{B4BA8C0C-DFD6-439F-BE04-926276468CD0}" presName="sibTrans" presStyleCnt="0"/>
      <dgm:spPr/>
    </dgm:pt>
    <dgm:pt modelId="{AD18A257-ACA5-45F8-86A1-E18C53C17780}" type="pres">
      <dgm:prSet presAssocID="{C71C7CF4-C8E5-407E-AB2E-B07998E67E29}" presName="node" presStyleLbl="node1" presStyleIdx="3" presStyleCnt="8">
        <dgm:presLayoutVars>
          <dgm:bulletEnabled val="1"/>
        </dgm:presLayoutVars>
      </dgm:prSet>
      <dgm:spPr>
        <a:prstGeom prst="rect">
          <a:avLst/>
        </a:prstGeom>
      </dgm:spPr>
      <dgm:t>
        <a:bodyPr/>
        <a:lstStyle/>
        <a:p>
          <a:endParaRPr lang="en-US"/>
        </a:p>
      </dgm:t>
    </dgm:pt>
    <dgm:pt modelId="{1915F48E-BA62-40AC-9DC2-4CBF1B819367}" type="pres">
      <dgm:prSet presAssocID="{558C769C-BDB5-4AF7-9C68-D00E8487FDC4}" presName="sibTrans" presStyleCnt="0"/>
      <dgm:spPr/>
    </dgm:pt>
    <dgm:pt modelId="{C40FA6FF-9D16-4971-BDAA-7A8CA8A71D4C}" type="pres">
      <dgm:prSet presAssocID="{768B3CFA-CA45-48D3-BE26-CAEA47F5D0DC}" presName="node" presStyleLbl="node1" presStyleIdx="4" presStyleCnt="8">
        <dgm:presLayoutVars>
          <dgm:bulletEnabled val="1"/>
        </dgm:presLayoutVars>
      </dgm:prSet>
      <dgm:spPr>
        <a:prstGeom prst="rect">
          <a:avLst/>
        </a:prstGeom>
      </dgm:spPr>
      <dgm:t>
        <a:bodyPr/>
        <a:lstStyle/>
        <a:p>
          <a:endParaRPr lang="en-US"/>
        </a:p>
      </dgm:t>
    </dgm:pt>
    <dgm:pt modelId="{B58EF608-6861-4B55-A5CB-A419498DD118}" type="pres">
      <dgm:prSet presAssocID="{EC76FE6C-AC33-4544-B40B-040B2869F842}" presName="sibTrans" presStyleCnt="0"/>
      <dgm:spPr/>
    </dgm:pt>
    <dgm:pt modelId="{827FF650-9FC8-4DA1-B2B8-7727331F4DA9}" type="pres">
      <dgm:prSet presAssocID="{8EAA9E33-7CCE-4539-87E5-1ADA120435B6}" presName="node" presStyleLbl="node1" presStyleIdx="5" presStyleCnt="8">
        <dgm:presLayoutVars>
          <dgm:bulletEnabled val="1"/>
        </dgm:presLayoutVars>
      </dgm:prSet>
      <dgm:spPr>
        <a:prstGeom prst="rect">
          <a:avLst/>
        </a:prstGeom>
      </dgm:spPr>
      <dgm:t>
        <a:bodyPr/>
        <a:lstStyle/>
        <a:p>
          <a:endParaRPr lang="en-US"/>
        </a:p>
      </dgm:t>
    </dgm:pt>
    <dgm:pt modelId="{2B0E2E78-CCB8-4141-B604-ECD40BD70EBD}" type="pres">
      <dgm:prSet presAssocID="{3E64BB96-94B0-4EC8-83CE-7C14824D5140}" presName="sibTrans" presStyleCnt="0"/>
      <dgm:spPr/>
    </dgm:pt>
    <dgm:pt modelId="{361F70B4-5673-4793-B673-8471B8516960}" type="pres">
      <dgm:prSet presAssocID="{4F724EFF-5FE7-4DB0-9702-1E8DDE14281A}" presName="node" presStyleLbl="node1" presStyleIdx="6" presStyleCnt="8">
        <dgm:presLayoutVars>
          <dgm:bulletEnabled val="1"/>
        </dgm:presLayoutVars>
      </dgm:prSet>
      <dgm:spPr>
        <a:prstGeom prst="rect">
          <a:avLst/>
        </a:prstGeom>
      </dgm:spPr>
      <dgm:t>
        <a:bodyPr/>
        <a:lstStyle/>
        <a:p>
          <a:endParaRPr lang="en-US"/>
        </a:p>
      </dgm:t>
    </dgm:pt>
    <dgm:pt modelId="{62779FD0-883A-4E40-A353-7D365679749B}" type="pres">
      <dgm:prSet presAssocID="{4590EC5F-D88A-4AE9-BD1D-4AD7CDE5EEDD}" presName="sibTrans" presStyleCnt="0"/>
      <dgm:spPr/>
    </dgm:pt>
    <dgm:pt modelId="{65513CEA-07B1-4E13-9640-FAA677C0349F}" type="pres">
      <dgm:prSet presAssocID="{A65A0BEA-76DE-4C24-9335-A0AA333F49EB}" presName="node" presStyleLbl="node1" presStyleIdx="7" presStyleCnt="8">
        <dgm:presLayoutVars>
          <dgm:bulletEnabled val="1"/>
        </dgm:presLayoutVars>
      </dgm:prSet>
      <dgm:spPr>
        <a:prstGeom prst="rect">
          <a:avLst/>
        </a:prstGeom>
      </dgm:spPr>
      <dgm:t>
        <a:bodyPr/>
        <a:lstStyle/>
        <a:p>
          <a:endParaRPr lang="en-US"/>
        </a:p>
      </dgm:t>
    </dgm:pt>
  </dgm:ptLst>
  <dgm:cxnLst>
    <dgm:cxn modelId="{166C8EF5-1640-4819-9678-2E4CB07F2FF2}" type="presOf" srcId="{F2D94CDC-C749-4A54-926F-5B271522E6BC}" destId="{A0FEA8CD-586B-42EC-A5EE-7B7C61537F34}" srcOrd="0" destOrd="0" presId="urn:microsoft.com/office/officeart/2005/8/layout/default"/>
    <dgm:cxn modelId="{47954A51-BF17-4C14-98A8-49D92394E10E}" type="presOf" srcId="{4F724EFF-5FE7-4DB0-9702-1E8DDE14281A}" destId="{361F70B4-5673-4793-B673-8471B8516960}" srcOrd="0" destOrd="0" presId="urn:microsoft.com/office/officeart/2005/8/layout/default"/>
    <dgm:cxn modelId="{B9645BBF-8A38-480C-A1BF-D6FF214DC13A}" srcId="{3332D396-111D-43C5-9E27-512EF9337A62}" destId="{C71C7CF4-C8E5-407E-AB2E-B07998E67E29}" srcOrd="3" destOrd="0" parTransId="{7D577235-B194-431B-BC09-1A620C260718}" sibTransId="{558C769C-BDB5-4AF7-9C68-D00E8487FDC4}"/>
    <dgm:cxn modelId="{6EC77494-B583-458B-8332-776AA1B28BA6}" srcId="{3332D396-111D-43C5-9E27-512EF9337A62}" destId="{768B3CFA-CA45-48D3-BE26-CAEA47F5D0DC}" srcOrd="4" destOrd="0" parTransId="{4A57C0ED-90FE-4CC1-96A1-3BCF30CC0248}" sibTransId="{EC76FE6C-AC33-4544-B40B-040B2869F842}"/>
    <dgm:cxn modelId="{3D6CF6A7-7FAD-4CDD-B97E-E3815918394C}" srcId="{3332D396-111D-43C5-9E27-512EF9337A62}" destId="{8EAA9E33-7CCE-4539-87E5-1ADA120435B6}" srcOrd="5" destOrd="0" parTransId="{B810C3D9-80A7-4545-8516-DC937F181806}" sibTransId="{3E64BB96-94B0-4EC8-83CE-7C14824D5140}"/>
    <dgm:cxn modelId="{6E5E21BD-29A7-4AD0-B702-BE6F9D9FF97C}" type="presOf" srcId="{3332D396-111D-43C5-9E27-512EF9337A62}" destId="{96AA295F-7155-4155-AFBD-5FF14E6A247F}" srcOrd="0" destOrd="0" presId="urn:microsoft.com/office/officeart/2005/8/layout/default"/>
    <dgm:cxn modelId="{40904F40-265D-47D0-B1D3-8734EAF99344}" type="presOf" srcId="{768B3CFA-CA45-48D3-BE26-CAEA47F5D0DC}" destId="{C40FA6FF-9D16-4971-BDAA-7A8CA8A71D4C}" srcOrd="0" destOrd="0" presId="urn:microsoft.com/office/officeart/2005/8/layout/default"/>
    <dgm:cxn modelId="{123262F3-EB50-4BAB-ADF4-82309E6E640F}" type="presOf" srcId="{8EAA9E33-7CCE-4539-87E5-1ADA120435B6}" destId="{827FF650-9FC8-4DA1-B2B8-7727331F4DA9}" srcOrd="0" destOrd="0" presId="urn:microsoft.com/office/officeart/2005/8/layout/default"/>
    <dgm:cxn modelId="{E2A7ECD5-A3AB-41CF-85F4-E3BAA5A6E7D2}" srcId="{3332D396-111D-43C5-9E27-512EF9337A62}" destId="{4F724EFF-5FE7-4DB0-9702-1E8DDE14281A}" srcOrd="6" destOrd="0" parTransId="{558A498D-6AFE-409A-B525-A18F19C06982}" sibTransId="{4590EC5F-D88A-4AE9-BD1D-4AD7CDE5EEDD}"/>
    <dgm:cxn modelId="{25E85373-3E9D-4005-AA6C-D9AB2AB35D7C}" type="presOf" srcId="{C71C7CF4-C8E5-407E-AB2E-B07998E67E29}" destId="{AD18A257-ACA5-45F8-86A1-E18C53C17780}" srcOrd="0" destOrd="0" presId="urn:microsoft.com/office/officeart/2005/8/layout/default"/>
    <dgm:cxn modelId="{E3E4FD8E-0ACF-49C3-A0EA-41AC5D70880B}" srcId="{3332D396-111D-43C5-9E27-512EF9337A62}" destId="{A65A0BEA-76DE-4C24-9335-A0AA333F49EB}" srcOrd="7" destOrd="0" parTransId="{64ED42CC-8E95-446E-88D3-FC424B055178}" sibTransId="{64A1A504-67A5-43D9-82C2-CAE8EFB121D7}"/>
    <dgm:cxn modelId="{A953BC81-AD30-417A-9F3D-F21FA80DECCE}" srcId="{3332D396-111D-43C5-9E27-512EF9337A62}" destId="{BE76E6D3-5BA4-4856-ACB8-4282D6717F23}" srcOrd="1" destOrd="0" parTransId="{1BC87562-F4F7-4955-9FF3-31720D535491}" sibTransId="{8A594407-5EB9-4791-BAC2-48433E2D7470}"/>
    <dgm:cxn modelId="{F8E5D40B-C230-4AC7-B8F8-1AF78DC79576}" type="presOf" srcId="{A65A0BEA-76DE-4C24-9335-A0AA333F49EB}" destId="{65513CEA-07B1-4E13-9640-FAA677C0349F}" srcOrd="0" destOrd="0" presId="urn:microsoft.com/office/officeart/2005/8/layout/default"/>
    <dgm:cxn modelId="{F984C77E-AD34-4CA7-8F8C-CF34A1D39B52}" srcId="{3332D396-111D-43C5-9E27-512EF9337A62}" destId="{F2D94CDC-C749-4A54-926F-5B271522E6BC}" srcOrd="2" destOrd="0" parTransId="{3B4B03EC-5A07-4292-9D26-705ED25C1666}" sibTransId="{B4BA8C0C-DFD6-439F-BE04-926276468CD0}"/>
    <dgm:cxn modelId="{A3FDC97A-401B-4B23-B3CA-1C24B9EB4BD8}" type="presOf" srcId="{79116399-B581-41A8-9ED3-EAB0B2846A63}" destId="{693D0895-FB57-4BE2-8B0F-ED543C45C964}" srcOrd="0" destOrd="0" presId="urn:microsoft.com/office/officeart/2005/8/layout/default"/>
    <dgm:cxn modelId="{19A1BC65-7DBB-42E8-B201-7ED8CCA205E4}" srcId="{3332D396-111D-43C5-9E27-512EF9337A62}" destId="{79116399-B581-41A8-9ED3-EAB0B2846A63}" srcOrd="0" destOrd="0" parTransId="{1E577490-4455-4757-918D-FD21069BACC1}" sibTransId="{91B46991-9610-42C4-832A-780E4A1BA25A}"/>
    <dgm:cxn modelId="{EF0CBDB0-F530-4337-8E98-EE5319F19021}" type="presOf" srcId="{BE76E6D3-5BA4-4856-ACB8-4282D6717F23}" destId="{E0F7E266-1BC1-4DE0-8AF7-C7AAE3B41E0A}" srcOrd="0" destOrd="0" presId="urn:microsoft.com/office/officeart/2005/8/layout/default"/>
    <dgm:cxn modelId="{4405419E-CE91-4E76-B394-EA4C8E43526A}" type="presParOf" srcId="{96AA295F-7155-4155-AFBD-5FF14E6A247F}" destId="{693D0895-FB57-4BE2-8B0F-ED543C45C964}" srcOrd="0" destOrd="0" presId="urn:microsoft.com/office/officeart/2005/8/layout/default"/>
    <dgm:cxn modelId="{C78AF48B-B0B5-4CB9-8B8E-F559B1BE9D9D}" type="presParOf" srcId="{96AA295F-7155-4155-AFBD-5FF14E6A247F}" destId="{D2478A70-782D-485A-9858-BBB5AB076463}" srcOrd="1" destOrd="0" presId="urn:microsoft.com/office/officeart/2005/8/layout/default"/>
    <dgm:cxn modelId="{90BAD6A9-B628-4781-A364-29820D479B03}" type="presParOf" srcId="{96AA295F-7155-4155-AFBD-5FF14E6A247F}" destId="{E0F7E266-1BC1-4DE0-8AF7-C7AAE3B41E0A}" srcOrd="2" destOrd="0" presId="urn:microsoft.com/office/officeart/2005/8/layout/default"/>
    <dgm:cxn modelId="{EBD17A44-EB25-453F-A808-92CC1272DEB5}" type="presParOf" srcId="{96AA295F-7155-4155-AFBD-5FF14E6A247F}" destId="{A05EDF5E-F744-4A86-84EA-BA9982B1D82A}" srcOrd="3" destOrd="0" presId="urn:microsoft.com/office/officeart/2005/8/layout/default"/>
    <dgm:cxn modelId="{51FACE05-18C6-4F46-B34D-774D26503AC4}" type="presParOf" srcId="{96AA295F-7155-4155-AFBD-5FF14E6A247F}" destId="{A0FEA8CD-586B-42EC-A5EE-7B7C61537F34}" srcOrd="4" destOrd="0" presId="urn:microsoft.com/office/officeart/2005/8/layout/default"/>
    <dgm:cxn modelId="{A16DA3B3-4B80-4673-BF8C-882CC89606C4}" type="presParOf" srcId="{96AA295F-7155-4155-AFBD-5FF14E6A247F}" destId="{EFF38D6F-D99B-44DB-877F-F47BE337F466}" srcOrd="5" destOrd="0" presId="urn:microsoft.com/office/officeart/2005/8/layout/default"/>
    <dgm:cxn modelId="{CC474F9E-3DDB-4B1D-A909-9560640CEAC0}" type="presParOf" srcId="{96AA295F-7155-4155-AFBD-5FF14E6A247F}" destId="{AD18A257-ACA5-45F8-86A1-E18C53C17780}" srcOrd="6" destOrd="0" presId="urn:microsoft.com/office/officeart/2005/8/layout/default"/>
    <dgm:cxn modelId="{FAC9E536-918C-4A9C-8C10-8C18E64AEB75}" type="presParOf" srcId="{96AA295F-7155-4155-AFBD-5FF14E6A247F}" destId="{1915F48E-BA62-40AC-9DC2-4CBF1B819367}" srcOrd="7" destOrd="0" presId="urn:microsoft.com/office/officeart/2005/8/layout/default"/>
    <dgm:cxn modelId="{E89ED053-3591-42A7-B83B-66F79B5F1736}" type="presParOf" srcId="{96AA295F-7155-4155-AFBD-5FF14E6A247F}" destId="{C40FA6FF-9D16-4971-BDAA-7A8CA8A71D4C}" srcOrd="8" destOrd="0" presId="urn:microsoft.com/office/officeart/2005/8/layout/default"/>
    <dgm:cxn modelId="{48A679C3-7B3E-4E82-B6AD-01FDC4AE95A2}" type="presParOf" srcId="{96AA295F-7155-4155-AFBD-5FF14E6A247F}" destId="{B58EF608-6861-4B55-A5CB-A419498DD118}" srcOrd="9" destOrd="0" presId="urn:microsoft.com/office/officeart/2005/8/layout/default"/>
    <dgm:cxn modelId="{A6407403-AC79-4EF7-9DF6-050338CCC78B}" type="presParOf" srcId="{96AA295F-7155-4155-AFBD-5FF14E6A247F}" destId="{827FF650-9FC8-4DA1-B2B8-7727331F4DA9}" srcOrd="10" destOrd="0" presId="urn:microsoft.com/office/officeart/2005/8/layout/default"/>
    <dgm:cxn modelId="{24CA8B4C-C446-482F-967C-FE5CC5C20D15}" type="presParOf" srcId="{96AA295F-7155-4155-AFBD-5FF14E6A247F}" destId="{2B0E2E78-CCB8-4141-B604-ECD40BD70EBD}" srcOrd="11" destOrd="0" presId="urn:microsoft.com/office/officeart/2005/8/layout/default"/>
    <dgm:cxn modelId="{9A741680-BA97-4485-B3A7-843BC96BD847}" type="presParOf" srcId="{96AA295F-7155-4155-AFBD-5FF14E6A247F}" destId="{361F70B4-5673-4793-B673-8471B8516960}" srcOrd="12" destOrd="0" presId="urn:microsoft.com/office/officeart/2005/8/layout/default"/>
    <dgm:cxn modelId="{0DB4189C-6765-4E3B-B0BB-B8A9FF015445}" type="presParOf" srcId="{96AA295F-7155-4155-AFBD-5FF14E6A247F}" destId="{62779FD0-883A-4E40-A353-7D365679749B}" srcOrd="13" destOrd="0" presId="urn:microsoft.com/office/officeart/2005/8/layout/default"/>
    <dgm:cxn modelId="{60F54272-AFCE-43EB-AAA4-8524A9DF689D}" type="presParOf" srcId="{96AA295F-7155-4155-AFBD-5FF14E6A247F}" destId="{65513CEA-07B1-4E13-9640-FAA677C0349F}" srcOrd="14" destOrd="0" presId="urn:microsoft.com/office/officeart/2005/8/layout/default"/>
  </dgm:cxnLst>
  <dgm:bg>
    <a:effectLst>
      <a:outerShdw blurRad="50800" dist="38100" algn="l" rotWithShape="0">
        <a:prstClr val="black">
          <a:alpha val="40000"/>
        </a:prstClr>
      </a:outerShd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45468D-61C1-46E7-8F82-DD51D1B00D56}">
      <dsp:nvSpPr>
        <dsp:cNvPr id="0" name=""/>
        <dsp:cNvSpPr/>
      </dsp:nvSpPr>
      <dsp:spPr>
        <a:xfrm>
          <a:off x="-5033139" y="-771117"/>
          <a:ext cx="5994083" cy="5994083"/>
        </a:xfrm>
        <a:prstGeom prst="blockArc">
          <a:avLst>
            <a:gd name="adj1" fmla="val 18900000"/>
            <a:gd name="adj2" fmla="val 2700000"/>
            <a:gd name="adj3" fmla="val 360"/>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248348-CDD7-4EAB-9B79-9A7EFE4BD838}">
      <dsp:nvSpPr>
        <dsp:cNvPr id="0" name=""/>
        <dsp:cNvSpPr/>
      </dsp:nvSpPr>
      <dsp:spPr>
        <a:xfrm>
          <a:off x="618039" y="445184"/>
          <a:ext cx="5343705" cy="89036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Farkındalık</a:t>
          </a:r>
          <a:r>
            <a:rPr lang="en-US" sz="2700" kern="1200" dirty="0"/>
            <a:t> </a:t>
          </a:r>
          <a:r>
            <a:rPr lang="en-US" sz="2700" kern="1200" dirty="0" err="1"/>
            <a:t>oluşturma</a:t>
          </a:r>
          <a:r>
            <a:rPr lang="en-US" sz="2700" kern="1200" dirty="0"/>
            <a:t> </a:t>
          </a:r>
          <a:r>
            <a:rPr lang="en-US" sz="2700" kern="1200" dirty="0" err="1"/>
            <a:t>faaliyetleri</a:t>
          </a:r>
          <a:r>
            <a:rPr lang="en-US" sz="2700" kern="1200" dirty="0"/>
            <a:t> </a:t>
          </a:r>
        </a:p>
      </dsp:txBody>
      <dsp:txXfrm>
        <a:off x="618039" y="445184"/>
        <a:ext cx="5343705" cy="890369"/>
      </dsp:txXfrm>
    </dsp:sp>
    <dsp:sp modelId="{0BBBFEC7-F2D2-442F-AD7C-6DE720A19B4F}">
      <dsp:nvSpPr>
        <dsp:cNvPr id="0" name=""/>
        <dsp:cNvSpPr/>
      </dsp:nvSpPr>
      <dsp:spPr>
        <a:xfrm>
          <a:off x="61558" y="333888"/>
          <a:ext cx="1112962" cy="1112962"/>
        </a:xfrm>
        <a:prstGeom prst="ellipse">
          <a:avLst/>
        </a:prstGeom>
        <a:solidFill>
          <a:schemeClr val="lt1">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8A1FCC5E-7C8E-4640-B158-25BA22A2B43F}">
      <dsp:nvSpPr>
        <dsp:cNvPr id="0" name=""/>
        <dsp:cNvSpPr/>
      </dsp:nvSpPr>
      <dsp:spPr>
        <a:xfrm>
          <a:off x="941689" y="1780739"/>
          <a:ext cx="5020056" cy="890369"/>
        </a:xfrm>
        <a:prstGeom prst="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Eğitim</a:t>
          </a:r>
          <a:r>
            <a:rPr lang="en-US" sz="2700" kern="1200" dirty="0"/>
            <a:t> </a:t>
          </a:r>
          <a:r>
            <a:rPr lang="en-US" sz="2700" kern="1200" dirty="0" err="1"/>
            <a:t>ve</a:t>
          </a:r>
          <a:r>
            <a:rPr lang="en-US" sz="2700" kern="1200" dirty="0"/>
            <a:t> </a:t>
          </a:r>
          <a:r>
            <a:rPr lang="en-US" sz="2700" kern="1200" dirty="0" err="1"/>
            <a:t>Eğitimci</a:t>
          </a:r>
          <a:r>
            <a:rPr lang="en-US" sz="2700" kern="1200" dirty="0"/>
            <a:t> </a:t>
          </a:r>
          <a:r>
            <a:rPr lang="en-US" sz="2700" kern="1200" dirty="0" err="1"/>
            <a:t>Eğitimleri</a:t>
          </a:r>
          <a:endParaRPr lang="en-US" sz="2700" kern="1200" dirty="0"/>
        </a:p>
      </dsp:txBody>
      <dsp:txXfrm>
        <a:off x="941689" y="1780739"/>
        <a:ext cx="5020056" cy="890369"/>
      </dsp:txXfrm>
    </dsp:sp>
    <dsp:sp modelId="{59B5B4ED-53D4-410E-9928-DD4132418F27}">
      <dsp:nvSpPr>
        <dsp:cNvPr id="0" name=""/>
        <dsp:cNvSpPr/>
      </dsp:nvSpPr>
      <dsp:spPr>
        <a:xfrm>
          <a:off x="385208" y="1669443"/>
          <a:ext cx="1112962" cy="1112962"/>
        </a:xfrm>
        <a:prstGeom prst="ellipse">
          <a:avLst/>
        </a:prstGeom>
        <a:solidFill>
          <a:schemeClr val="lt1">
            <a:hueOff val="0"/>
            <a:satOff val="0"/>
            <a:lumOff val="0"/>
            <a:alphaOff val="0"/>
          </a:schemeClr>
        </a:solidFill>
        <a:ln w="6350" cap="flat" cmpd="sng" algn="ctr">
          <a:solidFill>
            <a:schemeClr val="accent5">
              <a:hueOff val="-3379271"/>
              <a:satOff val="-8710"/>
              <a:lumOff val="-5883"/>
              <a:alphaOff val="0"/>
            </a:schemeClr>
          </a:solidFill>
          <a:prstDash val="solid"/>
          <a:miter lim="800000"/>
        </a:ln>
        <a:effectLst/>
      </dsp:spPr>
      <dsp:style>
        <a:lnRef idx="1">
          <a:scrgbClr r="0" g="0" b="0"/>
        </a:lnRef>
        <a:fillRef idx="1">
          <a:scrgbClr r="0" g="0" b="0"/>
        </a:fillRef>
        <a:effectRef idx="2">
          <a:scrgbClr r="0" g="0" b="0"/>
        </a:effectRef>
        <a:fontRef idx="minor"/>
      </dsp:style>
    </dsp:sp>
    <dsp:sp modelId="{4C4DCEAE-E55B-4C71-87F4-13F595860A11}">
      <dsp:nvSpPr>
        <dsp:cNvPr id="0" name=""/>
        <dsp:cNvSpPr/>
      </dsp:nvSpPr>
      <dsp:spPr>
        <a:xfrm>
          <a:off x="618039" y="3116293"/>
          <a:ext cx="5343705" cy="890369"/>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Anketler</a:t>
          </a:r>
          <a:r>
            <a:rPr lang="en-US" sz="2700" kern="1200" dirty="0"/>
            <a:t> </a:t>
          </a:r>
          <a:r>
            <a:rPr lang="en-US" sz="2700" kern="1200" dirty="0" err="1"/>
            <a:t>ve</a:t>
          </a:r>
          <a:r>
            <a:rPr lang="en-US" sz="2700" kern="1200" dirty="0"/>
            <a:t> Final </a:t>
          </a:r>
          <a:r>
            <a:rPr lang="en-US" sz="2700" kern="1200" dirty="0" err="1"/>
            <a:t>Raporu</a:t>
          </a:r>
          <a:endParaRPr lang="en-US" sz="2700" kern="1200" dirty="0"/>
        </a:p>
      </dsp:txBody>
      <dsp:txXfrm>
        <a:off x="618039" y="3116293"/>
        <a:ext cx="5343705" cy="890369"/>
      </dsp:txXfrm>
    </dsp:sp>
    <dsp:sp modelId="{6982838F-4071-4EA5-A40A-1309D71B1F2C}">
      <dsp:nvSpPr>
        <dsp:cNvPr id="0" name=""/>
        <dsp:cNvSpPr/>
      </dsp:nvSpPr>
      <dsp:spPr>
        <a:xfrm>
          <a:off x="61558" y="3004997"/>
          <a:ext cx="1112962" cy="1112962"/>
        </a:xfrm>
        <a:prstGeom prst="ellipse">
          <a:avLst/>
        </a:prstGeom>
        <a:solidFill>
          <a:schemeClr val="lt1">
            <a:hueOff val="0"/>
            <a:satOff val="0"/>
            <a:lumOff val="0"/>
            <a:alphaOff val="0"/>
          </a:schemeClr>
        </a:soli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3D0895-FB57-4BE2-8B0F-ED543C45C964}">
      <dsp:nvSpPr>
        <dsp:cNvPr id="0" name=""/>
        <dsp:cNvSpPr/>
      </dsp:nvSpPr>
      <dsp:spPr>
        <a:xfrm>
          <a:off x="2901" y="331959"/>
          <a:ext cx="2301698" cy="138101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Promosyon videoları</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901" y="331959"/>
        <a:ext cx="2301698" cy="1381018"/>
      </dsp:txXfrm>
    </dsp:sp>
    <dsp:sp modelId="{E0F7E266-1BC1-4DE0-8AF7-C7AAE3B41E0A}">
      <dsp:nvSpPr>
        <dsp:cNvPr id="0" name=""/>
        <dsp:cNvSpPr/>
      </dsp:nvSpPr>
      <dsp:spPr>
        <a:xfrm>
          <a:off x="2534769" y="331959"/>
          <a:ext cx="2301698" cy="1381018"/>
        </a:xfrm>
        <a:prstGeom prst="rect">
          <a:avLst/>
        </a:prstGeom>
        <a:gradFill rotWithShape="0">
          <a:gsLst>
            <a:gs pos="0">
              <a:schemeClr val="accent5">
                <a:hueOff val="-965506"/>
                <a:satOff val="-2488"/>
                <a:lumOff val="-1681"/>
                <a:alphaOff val="0"/>
                <a:satMod val="103000"/>
                <a:lumMod val="102000"/>
                <a:tint val="94000"/>
              </a:schemeClr>
            </a:gs>
            <a:gs pos="50000">
              <a:schemeClr val="accent5">
                <a:hueOff val="-965506"/>
                <a:satOff val="-2488"/>
                <a:lumOff val="-1681"/>
                <a:alphaOff val="0"/>
                <a:satMod val="110000"/>
                <a:lumMod val="100000"/>
                <a:shade val="100000"/>
              </a:schemeClr>
            </a:gs>
            <a:gs pos="100000">
              <a:schemeClr val="accent5">
                <a:hueOff val="-965506"/>
                <a:satOff val="-2488"/>
                <a:lumOff val="-168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Animasyon videoları</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534769" y="331959"/>
        <a:ext cx="2301698" cy="1381018"/>
      </dsp:txXfrm>
    </dsp:sp>
    <dsp:sp modelId="{A0FEA8CD-586B-42EC-A5EE-7B7C61537F34}">
      <dsp:nvSpPr>
        <dsp:cNvPr id="0" name=""/>
        <dsp:cNvSpPr/>
      </dsp:nvSpPr>
      <dsp:spPr>
        <a:xfrm>
          <a:off x="5066637" y="331959"/>
          <a:ext cx="2301698" cy="1381018"/>
        </a:xfrm>
        <a:prstGeom prst="rect">
          <a:avLst/>
        </a:prstGeom>
        <a:gradFill rotWithShape="0">
          <a:gsLst>
            <a:gs pos="0">
              <a:schemeClr val="accent5">
                <a:hueOff val="-1931012"/>
                <a:satOff val="-4977"/>
                <a:lumOff val="-3361"/>
                <a:alphaOff val="0"/>
                <a:satMod val="103000"/>
                <a:lumMod val="102000"/>
                <a:tint val="94000"/>
              </a:schemeClr>
            </a:gs>
            <a:gs pos="50000">
              <a:schemeClr val="accent5">
                <a:hueOff val="-1931012"/>
                <a:satOff val="-4977"/>
                <a:lumOff val="-3361"/>
                <a:alphaOff val="0"/>
                <a:satMod val="110000"/>
                <a:lumMod val="100000"/>
                <a:shade val="100000"/>
              </a:schemeClr>
            </a:gs>
            <a:gs pos="100000">
              <a:schemeClr val="accent5">
                <a:hueOff val="-1931012"/>
                <a:satOff val="-4977"/>
                <a:lumOff val="-33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Posterler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5066637" y="331959"/>
        <a:ext cx="2301698" cy="1381018"/>
      </dsp:txXfrm>
    </dsp:sp>
    <dsp:sp modelId="{AD18A257-ACA5-45F8-86A1-E18C53C17780}">
      <dsp:nvSpPr>
        <dsp:cNvPr id="0" name=""/>
        <dsp:cNvSpPr/>
      </dsp:nvSpPr>
      <dsp:spPr>
        <a:xfrm>
          <a:off x="7598505" y="331959"/>
          <a:ext cx="2301698" cy="1381018"/>
        </a:xfrm>
        <a:prstGeom prst="rect">
          <a:avLst/>
        </a:prstGeom>
        <a:gradFill rotWithShape="0">
          <a:gsLst>
            <a:gs pos="0">
              <a:schemeClr val="accent5">
                <a:hueOff val="-2896518"/>
                <a:satOff val="-7465"/>
                <a:lumOff val="-5042"/>
                <a:alphaOff val="0"/>
                <a:satMod val="103000"/>
                <a:lumMod val="102000"/>
                <a:tint val="94000"/>
              </a:schemeClr>
            </a:gs>
            <a:gs pos="50000">
              <a:schemeClr val="accent5">
                <a:hueOff val="-2896518"/>
                <a:satOff val="-7465"/>
                <a:lumOff val="-5042"/>
                <a:alphaOff val="0"/>
                <a:satMod val="110000"/>
                <a:lumMod val="100000"/>
                <a:shade val="100000"/>
              </a:schemeClr>
            </a:gs>
            <a:gs pos="100000">
              <a:schemeClr val="accent5">
                <a:hueOff val="-2896518"/>
                <a:satOff val="-7465"/>
                <a:lumOff val="-504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Bilboardlar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7598505" y="331959"/>
        <a:ext cx="2301698" cy="1381018"/>
      </dsp:txXfrm>
    </dsp:sp>
    <dsp:sp modelId="{C40FA6FF-9D16-4971-BDAA-7A8CA8A71D4C}">
      <dsp:nvSpPr>
        <dsp:cNvPr id="0" name=""/>
        <dsp:cNvSpPr/>
      </dsp:nvSpPr>
      <dsp:spPr>
        <a:xfrm>
          <a:off x="2901" y="1943147"/>
          <a:ext cx="2301698" cy="1381018"/>
        </a:xfrm>
        <a:prstGeom prst="rect">
          <a:avLst/>
        </a:prstGeom>
        <a:gradFill rotWithShape="0">
          <a:gsLst>
            <a:gs pos="0">
              <a:schemeClr val="accent5">
                <a:hueOff val="-3862025"/>
                <a:satOff val="-9954"/>
                <a:lumOff val="-6723"/>
                <a:alphaOff val="0"/>
                <a:satMod val="103000"/>
                <a:lumMod val="102000"/>
                <a:tint val="94000"/>
              </a:schemeClr>
            </a:gs>
            <a:gs pos="50000">
              <a:schemeClr val="accent5">
                <a:hueOff val="-3862025"/>
                <a:satOff val="-9954"/>
                <a:lumOff val="-6723"/>
                <a:alphaOff val="0"/>
                <a:satMod val="110000"/>
                <a:lumMod val="100000"/>
                <a:shade val="100000"/>
              </a:schemeClr>
            </a:gs>
            <a:gs pos="100000">
              <a:schemeClr val="accent5">
                <a:hueOff val="-3862025"/>
                <a:satOff val="-9954"/>
                <a:lumOff val="-672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Araç giydirme </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901" y="1943147"/>
        <a:ext cx="2301698" cy="1381018"/>
      </dsp:txXfrm>
    </dsp:sp>
    <dsp:sp modelId="{827FF650-9FC8-4DA1-B2B8-7727331F4DA9}">
      <dsp:nvSpPr>
        <dsp:cNvPr id="0" name=""/>
        <dsp:cNvSpPr/>
      </dsp:nvSpPr>
      <dsp:spPr>
        <a:xfrm>
          <a:off x="2534769" y="1943147"/>
          <a:ext cx="2301698" cy="1381018"/>
        </a:xfrm>
        <a:prstGeom prst="rect">
          <a:avLst/>
        </a:prstGeom>
        <a:gradFill rotWithShape="0">
          <a:gsLst>
            <a:gs pos="0">
              <a:schemeClr val="accent5">
                <a:hueOff val="-4827531"/>
                <a:satOff val="-12442"/>
                <a:lumOff val="-8404"/>
                <a:alphaOff val="0"/>
                <a:satMod val="103000"/>
                <a:lumMod val="102000"/>
                <a:tint val="94000"/>
              </a:schemeClr>
            </a:gs>
            <a:gs pos="50000">
              <a:schemeClr val="accent5">
                <a:hueOff val="-4827531"/>
                <a:satOff val="-12442"/>
                <a:lumOff val="-8404"/>
                <a:alphaOff val="0"/>
                <a:satMod val="110000"/>
                <a:lumMod val="100000"/>
                <a:shade val="100000"/>
              </a:schemeClr>
            </a:gs>
            <a:gs pos="100000">
              <a:schemeClr val="accent5">
                <a:hueOff val="-4827531"/>
                <a:satOff val="-12442"/>
                <a:lumOff val="-840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Afişler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534769" y="1943147"/>
        <a:ext cx="2301698" cy="1381018"/>
      </dsp:txXfrm>
    </dsp:sp>
    <dsp:sp modelId="{361F70B4-5673-4793-B673-8471B8516960}">
      <dsp:nvSpPr>
        <dsp:cNvPr id="0" name=""/>
        <dsp:cNvSpPr/>
      </dsp:nvSpPr>
      <dsp:spPr>
        <a:xfrm>
          <a:off x="5066637" y="1943147"/>
          <a:ext cx="2301698" cy="1381018"/>
        </a:xfrm>
        <a:prstGeom prst="rect">
          <a:avLst/>
        </a:prstGeom>
        <a:gradFill rotWithShape="0">
          <a:gsLst>
            <a:gs pos="0">
              <a:schemeClr val="accent5">
                <a:hueOff val="-5793037"/>
                <a:satOff val="-14931"/>
                <a:lumOff val="-10084"/>
                <a:alphaOff val="0"/>
                <a:satMod val="103000"/>
                <a:lumMod val="102000"/>
                <a:tint val="94000"/>
              </a:schemeClr>
            </a:gs>
            <a:gs pos="50000">
              <a:schemeClr val="accent5">
                <a:hueOff val="-5793037"/>
                <a:satOff val="-14931"/>
                <a:lumOff val="-10084"/>
                <a:alphaOff val="0"/>
                <a:satMod val="110000"/>
                <a:lumMod val="100000"/>
                <a:shade val="100000"/>
              </a:schemeClr>
            </a:gs>
            <a:gs pos="100000">
              <a:schemeClr val="accent5">
                <a:hueOff val="-5793037"/>
                <a:satOff val="-14931"/>
                <a:lumOff val="-1008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Broşürler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5066637" y="1943147"/>
        <a:ext cx="2301698" cy="1381018"/>
      </dsp:txXfrm>
    </dsp:sp>
    <dsp:sp modelId="{65513CEA-07B1-4E13-9640-FAA677C0349F}">
      <dsp:nvSpPr>
        <dsp:cNvPr id="0" name=""/>
        <dsp:cNvSpPr/>
      </dsp:nvSpPr>
      <dsp:spPr>
        <a:xfrm>
          <a:off x="7598505" y="1943147"/>
          <a:ext cx="2301698" cy="1381018"/>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Bez çantalar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7598505" y="1943147"/>
        <a:ext cx="2301698" cy="138101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13.10.2020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984331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13.10.2020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3298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4456C0-1E61-0C45-990B-CF3EE1635EAD}" type="datetimeFigureOut">
              <a:rPr lang="tr-TR" smtClean="0"/>
              <a:t>13.10.2020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359829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4456C0-1E61-0C45-990B-CF3EE1635EAD}" type="datetimeFigureOut">
              <a:rPr lang="tr-TR" smtClean="0"/>
              <a:t>13.10.2020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823752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4456C0-1E61-0C45-990B-CF3EE1635EAD}" type="datetimeFigureOut">
              <a:rPr lang="tr-TR" smtClean="0"/>
              <a:t>13.10.2020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888640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4456C0-1E61-0C45-990B-CF3EE1635EAD}" type="datetimeFigureOut">
              <a:rPr lang="tr-TR" smtClean="0"/>
              <a:t>13.10.2020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283434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4456C0-1E61-0C45-990B-CF3EE1635EAD}" type="datetimeFigureOut">
              <a:rPr lang="tr-TR" smtClean="0"/>
              <a:t>13.10.2020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488580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13.10.2020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065374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13.10.2020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174429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13.10.2020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56381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13.10.2020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03820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4456C0-1E61-0C45-990B-CF3EE1635EAD}" type="datetimeFigureOut">
              <a:rPr lang="tr-TR" smtClean="0"/>
              <a:t>13.10.2020</a:t>
            </a:fld>
            <a:endParaRPr lang="tr-T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845C71-0462-2740-AFBF-0AD2A15660D8}" type="slidenum">
              <a:rPr lang="tr-TR" smtClean="0"/>
              <a:t>‹#›</a:t>
            </a:fld>
            <a:endParaRPr lang="tr-TR"/>
          </a:p>
        </p:txBody>
      </p:sp>
    </p:spTree>
    <p:extLst>
      <p:ext uri="{BB962C8B-B14F-4D97-AF65-F5344CB8AC3E}">
        <p14:creationId xmlns:p14="http://schemas.microsoft.com/office/powerpoint/2010/main" val="772651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A0AD7-5B40-8246-B677-B1137CECFA8F}"/>
              </a:ext>
            </a:extLst>
          </p:cNvPr>
          <p:cNvSpPr>
            <a:spLocks noGrp="1"/>
          </p:cNvSpPr>
          <p:nvPr>
            <p:ph type="ctrTitle"/>
          </p:nvPr>
        </p:nvSpPr>
        <p:spPr>
          <a:xfrm>
            <a:off x="1524000" y="1239521"/>
            <a:ext cx="9144000" cy="2387600"/>
          </a:xfrm>
        </p:spPr>
        <p:txBody>
          <a:bodyPr>
            <a:noAutofit/>
          </a:bodyPr>
          <a:lstStyle/>
          <a:p>
            <a:pPr algn="l"/>
            <a:r>
              <a:rPr lang="en-GB" sz="3600" b="1" dirty="0">
                <a:solidFill>
                  <a:srgbClr val="4461A3"/>
                </a:solidFill>
              </a:rPr>
              <a:t/>
            </a:r>
            <a:br>
              <a:rPr lang="en-GB" sz="3600" b="1" dirty="0">
                <a:solidFill>
                  <a:srgbClr val="4461A3"/>
                </a:solidFill>
              </a:rPr>
            </a:br>
            <a:r>
              <a:rPr lang="tr-TR" sz="3600" b="1" dirty="0">
                <a:solidFill>
                  <a:srgbClr val="4461A3"/>
                </a:solidFill>
              </a:rPr>
              <a:t>Şanlıurfa </a:t>
            </a:r>
            <a:r>
              <a:rPr lang="tr-TR" sz="3600" b="1" dirty="0" err="1">
                <a:solidFill>
                  <a:srgbClr val="4461A3"/>
                </a:solidFill>
              </a:rPr>
              <a:t>Haliliye</a:t>
            </a:r>
            <a:r>
              <a:rPr lang="tr-TR" sz="3600" b="1" dirty="0">
                <a:solidFill>
                  <a:srgbClr val="4461A3"/>
                </a:solidFill>
              </a:rPr>
              <a:t> ve Kilis’te “Sıfır Atık” Konusunda Farkındalık Oluşturma ve Eğitim/Eğitimci Eğitimi Projesi </a:t>
            </a:r>
            <a:r>
              <a:rPr lang="en-GB" sz="3600" b="1" dirty="0">
                <a:solidFill>
                  <a:srgbClr val="4461A3"/>
                </a:solidFill>
              </a:rPr>
              <a:t>(</a:t>
            </a:r>
            <a:r>
              <a:rPr lang="tr-TR" sz="3600" b="1" dirty="0">
                <a:solidFill>
                  <a:srgbClr val="4461A3"/>
                </a:solidFill>
              </a:rPr>
              <a:t>UNDP-TUR-RFP(USB)-2020/03</a:t>
            </a:r>
            <a:r>
              <a:rPr lang="en-GB" sz="3600" b="1" dirty="0">
                <a:solidFill>
                  <a:srgbClr val="4461A3"/>
                </a:solidFill>
              </a:rPr>
              <a:t>)</a:t>
            </a:r>
            <a:r>
              <a:rPr lang="en-GB" sz="4800" dirty="0">
                <a:solidFill>
                  <a:srgbClr val="4461A3"/>
                </a:solidFill>
              </a:rPr>
              <a:t/>
            </a:r>
            <a:br>
              <a:rPr lang="en-GB" sz="4800" dirty="0">
                <a:solidFill>
                  <a:srgbClr val="4461A3"/>
                </a:solidFill>
              </a:rPr>
            </a:br>
            <a:endParaRPr lang="tr-TR" sz="4800" dirty="0">
              <a:solidFill>
                <a:srgbClr val="4461A3"/>
              </a:solidFill>
            </a:endParaRPr>
          </a:p>
        </p:txBody>
      </p:sp>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p:txBody>
          <a:bodyPr>
            <a:normAutofit/>
          </a:bodyPr>
          <a:lstStyle/>
          <a:p>
            <a:r>
              <a:rPr lang="en-GB" sz="2800" b="1" dirty="0">
                <a:solidFill>
                  <a:schemeClr val="accent3">
                    <a:lumMod val="50000"/>
                  </a:schemeClr>
                </a:solidFill>
              </a:rPr>
              <a:t>İmam, Muhtar </a:t>
            </a:r>
            <a:r>
              <a:rPr lang="en-GB" sz="2800" b="1" dirty="0" err="1">
                <a:solidFill>
                  <a:schemeClr val="accent3">
                    <a:lumMod val="50000"/>
                  </a:schemeClr>
                </a:solidFill>
              </a:rPr>
              <a:t>ve</a:t>
            </a:r>
            <a:r>
              <a:rPr lang="en-GB" sz="2800" b="1" dirty="0">
                <a:solidFill>
                  <a:schemeClr val="accent3">
                    <a:lumMod val="50000"/>
                  </a:schemeClr>
                </a:solidFill>
              </a:rPr>
              <a:t> STK </a:t>
            </a:r>
            <a:r>
              <a:rPr lang="en-GB" sz="2800" b="1" dirty="0" err="1">
                <a:solidFill>
                  <a:schemeClr val="accent3">
                    <a:lumMod val="50000"/>
                  </a:schemeClr>
                </a:solidFill>
              </a:rPr>
              <a:t>Temsilcileri</a:t>
            </a:r>
            <a:r>
              <a:rPr lang="en-GB" sz="2800" b="1" dirty="0">
                <a:solidFill>
                  <a:schemeClr val="accent3">
                    <a:lumMod val="50000"/>
                  </a:schemeClr>
                </a:solidFill>
              </a:rPr>
              <a:t> </a:t>
            </a:r>
            <a:r>
              <a:rPr lang="en-GB" sz="2800" b="1" dirty="0" err="1">
                <a:solidFill>
                  <a:schemeClr val="accent3">
                    <a:lumMod val="50000"/>
                  </a:schemeClr>
                </a:solidFill>
              </a:rPr>
              <a:t>Eğitimi</a:t>
            </a:r>
            <a:r>
              <a:rPr lang="en-GB" sz="2800" b="1" dirty="0">
                <a:solidFill>
                  <a:schemeClr val="accent3">
                    <a:lumMod val="50000"/>
                  </a:schemeClr>
                </a:solidFill>
              </a:rPr>
              <a:t> </a:t>
            </a:r>
            <a:endParaRPr lang="tr-TR" sz="2800" b="1" dirty="0">
              <a:solidFill>
                <a:schemeClr val="accent3">
                  <a:lumMod val="50000"/>
                </a:schemeClr>
              </a:solidFill>
            </a:endParaRPr>
          </a:p>
        </p:txBody>
      </p:sp>
    </p:spTree>
    <p:extLst>
      <p:ext uri="{BB962C8B-B14F-4D97-AF65-F5344CB8AC3E}">
        <p14:creationId xmlns:p14="http://schemas.microsoft.com/office/powerpoint/2010/main" val="982685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BECA-8EB1-4020-AD11-422B95BFEBB7}"/>
              </a:ext>
            </a:extLst>
          </p:cNvPr>
          <p:cNvSpPr>
            <a:spLocks noGrp="1"/>
          </p:cNvSpPr>
          <p:nvPr>
            <p:ph type="title"/>
          </p:nvPr>
        </p:nvSpPr>
        <p:spPr>
          <a:xfrm>
            <a:off x="973282" y="1091280"/>
            <a:ext cx="10515600" cy="796836"/>
          </a:xfrm>
        </p:spPr>
        <p:txBody>
          <a:bodyPr>
            <a:noAutofit/>
          </a:bodyPr>
          <a:lstStyle/>
          <a:p>
            <a:r>
              <a:rPr lang="tr-TR" sz="2800" b="1" dirty="0">
                <a:solidFill>
                  <a:srgbClr val="4461A3"/>
                </a:solidFill>
              </a:rPr>
              <a:t>Ev Sahibi Topluluklar için Etkin Kentsel Atık Yönetimi Faz II: Katılımcı Atık Yönetimi Aracılığı ile Sosyal Uyumun Güçlendirilmesi Projesi</a:t>
            </a:r>
            <a:endParaRPr lang="en-GB" sz="2800" b="1" dirty="0">
              <a:solidFill>
                <a:srgbClr val="4461A3"/>
              </a:solidFill>
            </a:endParaRPr>
          </a:p>
        </p:txBody>
      </p:sp>
      <p:sp>
        <p:nvSpPr>
          <p:cNvPr id="3" name="Content Placeholder 2">
            <a:extLst>
              <a:ext uri="{FF2B5EF4-FFF2-40B4-BE49-F238E27FC236}">
                <a16:creationId xmlns:a16="http://schemas.microsoft.com/office/drawing/2014/main" id="{88432143-CA94-4074-9C4C-60EEF6539835}"/>
              </a:ext>
            </a:extLst>
          </p:cNvPr>
          <p:cNvSpPr>
            <a:spLocks noGrp="1"/>
          </p:cNvSpPr>
          <p:nvPr>
            <p:ph idx="1"/>
          </p:nvPr>
        </p:nvSpPr>
        <p:spPr>
          <a:xfrm>
            <a:off x="838200" y="2002271"/>
            <a:ext cx="10515600" cy="3265920"/>
          </a:xfrm>
        </p:spPr>
        <p:txBody>
          <a:bodyPr>
            <a:normAutofit/>
          </a:bodyPr>
          <a:lstStyle/>
          <a:p>
            <a:pPr algn="just"/>
            <a:r>
              <a:rPr lang="en-US" sz="2000" dirty="0" err="1">
                <a:solidFill>
                  <a:schemeClr val="tx1">
                    <a:lumMod val="65000"/>
                    <a:lumOff val="35000"/>
                  </a:schemeClr>
                </a:solidFill>
              </a:rPr>
              <a:t>Proje</a:t>
            </a:r>
            <a:r>
              <a:rPr lang="en-GB" sz="2000" dirty="0">
                <a:solidFill>
                  <a:schemeClr val="tx1">
                    <a:lumMod val="65000"/>
                    <a:lumOff val="35000"/>
                  </a:schemeClr>
                </a:solidFill>
              </a:rPr>
              <a:t>, Amerika </a:t>
            </a:r>
            <a:r>
              <a:rPr lang="en-GB" sz="2000" dirty="0" err="1">
                <a:solidFill>
                  <a:schemeClr val="tx1">
                    <a:lumMod val="65000"/>
                    <a:lumOff val="35000"/>
                  </a:schemeClr>
                </a:solidFill>
              </a:rPr>
              <a:t>Birleşik</a:t>
            </a:r>
            <a:r>
              <a:rPr lang="en-GB" sz="2000" dirty="0">
                <a:solidFill>
                  <a:schemeClr val="tx1">
                    <a:lumMod val="65000"/>
                    <a:lumOff val="35000"/>
                  </a:schemeClr>
                </a:solidFill>
              </a:rPr>
              <a:t> </a:t>
            </a:r>
            <a:r>
              <a:rPr lang="en-GB" sz="2000" dirty="0" err="1">
                <a:solidFill>
                  <a:schemeClr val="tx1">
                    <a:lumMod val="65000"/>
                    <a:lumOff val="35000"/>
                  </a:schemeClr>
                </a:solidFill>
              </a:rPr>
              <a:t>Devletleri</a:t>
            </a:r>
            <a:r>
              <a:rPr lang="en-GB" sz="2000" dirty="0">
                <a:solidFill>
                  <a:schemeClr val="tx1">
                    <a:lumMod val="65000"/>
                    <a:lumOff val="35000"/>
                  </a:schemeClr>
                </a:solidFill>
              </a:rPr>
              <a:t> </a:t>
            </a:r>
            <a:r>
              <a:rPr lang="en-GB" sz="2000" dirty="0" err="1">
                <a:solidFill>
                  <a:schemeClr val="tx1">
                    <a:lumMod val="65000"/>
                    <a:lumOff val="35000"/>
                  </a:schemeClr>
                </a:solidFill>
              </a:rPr>
              <a:t>Nüfus</a:t>
            </a:r>
            <a:r>
              <a:rPr lang="en-GB" sz="2000" dirty="0">
                <a:solidFill>
                  <a:schemeClr val="tx1">
                    <a:lumMod val="65000"/>
                    <a:lumOff val="35000"/>
                  </a:schemeClr>
                </a:solidFill>
              </a:rPr>
              <a:t>, </a:t>
            </a:r>
            <a:r>
              <a:rPr lang="en-GB" sz="2000" dirty="0" err="1">
                <a:solidFill>
                  <a:schemeClr val="tx1">
                    <a:lumMod val="65000"/>
                    <a:lumOff val="35000"/>
                  </a:schemeClr>
                </a:solidFill>
              </a:rPr>
              <a:t>Mülteciler</a:t>
            </a:r>
            <a:r>
              <a:rPr lang="en-GB" sz="2000" dirty="0">
                <a:solidFill>
                  <a:schemeClr val="tx1">
                    <a:lumMod val="65000"/>
                    <a:lumOff val="35000"/>
                  </a:schemeClr>
                </a:solidFill>
              </a:rPr>
              <a:t> </a:t>
            </a:r>
            <a:r>
              <a:rPr lang="en-GB" sz="2000" dirty="0" err="1">
                <a:solidFill>
                  <a:schemeClr val="tx1">
                    <a:lumMod val="65000"/>
                    <a:lumOff val="35000"/>
                  </a:schemeClr>
                </a:solidFill>
              </a:rPr>
              <a:t>ve</a:t>
            </a:r>
            <a:r>
              <a:rPr lang="en-GB" sz="2000" dirty="0">
                <a:solidFill>
                  <a:schemeClr val="tx1">
                    <a:lumMod val="65000"/>
                    <a:lumOff val="35000"/>
                  </a:schemeClr>
                </a:solidFill>
              </a:rPr>
              <a:t> </a:t>
            </a:r>
            <a:r>
              <a:rPr lang="en-GB" sz="2000" dirty="0" err="1">
                <a:solidFill>
                  <a:schemeClr val="tx1">
                    <a:lumMod val="65000"/>
                    <a:lumOff val="35000"/>
                  </a:schemeClr>
                </a:solidFill>
              </a:rPr>
              <a:t>Göç</a:t>
            </a:r>
            <a:r>
              <a:rPr lang="en-GB" sz="2000" dirty="0">
                <a:solidFill>
                  <a:schemeClr val="tx1">
                    <a:lumMod val="65000"/>
                    <a:lumOff val="35000"/>
                  </a:schemeClr>
                </a:solidFill>
              </a:rPr>
              <a:t> </a:t>
            </a:r>
            <a:r>
              <a:rPr lang="en-GB" sz="2000" dirty="0" err="1">
                <a:solidFill>
                  <a:schemeClr val="tx1">
                    <a:lumMod val="65000"/>
                    <a:lumOff val="35000"/>
                  </a:schemeClr>
                </a:solidFill>
              </a:rPr>
              <a:t>Bürosu</a:t>
            </a:r>
            <a:r>
              <a:rPr lang="en-GB" sz="2000" dirty="0">
                <a:solidFill>
                  <a:schemeClr val="tx1">
                    <a:lumMod val="65000"/>
                    <a:lumOff val="35000"/>
                  </a:schemeClr>
                </a:solidFill>
              </a:rPr>
              <a:t> (USBPRM) </a:t>
            </a:r>
            <a:r>
              <a:rPr lang="en-GB" sz="2000" dirty="0" err="1">
                <a:solidFill>
                  <a:schemeClr val="tx1">
                    <a:lumMod val="65000"/>
                    <a:lumOff val="35000"/>
                  </a:schemeClr>
                </a:solidFill>
              </a:rPr>
              <a:t>tarafından</a:t>
            </a:r>
            <a:r>
              <a:rPr lang="en-GB" sz="2000" dirty="0">
                <a:solidFill>
                  <a:schemeClr val="tx1">
                    <a:lumMod val="65000"/>
                    <a:lumOff val="35000"/>
                  </a:schemeClr>
                </a:solidFill>
              </a:rPr>
              <a:t> </a:t>
            </a:r>
            <a:r>
              <a:rPr lang="en-GB" sz="2000" dirty="0" err="1">
                <a:solidFill>
                  <a:schemeClr val="tx1">
                    <a:lumMod val="65000"/>
                    <a:lumOff val="35000"/>
                  </a:schemeClr>
                </a:solidFill>
              </a:rPr>
              <a:t>sağlanan</a:t>
            </a:r>
            <a:r>
              <a:rPr lang="en-GB" sz="2000" dirty="0">
                <a:solidFill>
                  <a:schemeClr val="tx1">
                    <a:lumMod val="65000"/>
                    <a:lumOff val="35000"/>
                  </a:schemeClr>
                </a:solidFill>
              </a:rPr>
              <a:t> </a:t>
            </a:r>
            <a:r>
              <a:rPr lang="tr-TR" sz="2000" dirty="0">
                <a:solidFill>
                  <a:schemeClr val="tx1">
                    <a:lumMod val="65000"/>
                    <a:lumOff val="35000"/>
                  </a:schemeClr>
                </a:solidFill>
              </a:rPr>
              <a:t>3 milyon dolarlık fon ile Çevre ve Şehircilik Bakanlığı tarafından, Birleşmiş Milletler Kalkınma </a:t>
            </a:r>
            <a:r>
              <a:rPr lang="tr-TR" sz="2000" dirty="0" err="1">
                <a:solidFill>
                  <a:schemeClr val="tx1">
                    <a:lumMod val="65000"/>
                    <a:lumOff val="35000"/>
                  </a:schemeClr>
                </a:solidFill>
              </a:rPr>
              <a:t>Programını’nın</a:t>
            </a:r>
            <a:r>
              <a:rPr lang="tr-TR" sz="2000" dirty="0">
                <a:solidFill>
                  <a:schemeClr val="tx1">
                    <a:lumMod val="65000"/>
                    <a:lumOff val="35000"/>
                  </a:schemeClr>
                </a:solidFill>
              </a:rPr>
              <a:t> (UNDP) teknik desteği ve uzmanlığı ile yürütülmektedir.</a:t>
            </a:r>
          </a:p>
          <a:p>
            <a:pPr algn="just"/>
            <a:r>
              <a:rPr lang="tr-TR" sz="2000" dirty="0">
                <a:solidFill>
                  <a:schemeClr val="tx1">
                    <a:lumMod val="65000"/>
                    <a:lumOff val="35000"/>
                  </a:schemeClr>
                </a:solidFill>
              </a:rPr>
              <a:t>Proje faydalanıcıları Kilis ve Şanlıurfa </a:t>
            </a:r>
            <a:r>
              <a:rPr lang="tr-TR" sz="2000" dirty="0" err="1">
                <a:solidFill>
                  <a:schemeClr val="tx1">
                    <a:lumMod val="65000"/>
                    <a:lumOff val="35000"/>
                  </a:schemeClr>
                </a:solidFill>
              </a:rPr>
              <a:t>Haliliye</a:t>
            </a:r>
            <a:r>
              <a:rPr lang="tr-TR" sz="2000" dirty="0">
                <a:solidFill>
                  <a:schemeClr val="tx1">
                    <a:lumMod val="65000"/>
                    <a:lumOff val="35000"/>
                  </a:schemeClr>
                </a:solidFill>
              </a:rPr>
              <a:t> Belediyeleridir.</a:t>
            </a:r>
          </a:p>
          <a:p>
            <a:pPr algn="just"/>
            <a:r>
              <a:rPr lang="tr-TR" sz="2000" dirty="0">
                <a:solidFill>
                  <a:schemeClr val="tx1">
                    <a:lumMod val="65000"/>
                    <a:lumOff val="35000"/>
                  </a:schemeClr>
                </a:solidFill>
              </a:rPr>
              <a:t>Proje, Kilis ve Şanlıurfa illerinde geri dönüşümlü malzemelerin birey temelli kaynağında </a:t>
            </a:r>
            <a:r>
              <a:rPr lang="tr-TR" sz="2000" dirty="0" err="1">
                <a:solidFill>
                  <a:schemeClr val="tx1">
                    <a:lumMod val="65000"/>
                    <a:lumOff val="35000"/>
                  </a:schemeClr>
                </a:solidFill>
              </a:rPr>
              <a:t>ayrıştımaya</a:t>
            </a:r>
            <a:r>
              <a:rPr lang="tr-TR" sz="2000" dirty="0">
                <a:solidFill>
                  <a:schemeClr val="tx1">
                    <a:lumMod val="65000"/>
                    <a:lumOff val="35000"/>
                  </a:schemeClr>
                </a:solidFill>
              </a:rPr>
              <a:t> teşvik sağlayarak, Çevre ve Şehircilik Bakanlığı’nın Sıfır Atık Programı’na katkıda bulunmayı amaçlamaktadır. Bu amaçla Suriyeli ve ev sahibi topluluk üyelerinin ortak ekonomik ve çevresel çıkarlar doğrultusunda bir araya getirilmesi yoluyla her iki topluluk üyelerine sürdürülebilir geçim kaynağı olanakları sunulması ve sosyal uyumun güçlendirilmesi sağlanabilecektir.</a:t>
            </a:r>
          </a:p>
        </p:txBody>
      </p:sp>
    </p:spTree>
    <p:extLst>
      <p:ext uri="{BB962C8B-B14F-4D97-AF65-F5344CB8AC3E}">
        <p14:creationId xmlns:p14="http://schemas.microsoft.com/office/powerpoint/2010/main" val="2402007014"/>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rgbClr val="4461A3"/>
                </a:solidFill>
              </a:rPr>
              <a:t>Proje Kapsamında;</a:t>
            </a: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1825625"/>
            <a:ext cx="10515600" cy="3598430"/>
          </a:xfrm>
        </p:spPr>
        <p:txBody>
          <a:bodyPr vert="horz" lIns="91440" tIns="45720" rIns="91440" bIns="45720" rtlCol="0">
            <a:normAutofit/>
          </a:bodyPr>
          <a:lstStyle/>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ihtiyaç</a:t>
            </a:r>
            <a:r>
              <a:rPr lang="en-US" sz="2000" dirty="0">
                <a:solidFill>
                  <a:schemeClr val="tx1">
                    <a:lumMod val="65000"/>
                    <a:lumOff val="35000"/>
                  </a:schemeClr>
                </a:solidFill>
              </a:rPr>
              <a:t> </a:t>
            </a:r>
            <a:r>
              <a:rPr lang="en-US" sz="2000" dirty="0" err="1">
                <a:solidFill>
                  <a:schemeClr val="tx1">
                    <a:lumMod val="65000"/>
                    <a:lumOff val="35000"/>
                  </a:schemeClr>
                </a:solidFill>
              </a:rPr>
              <a:t>analizleri</a:t>
            </a:r>
            <a:r>
              <a:rPr lang="en-US" sz="2000" dirty="0">
                <a:solidFill>
                  <a:schemeClr val="tx1">
                    <a:lumMod val="65000"/>
                    <a:lumOff val="35000"/>
                  </a:schemeClr>
                </a:solidFill>
              </a:rPr>
              <a:t> </a:t>
            </a:r>
            <a:r>
              <a:rPr lang="en-US" sz="2000" dirty="0" err="1">
                <a:solidFill>
                  <a:schemeClr val="tx1">
                    <a:lumMod val="65000"/>
                    <a:lumOff val="35000"/>
                  </a:schemeClr>
                </a:solidFill>
              </a:rPr>
              <a:t>doğrultusunda</a:t>
            </a:r>
            <a:r>
              <a:rPr lang="en-US" sz="2000" dirty="0">
                <a:solidFill>
                  <a:schemeClr val="tx1">
                    <a:lumMod val="65000"/>
                    <a:lumOff val="35000"/>
                  </a:schemeClr>
                </a:solidFill>
              </a:rPr>
              <a:t> </a:t>
            </a:r>
            <a:r>
              <a:rPr lang="en-US" sz="2000" dirty="0" err="1">
                <a:solidFill>
                  <a:schemeClr val="tx1">
                    <a:lumMod val="65000"/>
                    <a:lumOff val="35000"/>
                  </a:schemeClr>
                </a:solidFill>
              </a:rPr>
              <a:t>belediyelere</a:t>
            </a:r>
            <a:r>
              <a:rPr lang="en-US" sz="2000" dirty="0">
                <a:solidFill>
                  <a:schemeClr val="tx1">
                    <a:lumMod val="65000"/>
                    <a:lumOff val="35000"/>
                  </a:schemeClr>
                </a:solidFill>
              </a:rPr>
              <a:t> </a:t>
            </a:r>
            <a:r>
              <a:rPr lang="en-US" sz="2000" dirty="0" err="1">
                <a:solidFill>
                  <a:schemeClr val="tx1">
                    <a:lumMod val="65000"/>
                    <a:lumOff val="35000"/>
                  </a:schemeClr>
                </a:solidFill>
              </a:rPr>
              <a:t>atıkların</a:t>
            </a:r>
            <a:r>
              <a:rPr lang="en-US" sz="2000" dirty="0">
                <a:solidFill>
                  <a:schemeClr val="tx1">
                    <a:lumMod val="65000"/>
                    <a:lumOff val="35000"/>
                  </a:schemeClr>
                </a:solidFill>
              </a:rPr>
              <a:t> </a:t>
            </a:r>
            <a:r>
              <a:rPr lang="en-US" sz="2000" dirty="0" err="1">
                <a:solidFill>
                  <a:schemeClr val="tx1">
                    <a:lumMod val="65000"/>
                    <a:lumOff val="35000"/>
                  </a:schemeClr>
                </a:solidFill>
              </a:rPr>
              <a:t>toplanması</a:t>
            </a:r>
            <a:r>
              <a:rPr lang="en-US" sz="2000" dirty="0">
                <a:solidFill>
                  <a:schemeClr val="tx1">
                    <a:lumMod val="65000"/>
                    <a:lumOff val="35000"/>
                  </a:schemeClr>
                </a:solidFill>
              </a:rPr>
              <a:t> </a:t>
            </a:r>
            <a:r>
              <a:rPr lang="en-US" sz="2000" dirty="0" err="1">
                <a:solidFill>
                  <a:schemeClr val="tx1">
                    <a:lumMod val="65000"/>
                    <a:lumOff val="35000"/>
                  </a:schemeClr>
                </a:solidFill>
              </a:rPr>
              <a:t>amacı</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araç</a:t>
            </a:r>
            <a:r>
              <a:rPr lang="en-US" sz="2000" dirty="0">
                <a:solidFill>
                  <a:schemeClr val="tx1">
                    <a:lumMod val="65000"/>
                    <a:lumOff val="35000"/>
                  </a:schemeClr>
                </a:solidFill>
              </a:rPr>
              <a:t>, </a:t>
            </a:r>
            <a:r>
              <a:rPr lang="en-US" sz="2000" dirty="0" err="1">
                <a:solidFill>
                  <a:schemeClr val="tx1">
                    <a:lumMod val="65000"/>
                    <a:lumOff val="35000"/>
                  </a:schemeClr>
                </a:solidFill>
              </a:rPr>
              <a:t>konteyner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çeşitli</a:t>
            </a:r>
            <a:r>
              <a:rPr lang="en-US" sz="2000" dirty="0">
                <a:solidFill>
                  <a:schemeClr val="tx1">
                    <a:lumMod val="65000"/>
                    <a:lumOff val="35000"/>
                  </a:schemeClr>
                </a:solidFill>
              </a:rPr>
              <a:t> </a:t>
            </a:r>
            <a:r>
              <a:rPr lang="en-US" sz="2000" dirty="0" err="1">
                <a:solidFill>
                  <a:schemeClr val="tx1">
                    <a:lumMod val="65000"/>
                    <a:lumOff val="35000"/>
                  </a:schemeClr>
                </a:solidFill>
              </a:rPr>
              <a:t>biriktirme</a:t>
            </a:r>
            <a:r>
              <a:rPr lang="en-US" sz="2000" dirty="0">
                <a:solidFill>
                  <a:schemeClr val="tx1">
                    <a:lumMod val="65000"/>
                    <a:lumOff val="35000"/>
                  </a:schemeClr>
                </a:solidFill>
              </a:rPr>
              <a:t> </a:t>
            </a:r>
            <a:r>
              <a:rPr lang="en-US" sz="2000" dirty="0" err="1">
                <a:solidFill>
                  <a:schemeClr val="tx1">
                    <a:lumMod val="65000"/>
                    <a:lumOff val="35000"/>
                  </a:schemeClr>
                </a:solidFill>
              </a:rPr>
              <a:t>ekipman</a:t>
            </a:r>
            <a:r>
              <a:rPr lang="en-US" sz="2000" dirty="0">
                <a:solidFill>
                  <a:schemeClr val="tx1">
                    <a:lumMod val="65000"/>
                    <a:lumOff val="35000"/>
                  </a:schemeClr>
                </a:solidFill>
              </a:rPr>
              <a:t> </a:t>
            </a:r>
            <a:r>
              <a:rPr lang="en-US" sz="2000" dirty="0" err="1">
                <a:solidFill>
                  <a:schemeClr val="tx1">
                    <a:lumMod val="65000"/>
                    <a:lumOff val="35000"/>
                  </a:schemeClr>
                </a:solidFill>
              </a:rPr>
              <a:t>desteği</a:t>
            </a:r>
            <a:r>
              <a:rPr lang="en-US" sz="2000" dirty="0">
                <a:solidFill>
                  <a:schemeClr val="tx1">
                    <a:lumMod val="65000"/>
                    <a:lumOff val="35000"/>
                  </a:schemeClr>
                </a:solidFill>
              </a:rPr>
              <a:t> </a:t>
            </a:r>
            <a:r>
              <a:rPr lang="en-US" sz="2000" dirty="0" err="1">
                <a:solidFill>
                  <a:schemeClr val="tx1">
                    <a:lumMod val="65000"/>
                    <a:lumOff val="35000"/>
                  </a:schemeClr>
                </a:solidFill>
              </a:rPr>
              <a:t>sağlanmaktadır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Getirme</a:t>
            </a:r>
            <a:r>
              <a:rPr lang="en-US" sz="2000" dirty="0">
                <a:solidFill>
                  <a:schemeClr val="tx1">
                    <a:lumMod val="65000"/>
                    <a:lumOff val="35000"/>
                  </a:schemeClr>
                </a:solidFill>
              </a:rPr>
              <a:t> </a:t>
            </a:r>
            <a:r>
              <a:rPr lang="en-US" sz="2000" dirty="0" err="1">
                <a:solidFill>
                  <a:schemeClr val="tx1">
                    <a:lumMod val="65000"/>
                    <a:lumOff val="35000"/>
                  </a:schemeClr>
                </a:solidFill>
              </a:rPr>
              <a:t>Merkezleri</a:t>
            </a:r>
            <a:r>
              <a:rPr lang="en-US" sz="2000" dirty="0">
                <a:solidFill>
                  <a:schemeClr val="tx1">
                    <a:lumMod val="65000"/>
                    <a:lumOff val="35000"/>
                  </a:schemeClr>
                </a:solidFill>
              </a:rPr>
              <a:t> </a:t>
            </a:r>
            <a:r>
              <a:rPr lang="en-US" sz="2000" dirty="0" err="1">
                <a:solidFill>
                  <a:schemeClr val="tx1">
                    <a:lumMod val="65000"/>
                    <a:lumOff val="35000"/>
                  </a:schemeClr>
                </a:solidFill>
              </a:rPr>
              <a:t>kurulacaktır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Hem </a:t>
            </a:r>
            <a:r>
              <a:rPr lang="en-US" sz="2000" dirty="0" err="1">
                <a:solidFill>
                  <a:schemeClr val="tx1">
                    <a:lumMod val="65000"/>
                    <a:lumOff val="35000"/>
                  </a:schemeClr>
                </a:solidFill>
              </a:rPr>
              <a:t>Şanlıurfa</a:t>
            </a:r>
            <a:r>
              <a:rPr lang="en-US" sz="2000" dirty="0">
                <a:solidFill>
                  <a:schemeClr val="tx1">
                    <a:lumMod val="65000"/>
                    <a:lumOff val="35000"/>
                  </a:schemeClr>
                </a:solidFill>
              </a:rPr>
              <a:t> hem de </a:t>
            </a:r>
            <a:r>
              <a:rPr lang="en-US" sz="2000" dirty="0" err="1">
                <a:solidFill>
                  <a:schemeClr val="tx1">
                    <a:lumMod val="65000"/>
                    <a:lumOff val="35000"/>
                  </a:schemeClr>
                </a:solidFill>
              </a:rPr>
              <a:t>Kilis</a:t>
            </a:r>
            <a:r>
              <a:rPr lang="en-US" sz="2000" dirty="0">
                <a:solidFill>
                  <a:schemeClr val="tx1">
                    <a:lumMod val="65000"/>
                    <a:lumOff val="35000"/>
                  </a:schemeClr>
                </a:solidFill>
              </a:rPr>
              <a:t> </a:t>
            </a:r>
            <a:r>
              <a:rPr lang="en-US" sz="2000" dirty="0" err="1">
                <a:solidFill>
                  <a:schemeClr val="tx1">
                    <a:lumMod val="65000"/>
                    <a:lumOff val="35000"/>
                  </a:schemeClr>
                </a:solidFill>
              </a:rPr>
              <a:t>illerinde</a:t>
            </a:r>
            <a:r>
              <a:rPr lang="en-US" sz="2000" dirty="0">
                <a:solidFill>
                  <a:schemeClr val="tx1">
                    <a:lumMod val="65000"/>
                    <a:lumOff val="35000"/>
                  </a:schemeClr>
                </a:solidFill>
              </a:rPr>
              <a:t> </a:t>
            </a:r>
            <a:r>
              <a:rPr lang="en-US" sz="2000" dirty="0" err="1">
                <a:solidFill>
                  <a:schemeClr val="tx1">
                    <a:lumMod val="65000"/>
                    <a:lumOff val="35000"/>
                  </a:schemeClr>
                </a:solidFill>
              </a:rPr>
              <a:t>geri</a:t>
            </a:r>
            <a:r>
              <a:rPr lang="en-US" sz="2000" dirty="0">
                <a:solidFill>
                  <a:schemeClr val="tx1">
                    <a:lumMod val="65000"/>
                    <a:lumOff val="35000"/>
                  </a:schemeClr>
                </a:solidFill>
              </a:rPr>
              <a:t> </a:t>
            </a:r>
            <a:r>
              <a:rPr lang="en-US" sz="2000" dirty="0" err="1">
                <a:solidFill>
                  <a:schemeClr val="tx1">
                    <a:lumMod val="65000"/>
                    <a:lumOff val="35000"/>
                  </a:schemeClr>
                </a:solidFill>
              </a:rPr>
              <a:t>dönüştrülebilir</a:t>
            </a:r>
            <a:r>
              <a:rPr lang="en-US" sz="2000" dirty="0">
                <a:solidFill>
                  <a:schemeClr val="tx1">
                    <a:lumMod val="65000"/>
                    <a:lumOff val="35000"/>
                  </a:schemeClr>
                </a:solidFill>
              </a:rPr>
              <a:t> </a:t>
            </a:r>
            <a:r>
              <a:rPr lang="en-US" sz="2000" dirty="0" err="1">
                <a:solidFill>
                  <a:schemeClr val="tx1">
                    <a:lumMod val="65000"/>
                    <a:lumOff val="35000"/>
                  </a:schemeClr>
                </a:solidFill>
              </a:rPr>
              <a:t>atıklardan</a:t>
            </a:r>
            <a:r>
              <a:rPr lang="en-US" sz="2000" dirty="0">
                <a:solidFill>
                  <a:schemeClr val="tx1">
                    <a:lumMod val="65000"/>
                    <a:lumOff val="35000"/>
                  </a:schemeClr>
                </a:solidFill>
              </a:rPr>
              <a:t> </a:t>
            </a:r>
            <a:r>
              <a:rPr lang="en-US" sz="2000" dirty="0" err="1">
                <a:solidFill>
                  <a:schemeClr val="tx1">
                    <a:lumMod val="65000"/>
                    <a:lumOff val="35000"/>
                  </a:schemeClr>
                </a:solidFill>
              </a:rPr>
              <a:t>elde</a:t>
            </a:r>
            <a:r>
              <a:rPr lang="en-US" sz="2000" dirty="0">
                <a:solidFill>
                  <a:schemeClr val="tx1">
                    <a:lumMod val="65000"/>
                    <a:lumOff val="35000"/>
                  </a:schemeClr>
                </a:solidFill>
              </a:rPr>
              <a:t> </a:t>
            </a:r>
            <a:r>
              <a:rPr lang="en-US" sz="2000" dirty="0" err="1">
                <a:solidFill>
                  <a:schemeClr val="tx1">
                    <a:lumMod val="65000"/>
                    <a:lumOff val="35000"/>
                  </a:schemeClr>
                </a:solidFill>
              </a:rPr>
              <a:t>edilecek</a:t>
            </a:r>
            <a:r>
              <a:rPr lang="en-US" sz="2000" dirty="0">
                <a:solidFill>
                  <a:schemeClr val="tx1">
                    <a:lumMod val="65000"/>
                    <a:lumOff val="35000"/>
                  </a:schemeClr>
                </a:solidFill>
              </a:rPr>
              <a:t> </a:t>
            </a:r>
            <a:r>
              <a:rPr lang="en-US" sz="2000" dirty="0" err="1">
                <a:solidFill>
                  <a:schemeClr val="tx1">
                    <a:lumMod val="65000"/>
                    <a:lumOff val="35000"/>
                  </a:schemeClr>
                </a:solidFill>
              </a:rPr>
              <a:t>ürünler</a:t>
            </a:r>
            <a:r>
              <a:rPr lang="en-US" sz="2000" dirty="0">
                <a:solidFill>
                  <a:schemeClr val="tx1">
                    <a:lumMod val="65000"/>
                    <a:lumOff val="35000"/>
                  </a:schemeClr>
                </a:solidFill>
              </a:rPr>
              <a:t> </a:t>
            </a:r>
            <a:r>
              <a:rPr lang="en-US" sz="2000" dirty="0" err="1">
                <a:solidFill>
                  <a:schemeClr val="tx1">
                    <a:lumMod val="65000"/>
                    <a:lumOff val="35000"/>
                  </a:schemeClr>
                </a:solidFill>
              </a:rPr>
              <a:t>üretilmesi</a:t>
            </a:r>
            <a:r>
              <a:rPr lang="en-US" sz="2000" dirty="0">
                <a:solidFill>
                  <a:schemeClr val="tx1">
                    <a:lumMod val="65000"/>
                    <a:lumOff val="35000"/>
                  </a:schemeClr>
                </a:solidFill>
              </a:rPr>
              <a:t> </a:t>
            </a:r>
            <a:r>
              <a:rPr lang="en-US" sz="2000" dirty="0" err="1">
                <a:solidFill>
                  <a:schemeClr val="tx1">
                    <a:lumMod val="65000"/>
                    <a:lumOff val="35000"/>
                  </a:schemeClr>
                </a:solidFill>
              </a:rPr>
              <a:t>yolu</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kadınlara</a:t>
            </a:r>
            <a:r>
              <a:rPr lang="en-US" sz="2000" dirty="0">
                <a:solidFill>
                  <a:schemeClr val="tx1">
                    <a:lumMod val="65000"/>
                    <a:lumOff val="35000"/>
                  </a:schemeClr>
                </a:solidFill>
              </a:rPr>
              <a:t> </a:t>
            </a:r>
            <a:r>
              <a:rPr lang="en-US" sz="2000" dirty="0" err="1">
                <a:solidFill>
                  <a:schemeClr val="tx1">
                    <a:lumMod val="65000"/>
                    <a:lumOff val="35000"/>
                  </a:schemeClr>
                </a:solidFill>
              </a:rPr>
              <a:t>iş</a:t>
            </a:r>
            <a:r>
              <a:rPr lang="en-US" sz="2000" dirty="0">
                <a:solidFill>
                  <a:schemeClr val="tx1">
                    <a:lumMod val="65000"/>
                    <a:lumOff val="35000"/>
                  </a:schemeClr>
                </a:solidFill>
              </a:rPr>
              <a:t> </a:t>
            </a:r>
            <a:r>
              <a:rPr lang="en-US" sz="2000" dirty="0" err="1">
                <a:solidFill>
                  <a:schemeClr val="tx1">
                    <a:lumMod val="65000"/>
                    <a:lumOff val="35000"/>
                  </a:schemeClr>
                </a:solidFill>
              </a:rPr>
              <a:t>imkanı</a:t>
            </a:r>
            <a:r>
              <a:rPr lang="en-US" sz="2000" dirty="0">
                <a:solidFill>
                  <a:schemeClr val="tx1">
                    <a:lumMod val="65000"/>
                    <a:lumOff val="35000"/>
                  </a:schemeClr>
                </a:solidFill>
              </a:rPr>
              <a:t> </a:t>
            </a:r>
            <a:r>
              <a:rPr lang="en-US" sz="2000" dirty="0" err="1">
                <a:solidFill>
                  <a:schemeClr val="tx1">
                    <a:lumMod val="65000"/>
                    <a:lumOff val="35000"/>
                  </a:schemeClr>
                </a:solidFill>
              </a:rPr>
              <a:t>sağlanarak</a:t>
            </a:r>
            <a:r>
              <a:rPr lang="en-US" sz="2000" dirty="0">
                <a:solidFill>
                  <a:schemeClr val="tx1">
                    <a:lumMod val="65000"/>
                    <a:lumOff val="35000"/>
                  </a:schemeClr>
                </a:solidFill>
              </a:rPr>
              <a:t> Kadın </a:t>
            </a:r>
            <a:r>
              <a:rPr lang="en-US" sz="2000" dirty="0" err="1">
                <a:solidFill>
                  <a:schemeClr val="tx1">
                    <a:lumMod val="65000"/>
                    <a:lumOff val="35000"/>
                  </a:schemeClr>
                </a:solidFill>
              </a:rPr>
              <a:t>Kooperatifleri</a:t>
            </a:r>
            <a:r>
              <a:rPr lang="en-US" sz="2000" dirty="0">
                <a:solidFill>
                  <a:schemeClr val="tx1">
                    <a:lumMod val="65000"/>
                    <a:lumOff val="35000"/>
                  </a:schemeClr>
                </a:solidFill>
              </a:rPr>
              <a:t> </a:t>
            </a:r>
            <a:r>
              <a:rPr lang="en-US" sz="2000" dirty="0" err="1">
                <a:solidFill>
                  <a:schemeClr val="tx1">
                    <a:lumMod val="65000"/>
                    <a:lumOff val="35000"/>
                  </a:schemeClr>
                </a:solidFill>
              </a:rPr>
              <a:t>desteklenmektedir</a:t>
            </a:r>
            <a:r>
              <a:rPr lang="en-US" sz="2000" dirty="0">
                <a:solidFill>
                  <a:schemeClr val="tx1">
                    <a:lumMod val="65000"/>
                    <a:lumOff val="35000"/>
                  </a:schemeClr>
                </a:solidFill>
              </a:rPr>
              <a:t>.</a:t>
            </a:r>
          </a:p>
          <a:p>
            <a:pPr algn="just"/>
            <a:r>
              <a:rPr lang="en-US" sz="2000" dirty="0" err="1">
                <a:solidFill>
                  <a:schemeClr val="tx1">
                    <a:lumMod val="65000"/>
                    <a:lumOff val="35000"/>
                  </a:schemeClr>
                </a:solidFill>
              </a:rPr>
              <a:t>Hedef</a:t>
            </a:r>
            <a:r>
              <a:rPr lang="en-US" sz="2000" dirty="0">
                <a:solidFill>
                  <a:schemeClr val="tx1">
                    <a:lumMod val="65000"/>
                    <a:lumOff val="35000"/>
                  </a:schemeClr>
                </a:solidFill>
              </a:rPr>
              <a:t> </a:t>
            </a:r>
            <a:r>
              <a:rPr lang="en-US" sz="2000" dirty="0" err="1">
                <a:solidFill>
                  <a:schemeClr val="tx1">
                    <a:lumMod val="65000"/>
                    <a:lumOff val="35000"/>
                  </a:schemeClr>
                </a:solidFill>
              </a:rPr>
              <a:t>kitlelere</a:t>
            </a:r>
            <a:r>
              <a:rPr lang="en-US" sz="2000" dirty="0">
                <a:solidFill>
                  <a:schemeClr val="tx1">
                    <a:lumMod val="65000"/>
                    <a:lumOff val="35000"/>
                  </a:schemeClr>
                </a:solidFill>
              </a:rPr>
              <a:t> </a:t>
            </a:r>
            <a:r>
              <a:rPr lang="en-US" sz="2000" dirty="0" err="1">
                <a:solidFill>
                  <a:schemeClr val="tx1">
                    <a:lumMod val="65000"/>
                    <a:lumOff val="35000"/>
                  </a:schemeClr>
                </a:solidFill>
              </a:rPr>
              <a:t>ulaşarak</a:t>
            </a:r>
            <a:r>
              <a:rPr lang="en-US" sz="2000" dirty="0">
                <a:solidFill>
                  <a:schemeClr val="tx1">
                    <a:lumMod val="65000"/>
                    <a:lumOff val="35000"/>
                  </a:schemeClr>
                </a:solidFill>
              </a:rPr>
              <a:t> </a:t>
            </a:r>
            <a:r>
              <a:rPr lang="en-US" sz="2000" dirty="0" err="1">
                <a:solidFill>
                  <a:schemeClr val="tx1">
                    <a:lumMod val="65000"/>
                    <a:lumOff val="35000"/>
                  </a:schemeClr>
                </a:solidFill>
              </a:rPr>
              <a:t>sıfır</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konusunda</a:t>
            </a:r>
            <a:r>
              <a:rPr lang="en-US" sz="2000" dirty="0">
                <a:solidFill>
                  <a:schemeClr val="tx1">
                    <a:lumMod val="65000"/>
                    <a:lumOff val="35000"/>
                  </a:schemeClr>
                </a:solidFill>
              </a:rPr>
              <a:t> </a:t>
            </a:r>
            <a:r>
              <a:rPr lang="en-US" sz="2000" dirty="0" err="1">
                <a:solidFill>
                  <a:schemeClr val="tx1">
                    <a:lumMod val="65000"/>
                    <a:lumOff val="35000"/>
                  </a:schemeClr>
                </a:solidFill>
              </a:rPr>
              <a:t>eğitimler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eğitici</a:t>
            </a:r>
            <a:r>
              <a:rPr lang="en-US" sz="2000" dirty="0">
                <a:solidFill>
                  <a:schemeClr val="tx1">
                    <a:lumMod val="65000"/>
                    <a:lumOff val="35000"/>
                  </a:schemeClr>
                </a:solidFill>
              </a:rPr>
              <a:t> </a:t>
            </a:r>
            <a:r>
              <a:rPr lang="en-US" sz="2000" dirty="0" err="1">
                <a:solidFill>
                  <a:schemeClr val="tx1">
                    <a:lumMod val="65000"/>
                    <a:lumOff val="35000"/>
                  </a:schemeClr>
                </a:solidFill>
              </a:rPr>
              <a:t>eğitimleri</a:t>
            </a:r>
            <a:r>
              <a:rPr lang="en-US" sz="2000" dirty="0">
                <a:solidFill>
                  <a:schemeClr val="tx1">
                    <a:lumMod val="65000"/>
                    <a:lumOff val="35000"/>
                  </a:schemeClr>
                </a:solidFill>
              </a:rPr>
              <a:t> </a:t>
            </a:r>
            <a:r>
              <a:rPr lang="en-US" sz="2000" dirty="0" err="1">
                <a:solidFill>
                  <a:schemeClr val="tx1">
                    <a:lumMod val="65000"/>
                    <a:lumOff val="35000"/>
                  </a:schemeClr>
                </a:solidFill>
              </a:rPr>
              <a:t>verilmekte</a:t>
            </a:r>
            <a:r>
              <a:rPr lang="en-US" sz="2000" dirty="0">
                <a:solidFill>
                  <a:schemeClr val="tx1">
                    <a:lumMod val="65000"/>
                    <a:lumOff val="35000"/>
                  </a:schemeClr>
                </a:solidFill>
              </a:rPr>
              <a:t> </a:t>
            </a:r>
            <a:r>
              <a:rPr lang="en-US" sz="2000" dirty="0" err="1">
                <a:solidFill>
                  <a:schemeClr val="tx1">
                    <a:lumMod val="65000"/>
                    <a:lumOff val="35000"/>
                  </a:schemeClr>
                </a:solidFill>
              </a:rPr>
              <a:t>aynı</a:t>
            </a:r>
            <a:r>
              <a:rPr lang="en-US" sz="2000" dirty="0">
                <a:solidFill>
                  <a:schemeClr val="tx1">
                    <a:lumMod val="65000"/>
                    <a:lumOff val="35000"/>
                  </a:schemeClr>
                </a:solidFill>
              </a:rPr>
              <a:t> </a:t>
            </a:r>
            <a:r>
              <a:rPr lang="en-US" sz="2000" dirty="0" err="1">
                <a:solidFill>
                  <a:schemeClr val="tx1">
                    <a:lumMod val="65000"/>
                    <a:lumOff val="35000"/>
                  </a:schemeClr>
                </a:solidFill>
              </a:rPr>
              <a:t>zamanda</a:t>
            </a:r>
            <a:r>
              <a:rPr lang="en-US" sz="2000" dirty="0">
                <a:solidFill>
                  <a:schemeClr val="tx1">
                    <a:lumMod val="65000"/>
                    <a:lumOff val="35000"/>
                  </a:schemeClr>
                </a:solidFill>
              </a:rPr>
              <a:t> </a:t>
            </a:r>
            <a:r>
              <a:rPr lang="en-US" sz="2000" dirty="0" err="1">
                <a:solidFill>
                  <a:schemeClr val="tx1">
                    <a:lumMod val="65000"/>
                    <a:lumOff val="35000"/>
                  </a:schemeClr>
                </a:solidFill>
              </a:rPr>
              <a:t>farkındalık</a:t>
            </a:r>
            <a:r>
              <a:rPr lang="en-US" sz="2000" dirty="0">
                <a:solidFill>
                  <a:schemeClr val="tx1">
                    <a:lumMod val="65000"/>
                    <a:lumOff val="35000"/>
                  </a:schemeClr>
                </a:solidFill>
              </a:rPr>
              <a:t> </a:t>
            </a:r>
            <a:r>
              <a:rPr lang="en-US" sz="2000" dirty="0" err="1">
                <a:solidFill>
                  <a:schemeClr val="tx1">
                    <a:lumMod val="65000"/>
                    <a:lumOff val="35000"/>
                  </a:schemeClr>
                </a:solidFill>
              </a:rPr>
              <a:t>kampanyası</a:t>
            </a:r>
            <a:r>
              <a:rPr lang="en-US" sz="2000" dirty="0">
                <a:solidFill>
                  <a:schemeClr val="tx1">
                    <a:lumMod val="65000"/>
                    <a:lumOff val="35000"/>
                  </a:schemeClr>
                </a:solidFill>
              </a:rPr>
              <a:t> </a:t>
            </a:r>
            <a:r>
              <a:rPr lang="en-US" sz="2000" dirty="0" err="1">
                <a:solidFill>
                  <a:schemeClr val="tx1">
                    <a:lumMod val="65000"/>
                    <a:lumOff val="35000"/>
                  </a:schemeClr>
                </a:solidFill>
              </a:rPr>
              <a:t>uygulanacaktır</a:t>
            </a:r>
            <a:r>
              <a:rPr lang="en-US" sz="2000" dirty="0">
                <a:solidFill>
                  <a:schemeClr val="tx1">
                    <a:lumMod val="65000"/>
                    <a:lumOff val="35000"/>
                  </a:schemeClr>
                </a:solidFill>
              </a:rPr>
              <a:t>.</a:t>
            </a:r>
          </a:p>
          <a:p>
            <a:pPr algn="just"/>
            <a:endParaRPr lang="en-GB" sz="2000" dirty="0">
              <a:solidFill>
                <a:schemeClr val="tx1">
                  <a:lumMod val="65000"/>
                  <a:lumOff val="35000"/>
                </a:schemeClr>
              </a:solidFill>
            </a:endParaRPr>
          </a:p>
        </p:txBody>
      </p:sp>
    </p:spTree>
    <p:extLst>
      <p:ext uri="{BB962C8B-B14F-4D97-AF65-F5344CB8AC3E}">
        <p14:creationId xmlns:p14="http://schemas.microsoft.com/office/powerpoint/2010/main" val="3904753130"/>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304891"/>
            <a:ext cx="10515600" cy="788011"/>
          </a:xfrm>
        </p:spPr>
        <p:txBody>
          <a:bodyPr>
            <a:noAutofit/>
          </a:bodyPr>
          <a:lstStyle/>
          <a:p>
            <a:r>
              <a:rPr lang="tr-TR" sz="2800" b="1" dirty="0">
                <a:solidFill>
                  <a:srgbClr val="4461A3"/>
                </a:solidFill>
              </a:rPr>
              <a:t>Şanlıurfa </a:t>
            </a:r>
            <a:r>
              <a:rPr lang="tr-TR" sz="2800" b="1" dirty="0" err="1">
                <a:solidFill>
                  <a:srgbClr val="4461A3"/>
                </a:solidFill>
              </a:rPr>
              <a:t>Haliliye</a:t>
            </a:r>
            <a:r>
              <a:rPr lang="tr-TR" sz="2800" b="1" dirty="0">
                <a:solidFill>
                  <a:srgbClr val="4461A3"/>
                </a:solidFill>
              </a:rPr>
              <a:t> ve Kilis’te “Sıfır Atık” Konusunda Farkındalık Oluşturma ve Eğitim/Eğitimci Eğitimi Projesi</a:t>
            </a:r>
            <a:endParaRPr lang="tr-TR" sz="28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2308862"/>
            <a:ext cx="10515600" cy="2957198"/>
          </a:xfrm>
        </p:spPr>
        <p:txBody>
          <a:bodyPr>
            <a:normAutofit/>
          </a:bodyPr>
          <a:lstStyle/>
          <a:p>
            <a:pPr algn="just"/>
            <a:r>
              <a:rPr lang="en-GB" sz="2000" b="1" dirty="0" err="1">
                <a:solidFill>
                  <a:schemeClr val="accent3">
                    <a:lumMod val="50000"/>
                  </a:schemeClr>
                </a:solidFill>
                <a:latin typeface="Arial" panose="020B0604020202020204" pitchFamily="34" charset="0"/>
                <a:cs typeface="Arial" panose="020B0604020202020204" pitchFamily="34" charset="0"/>
              </a:rPr>
              <a:t>Şanlıurfa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Haliliye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İlçesi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ve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Kilis’te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Sıfır</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Atık</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Konusunda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Farkındalık</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Oluşturma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ve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Eğitim</a:t>
            </a:r>
            <a:r>
              <a:rPr lang="en-GB" sz="2000" b="1" dirty="0">
                <a:solidFill>
                  <a:schemeClr val="accent3">
                    <a:lumMod val="50000"/>
                  </a:schemeClr>
                </a:solidFill>
                <a:latin typeface="Arial" panose="020B0604020202020204" pitchFamily="34" charset="0"/>
                <a:cs typeface="Arial" panose="020B0604020202020204" pitchFamily="34" charset="0"/>
              </a:rPr>
              <a:t>/</a:t>
            </a:r>
            <a:r>
              <a:rPr lang="en-GB" sz="2000" b="1" dirty="0" err="1">
                <a:solidFill>
                  <a:schemeClr val="accent3">
                    <a:lumMod val="50000"/>
                  </a:schemeClr>
                </a:solidFill>
                <a:latin typeface="Arial" panose="020B0604020202020204" pitchFamily="34" charset="0"/>
                <a:cs typeface="Arial" panose="020B0604020202020204" pitchFamily="34" charset="0"/>
              </a:rPr>
              <a:t>Eğitimci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Eğitimi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Projesi</a:t>
            </a:r>
            <a:r>
              <a:rPr lang="en-GB" sz="2000" dirty="0">
                <a:solidFill>
                  <a:schemeClr val="accent3">
                    <a:lumMod val="50000"/>
                  </a:schemeClr>
                </a:solidFill>
                <a:latin typeface="Arial" panose="020B0604020202020204" pitchFamily="34" charset="0"/>
                <a:cs typeface="Arial" panose="020B0604020202020204" pitchFamily="34" charset="0"/>
              </a:rPr>
              <a:t>, </a:t>
            </a:r>
            <a:r>
              <a:rPr lang="tr-TR" sz="2000" dirty="0">
                <a:solidFill>
                  <a:schemeClr val="accent3">
                    <a:lumMod val="50000"/>
                  </a:schemeClr>
                </a:solidFill>
                <a:latin typeface="Arial" panose="020B0604020202020204" pitchFamily="34" charset="0"/>
                <a:cs typeface="Arial" panose="020B0604020202020204" pitchFamily="34" charset="0"/>
              </a:rPr>
              <a:t>Çevre ve Şehircilik Bakanlığının 12 Temmuz 2019 tarih ve 30829 sayılı Sıfır Atık </a:t>
            </a:r>
            <a:r>
              <a:rPr lang="tr-TR" sz="2000" dirty="0" err="1">
                <a:solidFill>
                  <a:schemeClr val="accent3">
                    <a:lumMod val="50000"/>
                  </a:schemeClr>
                </a:solidFill>
                <a:latin typeface="Arial" panose="020B0604020202020204" pitchFamily="34" charset="0"/>
                <a:cs typeface="Arial" panose="020B0604020202020204" pitchFamily="34" charset="0"/>
              </a:rPr>
              <a:t>Yönetmeliğ</a:t>
            </a:r>
            <a:r>
              <a:rPr lang="en-GB" sz="2000" dirty="0" err="1">
                <a:solidFill>
                  <a:schemeClr val="accent3">
                    <a:lumMod val="50000"/>
                  </a:schemeClr>
                </a:solidFill>
                <a:latin typeface="Arial" panose="020B0604020202020204" pitchFamily="34" charset="0"/>
                <a:cs typeface="Arial" panose="020B0604020202020204" pitchFamily="34" charset="0"/>
              </a:rPr>
              <a:t>ine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belediyelerin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uyum</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sağlaması</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amacıyla</a:t>
            </a:r>
            <a:r>
              <a:rPr lang="en-GB" sz="2000" dirty="0">
                <a:solidFill>
                  <a:schemeClr val="accent3">
                    <a:lumMod val="50000"/>
                  </a:schemeClr>
                </a:solidFill>
                <a:latin typeface="Arial" panose="020B0604020202020204" pitchFamily="34" charset="0"/>
                <a:cs typeface="Arial" panose="020B0604020202020204" pitchFamily="34" charset="0"/>
              </a:rPr>
              <a:t> 15 </a:t>
            </a:r>
            <a:r>
              <a:rPr lang="en-GB" sz="2000" dirty="0" err="1">
                <a:solidFill>
                  <a:schemeClr val="accent3">
                    <a:lumMod val="50000"/>
                  </a:schemeClr>
                </a:solidFill>
                <a:latin typeface="Arial" panose="020B0604020202020204" pitchFamily="34" charset="0"/>
                <a:cs typeface="Arial" panose="020B0604020202020204" pitchFamily="34" charset="0"/>
              </a:rPr>
              <a:t>Temmuz</a:t>
            </a:r>
            <a:r>
              <a:rPr lang="en-GB" sz="2000" dirty="0">
                <a:solidFill>
                  <a:schemeClr val="accent3">
                    <a:lumMod val="50000"/>
                  </a:schemeClr>
                </a:solidFill>
                <a:latin typeface="Arial" panose="020B0604020202020204" pitchFamily="34" charset="0"/>
                <a:cs typeface="Arial" panose="020B0604020202020204" pitchFamily="34" charset="0"/>
              </a:rPr>
              <a:t> 2020 </a:t>
            </a:r>
            <a:r>
              <a:rPr lang="en-GB" sz="2000" dirty="0" err="1">
                <a:solidFill>
                  <a:schemeClr val="accent3">
                    <a:lumMod val="50000"/>
                  </a:schemeClr>
                </a:solidFill>
                <a:latin typeface="Arial" panose="020B0604020202020204" pitchFamily="34" charset="0"/>
                <a:cs typeface="Arial" panose="020B0604020202020204" pitchFamily="34" charset="0"/>
              </a:rPr>
              <a:t>tarihinde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başlamıştır</a:t>
            </a:r>
            <a:r>
              <a:rPr lang="en-GB" sz="2000" dirty="0">
                <a:solidFill>
                  <a:schemeClr val="accent3">
                    <a:lumMod val="50000"/>
                  </a:schemeClr>
                </a:solidFill>
                <a:latin typeface="Arial" panose="020B0604020202020204" pitchFamily="34" charset="0"/>
                <a:cs typeface="Arial" panose="020B0604020202020204" pitchFamily="34" charset="0"/>
              </a:rPr>
              <a:t>. </a:t>
            </a:r>
          </a:p>
          <a:p>
            <a:pPr algn="just"/>
            <a:endParaRPr lang="en-GB" sz="2000" dirty="0">
              <a:solidFill>
                <a:schemeClr val="accent3">
                  <a:lumMod val="50000"/>
                </a:schemeClr>
              </a:solidFill>
              <a:latin typeface="Arial" panose="020B0604020202020204" pitchFamily="34" charset="0"/>
              <a:cs typeface="Arial" panose="020B0604020202020204" pitchFamily="34" charset="0"/>
            </a:endParaRPr>
          </a:p>
          <a:p>
            <a:pPr algn="just"/>
            <a:r>
              <a:rPr lang="en-GB" sz="2000" dirty="0">
                <a:solidFill>
                  <a:schemeClr val="accent3">
                    <a:lumMod val="50000"/>
                  </a:schemeClr>
                </a:solidFill>
                <a:latin typeface="Arial" panose="020B0604020202020204" pitchFamily="34" charset="0"/>
                <a:cs typeface="Arial" panose="020B0604020202020204" pitchFamily="34" charset="0"/>
              </a:rPr>
              <a:t>5 ay </a:t>
            </a:r>
            <a:r>
              <a:rPr lang="en-GB" sz="2000" dirty="0" err="1">
                <a:solidFill>
                  <a:schemeClr val="accent3">
                    <a:lumMod val="50000"/>
                  </a:schemeClr>
                </a:solidFill>
                <a:latin typeface="Arial" panose="020B0604020202020204" pitchFamily="34" charset="0"/>
                <a:cs typeface="Arial" panose="020B0604020202020204" pitchFamily="34" charset="0"/>
              </a:rPr>
              <a:t>sürecek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olan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projede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amaç</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Haliliye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Kilis</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halkları</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mülteciler</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için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sıfır</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atık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konusunda</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farkındalık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oluşturmak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belirli</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hedef</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kitlelerin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bu</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kapsamda</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eğitilmesidir</a:t>
            </a:r>
            <a:r>
              <a:rPr lang="en-GB" sz="2000" dirty="0">
                <a:solidFill>
                  <a:schemeClr val="accent3">
                    <a:lumMod val="50000"/>
                  </a:schemeClr>
                </a:solidFill>
                <a:latin typeface="Arial" panose="020B0604020202020204" pitchFamily="34" charset="0"/>
                <a:cs typeface="Arial" panose="020B0604020202020204" pitchFamily="34" charset="0"/>
              </a:rPr>
              <a:t>. </a:t>
            </a:r>
            <a:endParaRPr lang="tr-TR" sz="2000" dirty="0">
              <a:solidFill>
                <a:schemeClr val="accent3">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0480305"/>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6719"/>
            <a:ext cx="10515600" cy="788011"/>
          </a:xfrm>
        </p:spPr>
        <p:txBody>
          <a:bodyPr>
            <a:noAutofit/>
          </a:bodyPr>
          <a:lstStyle/>
          <a:p>
            <a:r>
              <a:rPr lang="en-GB" sz="3200" b="1" dirty="0" err="1">
                <a:solidFill>
                  <a:srgbClr val="4461A3"/>
                </a:solidFill>
              </a:rPr>
              <a:t>Proje</a:t>
            </a:r>
            <a:r>
              <a:rPr lang="en-GB" sz="3200" b="1" dirty="0">
                <a:solidFill>
                  <a:srgbClr val="4461A3"/>
                </a:solidFill>
              </a:rPr>
              <a:t> </a:t>
            </a:r>
            <a:r>
              <a:rPr lang="en-GB" sz="3200" b="1" dirty="0" err="1">
                <a:solidFill>
                  <a:srgbClr val="4461A3"/>
                </a:solidFill>
              </a:rPr>
              <a:t>Faaliyetleri</a:t>
            </a:r>
            <a:r>
              <a:rPr lang="en-GB" sz="3200" b="1" dirty="0">
                <a:solidFill>
                  <a:srgbClr val="4461A3"/>
                </a:solidFill>
              </a:rPr>
              <a:t> </a:t>
            </a:r>
            <a:endParaRPr lang="tr-TR" sz="3200" dirty="0">
              <a:solidFill>
                <a:srgbClr val="4461A3"/>
              </a:solidFill>
            </a:endParaRPr>
          </a:p>
        </p:txBody>
      </p:sp>
      <p:graphicFrame>
        <p:nvGraphicFramePr>
          <p:cNvPr id="4" name="Diagram 3"/>
          <p:cNvGraphicFramePr/>
          <p:nvPr>
            <p:extLst/>
          </p:nvPr>
        </p:nvGraphicFramePr>
        <p:xfrm>
          <a:off x="5243332" y="936760"/>
          <a:ext cx="6023058" cy="4451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5335929" y="1363936"/>
            <a:ext cx="1145894" cy="923330"/>
          </a:xfrm>
          <a:prstGeom prst="rect">
            <a:avLst/>
          </a:prstGeom>
          <a:noFill/>
        </p:spPr>
        <p:txBody>
          <a:bodyPr wrap="square" rtlCol="0">
            <a:spAutoFit/>
          </a:bodyPr>
          <a:lstStyle/>
          <a:p>
            <a:pPr algn="ctr"/>
            <a:r>
              <a:rPr lang="en-GB" sz="5400" dirty="0">
                <a:solidFill>
                  <a:srgbClr val="6AA3DB"/>
                </a:solidFill>
              </a:rPr>
              <a:t>1</a:t>
            </a:r>
          </a:p>
        </p:txBody>
      </p:sp>
      <p:sp>
        <p:nvSpPr>
          <p:cNvPr id="6" name="TextBox 5"/>
          <p:cNvSpPr txBox="1"/>
          <p:nvPr/>
        </p:nvSpPr>
        <p:spPr>
          <a:xfrm>
            <a:off x="5578997" y="2701019"/>
            <a:ext cx="1238491" cy="923330"/>
          </a:xfrm>
          <a:prstGeom prst="rect">
            <a:avLst/>
          </a:prstGeom>
          <a:noFill/>
        </p:spPr>
        <p:txBody>
          <a:bodyPr wrap="square" rtlCol="0">
            <a:spAutoFit/>
          </a:bodyPr>
          <a:lstStyle/>
          <a:p>
            <a:pPr algn="ctr"/>
            <a:r>
              <a:rPr lang="en-GB" sz="5400" dirty="0">
                <a:solidFill>
                  <a:srgbClr val="4DC58D"/>
                </a:solidFill>
              </a:rPr>
              <a:t>2</a:t>
            </a:r>
          </a:p>
        </p:txBody>
      </p:sp>
      <p:sp>
        <p:nvSpPr>
          <p:cNvPr id="7" name="TextBox 6"/>
          <p:cNvSpPr txBox="1"/>
          <p:nvPr/>
        </p:nvSpPr>
        <p:spPr>
          <a:xfrm>
            <a:off x="5243332" y="4044813"/>
            <a:ext cx="1238491" cy="923330"/>
          </a:xfrm>
          <a:prstGeom prst="rect">
            <a:avLst/>
          </a:prstGeom>
          <a:noFill/>
        </p:spPr>
        <p:txBody>
          <a:bodyPr wrap="square" rtlCol="0">
            <a:spAutoFit/>
          </a:bodyPr>
          <a:lstStyle/>
          <a:p>
            <a:pPr algn="ctr"/>
            <a:r>
              <a:rPr lang="en-GB" sz="5400" dirty="0">
                <a:solidFill>
                  <a:srgbClr val="70AD47"/>
                </a:solidFill>
              </a:rPr>
              <a:t>3</a:t>
            </a:r>
          </a:p>
        </p:txBody>
      </p:sp>
    </p:spTree>
    <p:extLst>
      <p:ext uri="{BB962C8B-B14F-4D97-AF65-F5344CB8AC3E}">
        <p14:creationId xmlns:p14="http://schemas.microsoft.com/office/powerpoint/2010/main" val="1658540100"/>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52500" y="557552"/>
            <a:ext cx="10515600" cy="1325563"/>
          </a:xfrm>
        </p:spPr>
        <p:txBody>
          <a:bodyPr>
            <a:normAutofit/>
          </a:bodyPr>
          <a:lstStyle/>
          <a:p>
            <a:r>
              <a:rPr lang="en-GB" sz="3200" b="1" dirty="0" err="1">
                <a:solidFill>
                  <a:srgbClr val="4461A3"/>
                </a:solidFill>
              </a:rPr>
              <a:t>Faaliyet</a:t>
            </a:r>
            <a:r>
              <a:rPr lang="en-GB" sz="3200" b="1" dirty="0">
                <a:solidFill>
                  <a:srgbClr val="4461A3"/>
                </a:solidFill>
              </a:rPr>
              <a:t> 1: </a:t>
            </a:r>
            <a:r>
              <a:rPr lang="en-GB" sz="3200" b="1" dirty="0" err="1">
                <a:solidFill>
                  <a:srgbClr val="4461A3"/>
                </a:solidFill>
              </a:rPr>
              <a:t>Farkındalık</a:t>
            </a:r>
            <a:r>
              <a:rPr lang="en-GB" sz="3200" b="1" dirty="0">
                <a:solidFill>
                  <a:srgbClr val="4461A3"/>
                </a:solidFill>
              </a:rPr>
              <a:t> </a:t>
            </a:r>
            <a:r>
              <a:rPr lang="en-GB" sz="3200" b="1" dirty="0" err="1">
                <a:solidFill>
                  <a:srgbClr val="4461A3"/>
                </a:solidFill>
              </a:rPr>
              <a:t>Oluşturma</a:t>
            </a:r>
            <a:endParaRPr lang="tr-TR" sz="3200" b="1" dirty="0">
              <a:solidFill>
                <a:srgbClr val="4461A3"/>
              </a:solidFill>
            </a:endParaRPr>
          </a:p>
        </p:txBody>
      </p:sp>
      <p:graphicFrame>
        <p:nvGraphicFramePr>
          <p:cNvPr id="8" name="Diagram 7">
            <a:extLst>
              <a:ext uri="{FF2B5EF4-FFF2-40B4-BE49-F238E27FC236}">
                <a16:creationId xmlns:a16="http://schemas.microsoft.com/office/drawing/2014/main" id="{19724EA8-489C-42DD-917D-73F3FF6D9FEF}"/>
              </a:ext>
            </a:extLst>
          </p:cNvPr>
          <p:cNvGraphicFramePr/>
          <p:nvPr>
            <p:extLst/>
          </p:nvPr>
        </p:nvGraphicFramePr>
        <p:xfrm>
          <a:off x="1144447" y="1540218"/>
          <a:ext cx="9903105" cy="3656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391419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492448"/>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pSp>
        <p:nvGrpSpPr>
          <p:cNvPr id="4" name="Diagram 4">
            <a:extLst>
              <a:ext uri="{FF2B5EF4-FFF2-40B4-BE49-F238E27FC236}">
                <a16:creationId xmlns:a16="http://schemas.microsoft.com/office/drawing/2014/main" id="{F115F1ED-ADF9-45C2-A8AB-431D11933400}"/>
              </a:ext>
            </a:extLst>
          </p:cNvPr>
          <p:cNvGrpSpPr/>
          <p:nvPr/>
        </p:nvGrpSpPr>
        <p:grpSpPr>
          <a:xfrm>
            <a:off x="3090478" y="1943147"/>
            <a:ext cx="5255815" cy="3253600"/>
            <a:chOff x="5723202" y="1779504"/>
            <a:chExt cx="5255815" cy="3253600"/>
          </a:xfrm>
        </p:grpSpPr>
        <p:sp>
          <p:nvSpPr>
            <p:cNvPr id="5" name="Freeform 4">
              <a:extLst>
                <a:ext uri="{FF2B5EF4-FFF2-40B4-BE49-F238E27FC236}">
                  <a16:creationId xmlns:a16="http://schemas.microsoft.com/office/drawing/2014/main" id="{05926AC7-6351-4E7C-8DE5-EAA450B0A3CB}"/>
                </a:ext>
              </a:extLst>
            </p:cNvPr>
            <p:cNvSpPr/>
            <p:nvPr/>
          </p:nvSpPr>
          <p:spPr>
            <a:xfrm>
              <a:off x="5723202"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cs typeface="Calibri"/>
                </a:rPr>
                <a:t>Şanlıurfa Haliliye</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0" i="0" u="none" strike="noStrike" kern="1200" cap="none" spc="0" baseline="0" dirty="0">
                  <a:solidFill>
                    <a:srgbClr val="000000"/>
                  </a:solidFill>
                  <a:uFillTx/>
                  <a:latin typeface="Calibri"/>
                  <a:cs typeface="Calibri"/>
                </a:rPr>
                <a:t>4.818 </a:t>
              </a:r>
              <a:r>
                <a:rPr lang="en-GB" sz="2300" b="0" i="0" u="none" strike="noStrike" kern="1200" cap="none" spc="0" baseline="0" dirty="0" err="1">
                  <a:solidFill>
                    <a:srgbClr val="000000"/>
                  </a:solidFill>
                  <a:uFillTx/>
                  <a:latin typeface="Calibri"/>
                  <a:cs typeface="Calibri"/>
                </a:rPr>
                <a:t>katılımcı</a:t>
              </a:r>
              <a:endParaRPr lang="en-US" sz="2300" b="0" i="0" u="none" strike="noStrike" kern="1200" cap="none" spc="0" baseline="0" dirty="0">
                <a:solidFill>
                  <a:srgbClr val="000000"/>
                </a:solidFill>
                <a:uFillTx/>
                <a:latin typeface="Calibri"/>
                <a:cs typeface="Calibri"/>
              </a:endParaRPr>
            </a:p>
          </p:txBody>
        </p:sp>
        <p:sp>
          <p:nvSpPr>
            <p:cNvPr id="6" name="Freeform 5">
              <a:extLst>
                <a:ext uri="{FF2B5EF4-FFF2-40B4-BE49-F238E27FC236}">
                  <a16:creationId xmlns:a16="http://schemas.microsoft.com/office/drawing/2014/main" id="{B75A0EB2-D0AC-405E-B68D-D245227A4546}"/>
                </a:ext>
              </a:extLst>
            </p:cNvPr>
            <p:cNvSpPr/>
            <p:nvPr/>
          </p:nvSpPr>
          <p:spPr>
            <a:xfrm>
              <a:off x="8476250"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Kilis</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0" i="0" u="none" strike="noStrike" kern="1200" cap="none" spc="0" baseline="0" dirty="0">
                  <a:solidFill>
                    <a:srgbClr val="000000"/>
                  </a:solidFill>
                  <a:uFillTx/>
                  <a:latin typeface="Calibri"/>
                </a:rPr>
                <a:t>2.070 </a:t>
              </a:r>
              <a:r>
                <a:rPr lang="en-GB" sz="2300" b="0" i="0" u="none" strike="noStrike" kern="1200" cap="none" spc="0" baseline="0" dirty="0" err="1">
                  <a:solidFill>
                    <a:srgbClr val="000000"/>
                  </a:solidFill>
                  <a:uFillTx/>
                  <a:latin typeface="Calibri"/>
                </a:rPr>
                <a:t>katılımcı</a:t>
              </a:r>
              <a:endParaRPr lang="tr-TR" sz="2300" b="0" i="0" u="none" strike="noStrike" kern="1200" cap="none" spc="0" baseline="0" dirty="0">
                <a:solidFill>
                  <a:srgbClr val="000000"/>
                </a:solidFill>
                <a:uFillTx/>
                <a:latin typeface="Calibri"/>
              </a:endParaRPr>
            </a:p>
          </p:txBody>
        </p:sp>
        <p:sp>
          <p:nvSpPr>
            <p:cNvPr id="7" name="Freeform 6">
              <a:extLst>
                <a:ext uri="{FF2B5EF4-FFF2-40B4-BE49-F238E27FC236}">
                  <a16:creationId xmlns:a16="http://schemas.microsoft.com/office/drawing/2014/main" id="{9884E9A8-26BF-43F2-8AEC-6057E11A5FFE}"/>
                </a:ext>
              </a:extLst>
            </p:cNvPr>
            <p:cNvSpPr/>
            <p:nvPr/>
          </p:nvSpPr>
          <p:spPr>
            <a:xfrm>
              <a:off x="5723203" y="3531440"/>
              <a:ext cx="5255814"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chemeClr val="accent1">
                  <a:lumMod val="75000"/>
                </a:schemeClr>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300" i="0" u="none" strike="noStrike" kern="1200" cap="none" spc="0" baseline="0" dirty="0">
                  <a:solidFill>
                    <a:srgbClr val="4461A3"/>
                  </a:solidFill>
                  <a:uFillTx/>
                  <a:latin typeface="Calibri"/>
                </a:rPr>
                <a:t>Her </a:t>
              </a:r>
              <a:r>
                <a:rPr lang="en-GB" sz="2300" i="0" u="none" strike="noStrike" kern="1200" cap="none" spc="0" baseline="0" dirty="0" err="1">
                  <a:solidFill>
                    <a:srgbClr val="4461A3"/>
                  </a:solidFill>
                  <a:uFillTx/>
                  <a:latin typeface="Calibri"/>
                </a:rPr>
                <a:t>bir</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hedef</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grup</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için</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özelleştirilmiş</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eğitimler</a:t>
              </a:r>
              <a:endParaRPr lang="en-US" sz="2300" i="0" u="none" strike="noStrike" kern="1200" cap="none" spc="0" baseline="0" dirty="0">
                <a:solidFill>
                  <a:srgbClr val="4461A3"/>
                </a:solidFill>
                <a:uFillTx/>
                <a:latin typeface="Calibri"/>
              </a:endParaRPr>
            </a:p>
          </p:txBody>
        </p:sp>
      </p:grpSp>
    </p:spTree>
    <p:extLst>
      <p:ext uri="{BB962C8B-B14F-4D97-AF65-F5344CB8AC3E}">
        <p14:creationId xmlns:p14="http://schemas.microsoft.com/office/powerpoint/2010/main" val="6649569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533483"/>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aphicFrame>
        <p:nvGraphicFramePr>
          <p:cNvPr id="8" name="Table 7"/>
          <p:cNvGraphicFramePr>
            <a:graphicFrameLocks noGrp="1"/>
          </p:cNvGraphicFramePr>
          <p:nvPr>
            <p:extLst/>
          </p:nvPr>
        </p:nvGraphicFramePr>
        <p:xfrm>
          <a:off x="923614" y="1608882"/>
          <a:ext cx="10535322" cy="3701688"/>
        </p:xfrm>
        <a:graphic>
          <a:graphicData uri="http://schemas.openxmlformats.org/drawingml/2006/table">
            <a:tbl>
              <a:tblPr firstRow="1" firstCol="1" bandRow="1">
                <a:tableStyleId>{327F97BB-C833-4FB7-BDE5-3F7075034690}</a:tableStyleId>
              </a:tblPr>
              <a:tblGrid>
                <a:gridCol w="10535322">
                  <a:extLst>
                    <a:ext uri="{9D8B030D-6E8A-4147-A177-3AD203B41FA5}">
                      <a16:colId xmlns:a16="http://schemas.microsoft.com/office/drawing/2014/main" val="156464812"/>
                    </a:ext>
                  </a:extLst>
                </a:gridCol>
              </a:tblGrid>
              <a:tr h="648181">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2000" b="1" u="none" kern="1200" dirty="0">
                        <a:solidFill>
                          <a:schemeClr val="bg1"/>
                        </a:solidFill>
                        <a:latin typeface="+mn-lt"/>
                        <a:ea typeface="+mn-ea"/>
                        <a:cs typeface="+mn-cs"/>
                      </a:endParaRPr>
                    </a:p>
                    <a:p>
                      <a:r>
                        <a:rPr lang="en-US" sz="2400" b="1" u="none" kern="1200" dirty="0" err="1">
                          <a:solidFill>
                            <a:schemeClr val="bg1"/>
                          </a:solidFill>
                          <a:latin typeface="+mn-lt"/>
                          <a:ea typeface="+mn-ea"/>
                          <a:cs typeface="+mn-cs"/>
                        </a:rPr>
                        <a:t>Eğitimlerde</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hedef</a:t>
                      </a:r>
                      <a:r>
                        <a:rPr lang="en-US" sz="2400" b="1" u="none" kern="1200" baseline="0" dirty="0">
                          <a:solidFill>
                            <a:schemeClr val="bg1"/>
                          </a:solidFill>
                          <a:latin typeface="+mn-lt"/>
                          <a:ea typeface="+mn-ea"/>
                          <a:cs typeface="+mn-cs"/>
                        </a:rPr>
                        <a:t> </a:t>
                      </a:r>
                      <a:r>
                        <a:rPr lang="en-US" sz="2400" b="1" u="none" kern="1200" baseline="0" dirty="0" err="1">
                          <a:solidFill>
                            <a:schemeClr val="bg1"/>
                          </a:solidFill>
                          <a:latin typeface="+mn-lt"/>
                          <a:ea typeface="+mn-ea"/>
                          <a:cs typeface="+mn-cs"/>
                        </a:rPr>
                        <a:t>kitleler</a:t>
                      </a:r>
                      <a:endParaRPr lang="en-US" sz="2400" b="1" u="none" kern="1200" dirty="0">
                        <a:solidFill>
                          <a:schemeClr val="bg1"/>
                        </a:solidFill>
                        <a:latin typeface="+mn-lt"/>
                        <a:ea typeface="+mn-ea"/>
                        <a:cs typeface="+mn-cs"/>
                      </a:endParaRPr>
                    </a:p>
                    <a:p>
                      <a:pPr marL="0" indent="0" algn="l" defTabSz="914400" rtl="0" eaLnBrk="1" latinLnBrk="0" hangingPunct="1">
                        <a:spcAft>
                          <a:spcPts val="0"/>
                        </a:spcAft>
                        <a:buFont typeface="Arial" panose="020B0604020202020204" pitchFamily="34" charset="0"/>
                        <a:buNone/>
                      </a:pPr>
                      <a:endParaRPr lang="en-GB" sz="2000" kern="1200" dirty="0">
                        <a:solidFill>
                          <a:schemeClr val="tx1"/>
                        </a:solidFill>
                        <a:effectLst/>
                        <a:latin typeface="+mn-lt"/>
                        <a:ea typeface="+mn-ea"/>
                        <a:cs typeface="+mn-cs"/>
                      </a:endParaRPr>
                    </a:p>
                  </a:txBody>
                  <a:tcPr marL="68580" marR="68580" marT="0" marB="0" anchor="ctr">
                    <a:solidFill>
                      <a:srgbClr val="6AA3DB"/>
                    </a:solidFill>
                  </a:tcPr>
                </a:tc>
                <a:extLst>
                  <a:ext uri="{0D108BD9-81ED-4DB2-BD59-A6C34878D82A}">
                    <a16:rowId xmlns:a16="http://schemas.microsoft.com/office/drawing/2014/main" val="2026232958"/>
                  </a:ext>
                </a:extLst>
              </a:tr>
              <a:tr h="593948">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Öğretmenleri ve İdari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678395604"/>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Harran </a:t>
                      </a:r>
                      <a:r>
                        <a:rPr lang="en-GB" sz="2000" b="0" kern="1200" dirty="0" err="1">
                          <a:solidFill>
                            <a:schemeClr val="tx1"/>
                          </a:solidFill>
                          <a:effectLst/>
                        </a:rPr>
                        <a:t>ve</a:t>
                      </a:r>
                      <a:r>
                        <a:rPr lang="en-GB" sz="2000" b="0" kern="1200" dirty="0">
                          <a:solidFill>
                            <a:schemeClr val="tx1"/>
                          </a:solidFill>
                          <a:effectLst/>
                        </a:rPr>
                        <a:t> 7 </a:t>
                      </a:r>
                      <a:r>
                        <a:rPr lang="en-GB" sz="2000" b="0" kern="1200" dirty="0" err="1">
                          <a:solidFill>
                            <a:schemeClr val="tx1"/>
                          </a:solidFill>
                          <a:effectLst/>
                        </a:rPr>
                        <a:t>Aralık</a:t>
                      </a:r>
                      <a:r>
                        <a:rPr lang="en-GB" sz="2000" b="0" kern="1200" dirty="0">
                          <a:solidFill>
                            <a:schemeClr val="tx1"/>
                          </a:solidFill>
                          <a:effectLst/>
                        </a:rPr>
                        <a:t> </a:t>
                      </a:r>
                      <a:r>
                        <a:rPr lang="tr-TR" sz="2000" b="0" kern="1200" dirty="0">
                          <a:solidFill>
                            <a:schemeClr val="tx1"/>
                          </a:solidFill>
                          <a:effectLst/>
                        </a:rPr>
                        <a:t>Üniversite</a:t>
                      </a:r>
                      <a:r>
                        <a:rPr lang="en-GB" sz="2000" b="0" kern="1200" dirty="0" err="1">
                          <a:solidFill>
                            <a:schemeClr val="tx1"/>
                          </a:solidFill>
                          <a:effectLst/>
                        </a:rPr>
                        <a:t>leri</a:t>
                      </a:r>
                      <a:r>
                        <a:rPr lang="tr-TR" sz="2000" b="0" kern="1200" dirty="0">
                          <a:solidFill>
                            <a:schemeClr val="tx1"/>
                          </a:solidFill>
                          <a:effectLst/>
                        </a:rPr>
                        <a:t> Akademik ve İdari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432739972"/>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İmam, Muhtar, STK Temsilcileri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946145837"/>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Belediye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016999976"/>
                  </a:ext>
                </a:extLst>
              </a:tr>
              <a:tr h="443112">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Aile Sağlığı Merkezleri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077356672"/>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Kamu Kurumu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130386257"/>
                  </a:ext>
                </a:extLst>
              </a:tr>
            </a:tbl>
          </a:graphicData>
        </a:graphic>
      </p:graphicFrame>
    </p:spTree>
    <p:extLst>
      <p:ext uri="{BB962C8B-B14F-4D97-AF65-F5344CB8AC3E}">
        <p14:creationId xmlns:p14="http://schemas.microsoft.com/office/powerpoint/2010/main" val="9952697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533483"/>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aphicFrame>
        <p:nvGraphicFramePr>
          <p:cNvPr id="3" name="Table 2"/>
          <p:cNvGraphicFramePr>
            <a:graphicFrameLocks noGrp="1"/>
          </p:cNvGraphicFramePr>
          <p:nvPr>
            <p:extLst/>
          </p:nvPr>
        </p:nvGraphicFramePr>
        <p:xfrm>
          <a:off x="949125" y="1859046"/>
          <a:ext cx="10752880" cy="3153238"/>
        </p:xfrm>
        <a:graphic>
          <a:graphicData uri="http://schemas.openxmlformats.org/drawingml/2006/table">
            <a:tbl>
              <a:tblPr firstRow="1" firstCol="1" bandRow="1">
                <a:tableStyleId>{327F97BB-C833-4FB7-BDE5-3F7075034690}</a:tableStyleId>
              </a:tblPr>
              <a:tblGrid>
                <a:gridCol w="10752880">
                  <a:extLst>
                    <a:ext uri="{9D8B030D-6E8A-4147-A177-3AD203B41FA5}">
                      <a16:colId xmlns:a16="http://schemas.microsoft.com/office/drawing/2014/main" val="926271698"/>
                    </a:ext>
                  </a:extLst>
                </a:gridCol>
              </a:tblGrid>
              <a:tr h="663497">
                <a:tc>
                  <a:txBody>
                    <a:bodyPr/>
                    <a:lstStyle/>
                    <a:p>
                      <a:r>
                        <a:rPr lang="en-US" sz="2400" b="1" u="none" kern="1200" dirty="0" err="1">
                          <a:solidFill>
                            <a:schemeClr val="bg1"/>
                          </a:solidFill>
                          <a:latin typeface="+mn-lt"/>
                          <a:ea typeface="+mn-ea"/>
                          <a:cs typeface="+mn-cs"/>
                        </a:rPr>
                        <a:t>Eğitimci</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Eğitimlerinde</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hedef</a:t>
                      </a:r>
                      <a:r>
                        <a:rPr lang="en-US" sz="2400" b="1" u="none" kern="1200" baseline="0" dirty="0">
                          <a:solidFill>
                            <a:schemeClr val="bg1"/>
                          </a:solidFill>
                          <a:latin typeface="+mn-lt"/>
                          <a:ea typeface="+mn-ea"/>
                          <a:cs typeface="+mn-cs"/>
                        </a:rPr>
                        <a:t> </a:t>
                      </a:r>
                      <a:r>
                        <a:rPr lang="en-US" sz="2400" b="1" u="none" kern="1200" baseline="0" dirty="0" err="1">
                          <a:solidFill>
                            <a:schemeClr val="bg1"/>
                          </a:solidFill>
                          <a:latin typeface="+mn-lt"/>
                          <a:ea typeface="+mn-ea"/>
                          <a:cs typeface="+mn-cs"/>
                        </a:rPr>
                        <a:t>kitleler</a:t>
                      </a:r>
                      <a:endParaRPr lang="en-US" sz="2400" b="1" u="none" kern="1200" dirty="0">
                        <a:solidFill>
                          <a:schemeClr val="bg1"/>
                        </a:solidFill>
                        <a:latin typeface="+mn-lt"/>
                        <a:ea typeface="+mn-ea"/>
                        <a:cs typeface="+mn-cs"/>
                      </a:endParaRPr>
                    </a:p>
                  </a:txBody>
                  <a:tcPr marL="68580" marR="68580" marT="0" marB="0" anchor="ctr"/>
                </a:tc>
                <a:extLst>
                  <a:ext uri="{0D108BD9-81ED-4DB2-BD59-A6C34878D82A}">
                    <a16:rowId xmlns:a16="http://schemas.microsoft.com/office/drawing/2014/main" val="689437266"/>
                  </a:ext>
                </a:extLst>
              </a:tr>
              <a:tr h="503403">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Öğretmenleri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707387032"/>
                  </a:ext>
                </a:extLst>
              </a:tr>
              <a:tr h="625033">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İdari Personelleri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02634887"/>
                  </a:ext>
                </a:extLst>
              </a:tr>
              <a:tr h="338865">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Harran </a:t>
                      </a:r>
                      <a:r>
                        <a:rPr lang="en-GB" sz="2000" b="0" kern="1200" dirty="0" err="1">
                          <a:solidFill>
                            <a:schemeClr val="tx1"/>
                          </a:solidFill>
                          <a:effectLst/>
                        </a:rPr>
                        <a:t>ve</a:t>
                      </a:r>
                      <a:r>
                        <a:rPr lang="en-GB" sz="2000" b="0" kern="1200" dirty="0">
                          <a:solidFill>
                            <a:schemeClr val="tx1"/>
                          </a:solidFill>
                          <a:effectLst/>
                        </a:rPr>
                        <a:t> 7 </a:t>
                      </a:r>
                      <a:r>
                        <a:rPr lang="en-GB" sz="2000" b="0" kern="1200" dirty="0" err="1">
                          <a:solidFill>
                            <a:schemeClr val="tx1"/>
                          </a:solidFill>
                          <a:effectLst/>
                        </a:rPr>
                        <a:t>Aralık</a:t>
                      </a:r>
                      <a:r>
                        <a:rPr lang="en-GB" sz="2000" b="0" kern="1200" dirty="0">
                          <a:solidFill>
                            <a:schemeClr val="tx1"/>
                          </a:solidFill>
                          <a:effectLst/>
                        </a:rPr>
                        <a:t> </a:t>
                      </a:r>
                      <a:r>
                        <a:rPr lang="tr-TR" sz="2000" b="0" kern="1200" dirty="0">
                          <a:solidFill>
                            <a:schemeClr val="tx1"/>
                          </a:solidFill>
                          <a:effectLst/>
                        </a:rPr>
                        <a:t>Üniversite</a:t>
                      </a:r>
                      <a:r>
                        <a:rPr lang="en-GB" sz="2000" b="0" kern="1200" dirty="0" err="1">
                          <a:solidFill>
                            <a:schemeClr val="tx1"/>
                          </a:solidFill>
                          <a:effectLst/>
                        </a:rPr>
                        <a:t>leri</a:t>
                      </a:r>
                      <a:r>
                        <a:rPr lang="tr-TR" sz="2000" b="0" kern="1200" dirty="0">
                          <a:solidFill>
                            <a:schemeClr val="tx1"/>
                          </a:solidFill>
                          <a:effectLst/>
                        </a:rPr>
                        <a:t> Akademik ve İdari Personel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260709259"/>
                  </a:ext>
                </a:extLst>
              </a:tr>
              <a:tr h="585956">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Kamu Kurumu Personelleri (Aile Sağlığı Merkezleri ve Belediyeler) Eğitimci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70993835"/>
                  </a:ext>
                </a:extLst>
              </a:tr>
              <a:tr h="436484">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Diğer Kamu Kurumu Personelleri Eğitimci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543892648"/>
                  </a:ext>
                </a:extLst>
              </a:tr>
            </a:tbl>
          </a:graphicData>
        </a:graphic>
      </p:graphicFrame>
    </p:spTree>
    <p:extLst>
      <p:ext uri="{BB962C8B-B14F-4D97-AF65-F5344CB8AC3E}">
        <p14:creationId xmlns:p14="http://schemas.microsoft.com/office/powerpoint/2010/main" val="1190416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492448"/>
            <a:ext cx="10515600" cy="1325563"/>
          </a:xfrm>
        </p:spPr>
        <p:txBody>
          <a:bodyPr>
            <a:normAutofit/>
          </a:bodyPr>
          <a:lstStyle/>
          <a:p>
            <a:r>
              <a:rPr lang="en-GB" sz="3200" b="1" dirty="0" err="1">
                <a:solidFill>
                  <a:srgbClr val="4461A3"/>
                </a:solidFill>
              </a:rPr>
              <a:t>Faaliyet</a:t>
            </a:r>
            <a:r>
              <a:rPr lang="en-GB" sz="3200" b="1" dirty="0">
                <a:solidFill>
                  <a:srgbClr val="4461A3"/>
                </a:solidFill>
              </a:rPr>
              <a:t> 3: </a:t>
            </a:r>
            <a:r>
              <a:rPr lang="en-GB" sz="3200" b="1" dirty="0" err="1">
                <a:solidFill>
                  <a:srgbClr val="4461A3"/>
                </a:solidFill>
              </a:rPr>
              <a:t>Anketler</a:t>
            </a:r>
            <a:r>
              <a:rPr lang="en-GB" sz="3200" b="1" dirty="0">
                <a:solidFill>
                  <a:srgbClr val="4461A3"/>
                </a:solidFill>
              </a:rPr>
              <a:t> </a:t>
            </a:r>
            <a:r>
              <a:rPr lang="en-GB" sz="3200" b="1" dirty="0" err="1">
                <a:solidFill>
                  <a:srgbClr val="4461A3"/>
                </a:solidFill>
              </a:rPr>
              <a:t>ve</a:t>
            </a:r>
            <a:r>
              <a:rPr lang="en-GB" sz="3200" b="1" dirty="0">
                <a:solidFill>
                  <a:srgbClr val="4461A3"/>
                </a:solidFill>
              </a:rPr>
              <a:t> Final </a:t>
            </a:r>
            <a:r>
              <a:rPr lang="en-GB" sz="3200" b="1" dirty="0" err="1">
                <a:solidFill>
                  <a:srgbClr val="4461A3"/>
                </a:solidFill>
              </a:rPr>
              <a:t>Raporu</a:t>
            </a:r>
            <a:endParaRPr lang="tr-TR" sz="3200" b="1" dirty="0">
              <a:solidFill>
                <a:srgbClr val="4461A3"/>
              </a:solidFill>
            </a:endParaRPr>
          </a:p>
        </p:txBody>
      </p:sp>
      <p:grpSp>
        <p:nvGrpSpPr>
          <p:cNvPr id="17" name="Diagram 4">
            <a:extLst>
              <a:ext uri="{FF2B5EF4-FFF2-40B4-BE49-F238E27FC236}">
                <a16:creationId xmlns:a16="http://schemas.microsoft.com/office/drawing/2014/main" id="{F115F1ED-ADF9-45C2-A8AB-431D11933400}"/>
              </a:ext>
            </a:extLst>
          </p:cNvPr>
          <p:cNvGrpSpPr/>
          <p:nvPr/>
        </p:nvGrpSpPr>
        <p:grpSpPr>
          <a:xfrm>
            <a:off x="3385116" y="1779504"/>
            <a:ext cx="5255815" cy="3253600"/>
            <a:chOff x="5723202" y="1779504"/>
            <a:chExt cx="5255815" cy="3253600"/>
          </a:xfrm>
        </p:grpSpPr>
        <p:sp>
          <p:nvSpPr>
            <p:cNvPr id="18" name="Freeform 17">
              <a:extLst>
                <a:ext uri="{FF2B5EF4-FFF2-40B4-BE49-F238E27FC236}">
                  <a16:creationId xmlns:a16="http://schemas.microsoft.com/office/drawing/2014/main" id="{05926AC7-6351-4E7C-8DE5-EAA450B0A3CB}"/>
                </a:ext>
              </a:extLst>
            </p:cNvPr>
            <p:cNvSpPr/>
            <p:nvPr/>
          </p:nvSpPr>
          <p:spPr>
            <a:xfrm>
              <a:off x="5723202"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cs typeface="Calibri"/>
                </a:rPr>
                <a:t>Şanlıurfa Haliliye</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dirty="0">
                  <a:solidFill>
                    <a:srgbClr val="000000"/>
                  </a:solidFill>
                  <a:latin typeface="Calibri"/>
                  <a:cs typeface="Calibri"/>
                </a:rPr>
                <a:t>250 </a:t>
              </a:r>
              <a:r>
                <a:rPr lang="en-GB" sz="2300" dirty="0" err="1">
                  <a:solidFill>
                    <a:srgbClr val="000000"/>
                  </a:solidFill>
                  <a:latin typeface="Calibri"/>
                  <a:cs typeface="Calibri"/>
                </a:rPr>
                <a:t>hane</a:t>
              </a:r>
              <a:r>
                <a:rPr lang="en-GB" sz="2300" dirty="0">
                  <a:solidFill>
                    <a:srgbClr val="000000"/>
                  </a:solidFill>
                  <a:latin typeface="Calibri"/>
                  <a:cs typeface="Calibri"/>
                </a:rPr>
                <a:t> </a:t>
              </a:r>
              <a:r>
                <a:rPr lang="en-GB" sz="2300" dirty="0" err="1">
                  <a:solidFill>
                    <a:srgbClr val="000000"/>
                  </a:solidFill>
                  <a:latin typeface="Calibri"/>
                  <a:cs typeface="Calibri"/>
                </a:rPr>
                <a:t>halkı</a:t>
              </a:r>
              <a:r>
                <a:rPr lang="en-GB" sz="2300" dirty="0">
                  <a:solidFill>
                    <a:srgbClr val="000000"/>
                  </a:solidFill>
                  <a:latin typeface="Calibri"/>
                  <a:cs typeface="Calibri"/>
                </a:rPr>
                <a:t> </a:t>
              </a:r>
              <a:r>
                <a:rPr lang="en-GB" sz="2300" dirty="0" err="1">
                  <a:solidFill>
                    <a:srgbClr val="000000"/>
                  </a:solidFill>
                  <a:latin typeface="Calibri"/>
                  <a:cs typeface="Calibri"/>
                </a:rPr>
                <a:t>anketi</a:t>
              </a:r>
              <a:endParaRPr lang="en-US" sz="2300" b="0" i="0" u="none" strike="noStrike" kern="1200" cap="none" spc="0" baseline="0" dirty="0">
                <a:solidFill>
                  <a:srgbClr val="000000"/>
                </a:solidFill>
                <a:uFillTx/>
                <a:latin typeface="Calibri"/>
                <a:cs typeface="Calibri"/>
              </a:endParaRPr>
            </a:p>
          </p:txBody>
        </p:sp>
        <p:sp>
          <p:nvSpPr>
            <p:cNvPr id="19" name="Freeform 18">
              <a:extLst>
                <a:ext uri="{FF2B5EF4-FFF2-40B4-BE49-F238E27FC236}">
                  <a16:creationId xmlns:a16="http://schemas.microsoft.com/office/drawing/2014/main" id="{B75A0EB2-D0AC-405E-B68D-D245227A4546}"/>
                </a:ext>
              </a:extLst>
            </p:cNvPr>
            <p:cNvSpPr/>
            <p:nvPr/>
          </p:nvSpPr>
          <p:spPr>
            <a:xfrm>
              <a:off x="8476250"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Kilis</a:t>
              </a:r>
            </a:p>
            <a:p>
              <a:pPr lvl="0" algn="ctr" defTabSz="1022354">
                <a:lnSpc>
                  <a:spcPct val="90000"/>
                </a:lnSpc>
                <a:spcAft>
                  <a:spcPts val="1000"/>
                </a:spcAft>
                <a:defRPr sz="1800" b="0" i="0" u="none" strike="noStrike" kern="0" cap="none" spc="0" baseline="0">
                  <a:solidFill>
                    <a:srgbClr val="000000"/>
                  </a:solidFill>
                  <a:uFillTx/>
                </a:defRPr>
              </a:pPr>
              <a:r>
                <a:rPr lang="tr-TR" sz="2300" dirty="0">
                  <a:solidFill>
                    <a:srgbClr val="000000"/>
                  </a:solidFill>
                  <a:latin typeface="Calibri"/>
                </a:rPr>
                <a:t>375 </a:t>
              </a:r>
              <a:r>
                <a:rPr lang="en-GB" sz="2300" dirty="0" err="1">
                  <a:solidFill>
                    <a:srgbClr val="000000"/>
                  </a:solidFill>
                  <a:cs typeface="Calibri"/>
                </a:rPr>
                <a:t>hane</a:t>
              </a:r>
              <a:r>
                <a:rPr lang="en-GB" sz="2300" dirty="0">
                  <a:solidFill>
                    <a:srgbClr val="000000"/>
                  </a:solidFill>
                  <a:cs typeface="Calibri"/>
                </a:rPr>
                <a:t> </a:t>
              </a:r>
              <a:r>
                <a:rPr lang="en-GB" sz="2300" dirty="0" err="1">
                  <a:solidFill>
                    <a:srgbClr val="000000"/>
                  </a:solidFill>
                  <a:cs typeface="Calibri"/>
                </a:rPr>
                <a:t>halkı</a:t>
              </a:r>
              <a:r>
                <a:rPr lang="en-GB" sz="2300" dirty="0">
                  <a:solidFill>
                    <a:srgbClr val="000000"/>
                  </a:solidFill>
                  <a:cs typeface="Calibri"/>
                </a:rPr>
                <a:t> </a:t>
              </a:r>
              <a:r>
                <a:rPr lang="en-GB" sz="2300" dirty="0" err="1">
                  <a:solidFill>
                    <a:srgbClr val="000000"/>
                  </a:solidFill>
                  <a:cs typeface="Calibri"/>
                </a:rPr>
                <a:t>anketi</a:t>
              </a:r>
              <a:endParaRPr lang="en-US" sz="2300" dirty="0">
                <a:solidFill>
                  <a:srgbClr val="000000"/>
                </a:solidFill>
                <a:cs typeface="Calibri"/>
              </a:endParaRPr>
            </a:p>
          </p:txBody>
        </p:sp>
        <p:sp>
          <p:nvSpPr>
            <p:cNvPr id="20" name="Freeform 19">
              <a:extLst>
                <a:ext uri="{FF2B5EF4-FFF2-40B4-BE49-F238E27FC236}">
                  <a16:creationId xmlns:a16="http://schemas.microsoft.com/office/drawing/2014/main" id="{9884E9A8-26BF-43F2-8AEC-6057E11A5FFE}"/>
                </a:ext>
              </a:extLst>
            </p:cNvPr>
            <p:cNvSpPr/>
            <p:nvPr/>
          </p:nvSpPr>
          <p:spPr>
            <a:xfrm>
              <a:off x="5723202" y="3531440"/>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300" b="1" i="0" u="none" strike="noStrike" kern="1200" cap="none" spc="0" baseline="0" dirty="0" err="1">
                  <a:solidFill>
                    <a:srgbClr val="000000"/>
                  </a:solidFill>
                  <a:uFillTx/>
                  <a:latin typeface="Calibri"/>
                </a:rPr>
                <a:t>Eğitim</a:t>
              </a:r>
              <a:r>
                <a:rPr lang="en-GB" sz="2300" b="1" i="0" u="none" strike="noStrike" kern="1200" cap="none" spc="0" baseline="0" dirty="0">
                  <a:solidFill>
                    <a:srgbClr val="000000"/>
                  </a:solidFill>
                  <a:uFillTx/>
                  <a:latin typeface="Calibri"/>
                </a:rPr>
                <a:t> </a:t>
              </a:r>
              <a:r>
                <a:rPr lang="en-GB" sz="2300" b="1" i="0" u="none" strike="noStrike" kern="1200" cap="none" spc="0" baseline="0" dirty="0" err="1">
                  <a:solidFill>
                    <a:srgbClr val="000000"/>
                  </a:solidFill>
                  <a:uFillTx/>
                  <a:latin typeface="Calibri"/>
                </a:rPr>
                <a:t>anketleri</a:t>
              </a:r>
              <a:endParaRPr lang="en-US" sz="2300" b="1" i="0" u="none" strike="noStrike" kern="1200" cap="none" spc="0" baseline="0" dirty="0">
                <a:solidFill>
                  <a:srgbClr val="000000"/>
                </a:solidFill>
                <a:uFillTx/>
                <a:latin typeface="Calibri"/>
              </a:endParaRPr>
            </a:p>
          </p:txBody>
        </p:sp>
      </p:grpSp>
      <p:sp>
        <p:nvSpPr>
          <p:cNvPr id="21" name="Freeform 9">
            <a:extLst>
              <a:ext uri="{FF2B5EF4-FFF2-40B4-BE49-F238E27FC236}">
                <a16:creationId xmlns:a16="http://schemas.microsoft.com/office/drawing/2014/main" id="{FB05331C-A427-40D8-867A-62231F85E03F}"/>
              </a:ext>
            </a:extLst>
          </p:cNvPr>
          <p:cNvSpPr/>
          <p:nvPr/>
        </p:nvSpPr>
        <p:spPr>
          <a:xfrm>
            <a:off x="6138164" y="3531440"/>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Final </a:t>
            </a:r>
            <a:r>
              <a:rPr lang="en-GB" sz="2300" b="1" i="0" u="none" strike="noStrike" kern="1200" cap="none" spc="0" baseline="0" dirty="0" err="1">
                <a:solidFill>
                  <a:srgbClr val="000000"/>
                </a:solidFill>
                <a:uFillTx/>
                <a:latin typeface="Calibri"/>
              </a:rPr>
              <a:t>raporu</a:t>
            </a:r>
            <a:endParaRPr lang="en-US" sz="2300" b="1" i="0" u="none" strike="noStrike" kern="1200" cap="none" spc="0" baseline="0" dirty="0">
              <a:solidFill>
                <a:srgbClr val="000000"/>
              </a:solidFill>
              <a:uFillTx/>
              <a:latin typeface="Calibri"/>
            </a:endParaRPr>
          </a:p>
        </p:txBody>
      </p:sp>
    </p:spTree>
    <p:extLst>
      <p:ext uri="{BB962C8B-B14F-4D97-AF65-F5344CB8AC3E}">
        <p14:creationId xmlns:p14="http://schemas.microsoft.com/office/powerpoint/2010/main" val="37584140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p:txBody>
          <a:bodyPr>
            <a:normAutofit/>
          </a:bodyPr>
          <a:lstStyle/>
          <a:p>
            <a:r>
              <a:rPr lang="en-GB" sz="2800" b="1" dirty="0">
                <a:solidFill>
                  <a:schemeClr val="accent3">
                    <a:lumMod val="50000"/>
                  </a:schemeClr>
                </a:solidFill>
              </a:rPr>
              <a:t>İmam, Muhtar </a:t>
            </a:r>
            <a:r>
              <a:rPr lang="en-GB" sz="2800" b="1" dirty="0" err="1">
                <a:solidFill>
                  <a:schemeClr val="accent3">
                    <a:lumMod val="50000"/>
                  </a:schemeClr>
                </a:solidFill>
              </a:rPr>
              <a:t>ve</a:t>
            </a:r>
            <a:r>
              <a:rPr lang="en-GB" sz="2800" b="1" dirty="0">
                <a:solidFill>
                  <a:schemeClr val="accent3">
                    <a:lumMod val="50000"/>
                  </a:schemeClr>
                </a:solidFill>
              </a:rPr>
              <a:t> STK </a:t>
            </a:r>
            <a:r>
              <a:rPr lang="en-GB" sz="2800" b="1" dirty="0" err="1">
                <a:solidFill>
                  <a:schemeClr val="accent3">
                    <a:lumMod val="50000"/>
                  </a:schemeClr>
                </a:solidFill>
              </a:rPr>
              <a:t>Temsilcileri</a:t>
            </a:r>
            <a:r>
              <a:rPr lang="en-GB" sz="2800" b="1" dirty="0">
                <a:solidFill>
                  <a:schemeClr val="accent3">
                    <a:lumMod val="50000"/>
                  </a:schemeClr>
                </a:solidFill>
              </a:rPr>
              <a:t> </a:t>
            </a:r>
            <a:r>
              <a:rPr lang="en-GB" sz="2800" b="1" dirty="0" err="1">
                <a:solidFill>
                  <a:schemeClr val="accent3">
                    <a:lumMod val="50000"/>
                  </a:schemeClr>
                </a:solidFill>
              </a:rPr>
              <a:t>Eğitimi</a:t>
            </a:r>
            <a:r>
              <a:rPr lang="en-GB" sz="2800" b="1" dirty="0">
                <a:solidFill>
                  <a:schemeClr val="accent3">
                    <a:lumMod val="50000"/>
                  </a:schemeClr>
                </a:solidFill>
              </a:rPr>
              <a:t> </a:t>
            </a:r>
            <a:endParaRPr lang="tr-TR" sz="2800" b="1" dirty="0">
              <a:solidFill>
                <a:schemeClr val="accent3">
                  <a:lumMod val="50000"/>
                </a:schemeClr>
              </a:solidFill>
            </a:endParaRPr>
          </a:p>
        </p:txBody>
      </p:sp>
    </p:spTree>
    <p:extLst>
      <p:ext uri="{BB962C8B-B14F-4D97-AF65-F5344CB8AC3E}">
        <p14:creationId xmlns:p14="http://schemas.microsoft.com/office/powerpoint/2010/main" val="13133627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669367"/>
            <a:ext cx="10515600" cy="788011"/>
          </a:xfrm>
        </p:spPr>
        <p:txBody>
          <a:bodyPr>
            <a:noAutofit/>
          </a:bodyPr>
          <a:lstStyle/>
          <a:p>
            <a:r>
              <a:rPr lang="en-GB" sz="3600" b="1" dirty="0" err="1">
                <a:solidFill>
                  <a:schemeClr val="accent1">
                    <a:lumMod val="75000"/>
                  </a:schemeClr>
                </a:solidFill>
              </a:rPr>
              <a:t>İçerik</a:t>
            </a:r>
            <a:endParaRPr lang="tr-TR" sz="3600" dirty="0">
              <a:solidFill>
                <a:schemeClr val="accent1">
                  <a:lumMod val="75000"/>
                </a:schemeClr>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322614"/>
            <a:ext cx="10820400" cy="4560026"/>
          </a:xfrm>
        </p:spPr>
        <p:txBody>
          <a:bodyPr>
            <a:normAutofit fontScale="47500" lnSpcReduction="20000"/>
          </a:bodyPr>
          <a:lstStyle/>
          <a:p>
            <a:pPr lvl="0"/>
            <a:r>
              <a:rPr lang="tr-TR" dirty="0">
                <a:solidFill>
                  <a:schemeClr val="accent3">
                    <a:lumMod val="50000"/>
                  </a:schemeClr>
                </a:solidFill>
              </a:rPr>
              <a:t>Yaradılıştan günümüze atık üretimi ve atık yönetiminin gelişimi </a:t>
            </a:r>
            <a:endParaRPr lang="en-GB" dirty="0">
              <a:solidFill>
                <a:schemeClr val="accent3">
                  <a:lumMod val="50000"/>
                </a:schemeClr>
              </a:solidFill>
            </a:endParaRPr>
          </a:p>
          <a:p>
            <a:pPr lvl="1"/>
            <a:r>
              <a:rPr lang="tr-TR" dirty="0" smtClean="0">
                <a:solidFill>
                  <a:schemeClr val="accent3">
                    <a:lumMod val="50000"/>
                  </a:schemeClr>
                </a:solidFill>
              </a:rPr>
              <a:t>Hz. Adem</a:t>
            </a:r>
            <a:r>
              <a:rPr lang="tr-TR" dirty="0">
                <a:solidFill>
                  <a:schemeClr val="accent3">
                    <a:lumMod val="50000"/>
                  </a:schemeClr>
                </a:solidFill>
              </a:rPr>
              <a:t>, </a:t>
            </a:r>
            <a:r>
              <a:rPr lang="tr-TR" dirty="0" smtClean="0">
                <a:solidFill>
                  <a:schemeClr val="accent3">
                    <a:lumMod val="50000"/>
                  </a:schemeClr>
                </a:solidFill>
              </a:rPr>
              <a:t>Hz. Havva </a:t>
            </a:r>
            <a:r>
              <a:rPr lang="tr-TR" dirty="0">
                <a:solidFill>
                  <a:schemeClr val="accent3">
                    <a:lumMod val="50000"/>
                  </a:schemeClr>
                </a:solidFill>
              </a:rPr>
              <a:t>ve Elmanın Çöpü</a:t>
            </a:r>
            <a:endParaRPr lang="en-GB" dirty="0">
              <a:solidFill>
                <a:schemeClr val="accent3">
                  <a:lumMod val="50000"/>
                </a:schemeClr>
              </a:solidFill>
            </a:endParaRPr>
          </a:p>
          <a:p>
            <a:pPr lvl="1"/>
            <a:r>
              <a:rPr lang="tr-TR" dirty="0">
                <a:solidFill>
                  <a:schemeClr val="accent3">
                    <a:lumMod val="50000"/>
                  </a:schemeClr>
                </a:solidFill>
              </a:rPr>
              <a:t>Nüfus artışı ve atık üretimi</a:t>
            </a:r>
            <a:endParaRPr lang="en-GB" dirty="0">
              <a:solidFill>
                <a:schemeClr val="accent3">
                  <a:lumMod val="50000"/>
                </a:schemeClr>
              </a:solidFill>
            </a:endParaRPr>
          </a:p>
          <a:p>
            <a:pPr lvl="1"/>
            <a:r>
              <a:rPr lang="tr-TR" dirty="0">
                <a:solidFill>
                  <a:schemeClr val="accent3">
                    <a:lumMod val="50000"/>
                  </a:schemeClr>
                </a:solidFill>
              </a:rPr>
              <a:t>Atık yönetiminde yaşanan sorunlar</a:t>
            </a:r>
            <a:endParaRPr lang="en-GB" dirty="0">
              <a:solidFill>
                <a:schemeClr val="accent3">
                  <a:lumMod val="50000"/>
                </a:schemeClr>
              </a:solidFill>
            </a:endParaRPr>
          </a:p>
          <a:p>
            <a:pPr lvl="1"/>
            <a:r>
              <a:rPr lang="tr-TR" dirty="0">
                <a:solidFill>
                  <a:schemeClr val="accent3">
                    <a:lumMod val="50000"/>
                  </a:schemeClr>
                </a:solidFill>
              </a:rPr>
              <a:t>Ekonomik kayıplar</a:t>
            </a:r>
            <a:endParaRPr lang="en-GB" dirty="0">
              <a:solidFill>
                <a:schemeClr val="accent3">
                  <a:lumMod val="50000"/>
                </a:schemeClr>
              </a:solidFill>
            </a:endParaRPr>
          </a:p>
          <a:p>
            <a:pPr lvl="1"/>
            <a:r>
              <a:rPr lang="tr-TR" dirty="0">
                <a:solidFill>
                  <a:schemeClr val="accent3">
                    <a:lumMod val="50000"/>
                  </a:schemeClr>
                </a:solidFill>
              </a:rPr>
              <a:t>Yöntem ve teknolojiler</a:t>
            </a:r>
            <a:endParaRPr lang="en-GB" dirty="0">
              <a:solidFill>
                <a:schemeClr val="accent3">
                  <a:lumMod val="50000"/>
                </a:schemeClr>
              </a:solidFill>
            </a:endParaRPr>
          </a:p>
          <a:p>
            <a:pPr lvl="0"/>
            <a:r>
              <a:rPr lang="tr-TR" dirty="0">
                <a:solidFill>
                  <a:schemeClr val="accent3">
                    <a:lumMod val="50000"/>
                  </a:schemeClr>
                </a:solidFill>
              </a:rPr>
              <a:t>"Sıfır Atık" yaklaşımı nedir? Nasıl bir değişim hedefliyoruz? </a:t>
            </a:r>
            <a:endParaRPr lang="en-GB" dirty="0">
              <a:solidFill>
                <a:schemeClr val="accent3">
                  <a:lumMod val="50000"/>
                </a:schemeClr>
              </a:solidFill>
            </a:endParaRPr>
          </a:p>
          <a:p>
            <a:pPr lvl="1"/>
            <a:r>
              <a:rPr lang="tr-TR" dirty="0">
                <a:solidFill>
                  <a:schemeClr val="accent3">
                    <a:lumMod val="50000"/>
                  </a:schemeClr>
                </a:solidFill>
              </a:rPr>
              <a:t>"Sıfır Atık" : Neden ihtiyaç duyuldu, neleri kapsıyor?</a:t>
            </a:r>
            <a:endParaRPr lang="en-GB" dirty="0">
              <a:solidFill>
                <a:schemeClr val="accent3">
                  <a:lumMod val="50000"/>
                </a:schemeClr>
              </a:solidFill>
            </a:endParaRPr>
          </a:p>
          <a:p>
            <a:pPr lvl="1"/>
            <a:r>
              <a:rPr lang="tr-TR" dirty="0">
                <a:solidFill>
                  <a:schemeClr val="accent3">
                    <a:lumMod val="50000"/>
                  </a:schemeClr>
                </a:solidFill>
              </a:rPr>
              <a:t>Neler yapılıyor?</a:t>
            </a:r>
            <a:endParaRPr lang="en-GB" dirty="0">
              <a:solidFill>
                <a:schemeClr val="accent3">
                  <a:lumMod val="50000"/>
                </a:schemeClr>
              </a:solidFill>
            </a:endParaRPr>
          </a:p>
          <a:p>
            <a:pPr lvl="1"/>
            <a:r>
              <a:rPr lang="tr-TR" dirty="0">
                <a:solidFill>
                  <a:schemeClr val="accent3">
                    <a:lumMod val="50000"/>
                  </a:schemeClr>
                </a:solidFill>
              </a:rPr>
              <a:t>Başka neler yapılmalı, nelere son verilmeli?</a:t>
            </a:r>
            <a:endParaRPr lang="en-GB" dirty="0">
              <a:solidFill>
                <a:schemeClr val="accent3">
                  <a:lumMod val="50000"/>
                </a:schemeClr>
              </a:solidFill>
            </a:endParaRPr>
          </a:p>
          <a:p>
            <a:pPr lvl="0"/>
            <a:r>
              <a:rPr lang="tr-TR" dirty="0">
                <a:solidFill>
                  <a:schemeClr val="accent3">
                    <a:lumMod val="50000"/>
                  </a:schemeClr>
                </a:solidFill>
              </a:rPr>
              <a:t>Günlük yaşantımızda "kendiliğimizden" uyguladığımız atık üretimini engelleme/azaltma, dönüştürme yöntemleri ve daha iyisi </a:t>
            </a:r>
            <a:endParaRPr lang="en-GB" dirty="0">
              <a:solidFill>
                <a:schemeClr val="accent3">
                  <a:lumMod val="50000"/>
                </a:schemeClr>
              </a:solidFill>
            </a:endParaRPr>
          </a:p>
          <a:p>
            <a:pPr lvl="1"/>
            <a:r>
              <a:rPr lang="tr-TR" dirty="0">
                <a:solidFill>
                  <a:schemeClr val="accent3">
                    <a:lumMod val="50000"/>
                  </a:schemeClr>
                </a:solidFill>
              </a:rPr>
              <a:t>Ev ekonomisi ve sıfır atık</a:t>
            </a:r>
            <a:endParaRPr lang="en-GB" dirty="0">
              <a:solidFill>
                <a:schemeClr val="accent3">
                  <a:lumMod val="50000"/>
                </a:schemeClr>
              </a:solidFill>
            </a:endParaRPr>
          </a:p>
          <a:p>
            <a:pPr lvl="1"/>
            <a:r>
              <a:rPr lang="tr-TR" dirty="0">
                <a:solidFill>
                  <a:schemeClr val="accent3">
                    <a:lumMod val="50000"/>
                  </a:schemeClr>
                </a:solidFill>
              </a:rPr>
              <a:t>Bahçemde yapabileceklerim</a:t>
            </a:r>
            <a:endParaRPr lang="en-GB" dirty="0">
              <a:solidFill>
                <a:schemeClr val="accent3">
                  <a:lumMod val="50000"/>
                </a:schemeClr>
              </a:solidFill>
            </a:endParaRPr>
          </a:p>
          <a:p>
            <a:pPr lvl="1"/>
            <a:r>
              <a:rPr lang="tr-TR" dirty="0">
                <a:solidFill>
                  <a:schemeClr val="accent3">
                    <a:lumMod val="50000"/>
                  </a:schemeClr>
                </a:solidFill>
              </a:rPr>
              <a:t>Evimde ve çocuklarla yapabileceklerim</a:t>
            </a:r>
            <a:endParaRPr lang="en-GB" dirty="0">
              <a:solidFill>
                <a:schemeClr val="accent3">
                  <a:lumMod val="50000"/>
                </a:schemeClr>
              </a:solidFill>
            </a:endParaRPr>
          </a:p>
          <a:p>
            <a:pPr lvl="0"/>
            <a:r>
              <a:rPr lang="tr-TR" dirty="0">
                <a:solidFill>
                  <a:schemeClr val="accent3">
                    <a:lumMod val="50000"/>
                  </a:schemeClr>
                </a:solidFill>
              </a:rPr>
              <a:t>Neden bizler de sorumluyuz ve nelerden sorumluyuz? </a:t>
            </a:r>
            <a:endParaRPr lang="en-GB" dirty="0">
              <a:solidFill>
                <a:schemeClr val="accent3">
                  <a:lumMod val="50000"/>
                </a:schemeClr>
              </a:solidFill>
            </a:endParaRPr>
          </a:p>
          <a:p>
            <a:pPr lvl="1"/>
            <a:r>
              <a:rPr lang="tr-TR" dirty="0">
                <a:solidFill>
                  <a:schemeClr val="accent3">
                    <a:lumMod val="50000"/>
                  </a:schemeClr>
                </a:solidFill>
              </a:rPr>
              <a:t>Toplumdaki yerimiz ve rolümüz</a:t>
            </a:r>
            <a:endParaRPr lang="en-GB" dirty="0">
              <a:solidFill>
                <a:schemeClr val="accent3">
                  <a:lumMod val="50000"/>
                </a:schemeClr>
              </a:solidFill>
            </a:endParaRPr>
          </a:p>
          <a:p>
            <a:pPr lvl="1"/>
            <a:r>
              <a:rPr lang="tr-TR" dirty="0">
                <a:solidFill>
                  <a:schemeClr val="accent3">
                    <a:lumMod val="50000"/>
                  </a:schemeClr>
                </a:solidFill>
              </a:rPr>
              <a:t>Tüketenin sorumlulukları</a:t>
            </a:r>
            <a:endParaRPr lang="en-GB" dirty="0">
              <a:solidFill>
                <a:schemeClr val="accent3">
                  <a:lumMod val="50000"/>
                </a:schemeClr>
              </a:solidFill>
            </a:endParaRPr>
          </a:p>
          <a:p>
            <a:pPr lvl="1"/>
            <a:r>
              <a:rPr lang="tr-TR" dirty="0">
                <a:solidFill>
                  <a:schemeClr val="accent3">
                    <a:lumMod val="50000"/>
                  </a:schemeClr>
                </a:solidFill>
              </a:rPr>
              <a:t>Birimiz hepimiz, hepimiz birimiz için</a:t>
            </a:r>
            <a:endParaRPr lang="en-GB" dirty="0">
              <a:solidFill>
                <a:schemeClr val="accent3">
                  <a:lumMod val="50000"/>
                </a:schemeClr>
              </a:solidFill>
            </a:endParaRPr>
          </a:p>
          <a:p>
            <a:pPr lvl="0"/>
            <a:r>
              <a:rPr lang="tr-TR" dirty="0">
                <a:solidFill>
                  <a:schemeClr val="accent3">
                    <a:lumMod val="50000"/>
                  </a:schemeClr>
                </a:solidFill>
              </a:rPr>
              <a:t>Kendimizi değiştirelim- insanlara ulaşalım-toplumu değiştirelim </a:t>
            </a:r>
            <a:endParaRPr lang="en-GB" dirty="0">
              <a:solidFill>
                <a:schemeClr val="accent3">
                  <a:lumMod val="50000"/>
                </a:schemeClr>
              </a:solidFill>
            </a:endParaRPr>
          </a:p>
          <a:p>
            <a:pPr lvl="1"/>
            <a:r>
              <a:rPr lang="tr-TR" dirty="0">
                <a:solidFill>
                  <a:schemeClr val="accent3">
                    <a:lumMod val="50000"/>
                  </a:schemeClr>
                </a:solidFill>
              </a:rPr>
              <a:t>Bugün başlayalım</a:t>
            </a:r>
            <a:endParaRPr lang="en-GB" dirty="0">
              <a:solidFill>
                <a:schemeClr val="accent3">
                  <a:lumMod val="50000"/>
                </a:schemeClr>
              </a:solidFill>
            </a:endParaRPr>
          </a:p>
          <a:p>
            <a:pPr lvl="1"/>
            <a:r>
              <a:rPr lang="tr-TR" dirty="0">
                <a:solidFill>
                  <a:schemeClr val="accent3">
                    <a:lumMod val="50000"/>
                  </a:schemeClr>
                </a:solidFill>
              </a:rPr>
              <a:t>Bilgimizi yayalım</a:t>
            </a:r>
            <a:endParaRPr lang="en-GB" dirty="0">
              <a:solidFill>
                <a:schemeClr val="accent3">
                  <a:lumMod val="50000"/>
                </a:schemeClr>
              </a:solidFill>
              <a:effectLst/>
            </a:endParaRPr>
          </a:p>
        </p:txBody>
      </p:sp>
    </p:spTree>
    <p:extLst>
      <p:ext uri="{BB962C8B-B14F-4D97-AF65-F5344CB8AC3E}">
        <p14:creationId xmlns:p14="http://schemas.microsoft.com/office/powerpoint/2010/main" val="16694308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4711"/>
            <a:ext cx="10515600" cy="788011"/>
          </a:xfrm>
        </p:spPr>
        <p:txBody>
          <a:bodyPr>
            <a:noAutofit/>
          </a:bodyPr>
          <a:lstStyle/>
          <a:p>
            <a:pPr algn="ctr"/>
            <a:r>
              <a:rPr lang="en-GB" sz="3600" b="1" dirty="0" err="1">
                <a:solidFill>
                  <a:srgbClr val="4461A3"/>
                </a:solidFill>
              </a:rPr>
              <a:t>Yaradılıştan</a:t>
            </a:r>
            <a:r>
              <a:rPr lang="en-GB" sz="3600" b="1" dirty="0">
                <a:solidFill>
                  <a:srgbClr val="4461A3"/>
                </a:solidFill>
              </a:rPr>
              <a:t> </a:t>
            </a:r>
            <a:r>
              <a:rPr lang="en-GB" sz="3600" b="1" dirty="0" err="1">
                <a:solidFill>
                  <a:srgbClr val="4461A3"/>
                </a:solidFill>
              </a:rPr>
              <a:t>Günümüze</a:t>
            </a:r>
            <a:r>
              <a:rPr lang="en-GB" sz="3600" b="1" dirty="0">
                <a:solidFill>
                  <a:srgbClr val="4461A3"/>
                </a:solidFill>
              </a:rPr>
              <a:t>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Üretimi</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Yönetiminin</a:t>
            </a:r>
            <a:r>
              <a:rPr lang="en-GB" sz="3600" b="1" dirty="0">
                <a:solidFill>
                  <a:srgbClr val="4461A3"/>
                </a:solidFill>
              </a:rPr>
              <a:t> </a:t>
            </a:r>
            <a:r>
              <a:rPr lang="en-GB" sz="3600" b="1" dirty="0" err="1">
                <a:solidFill>
                  <a:srgbClr val="4461A3"/>
                </a:solidFill>
              </a:rPr>
              <a:t>Gelişimi</a:t>
            </a:r>
            <a:r>
              <a:rPr lang="en-GB" sz="3600" b="1" dirty="0">
                <a:solidFill>
                  <a:srgbClr val="4461A3"/>
                </a:solidFill>
              </a:rPr>
              <a:t> </a:t>
            </a:r>
            <a:endParaRPr lang="tr-TR" sz="3600" dirty="0">
              <a:solidFill>
                <a:srgbClr val="4461A3"/>
              </a:solidFill>
            </a:endParaRPr>
          </a:p>
        </p:txBody>
      </p:sp>
    </p:spTree>
    <p:extLst>
      <p:ext uri="{BB962C8B-B14F-4D97-AF65-F5344CB8AC3E}">
        <p14:creationId xmlns:p14="http://schemas.microsoft.com/office/powerpoint/2010/main" val="14368104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tr-TR" sz="3600" b="1" dirty="0" smtClean="0">
                <a:solidFill>
                  <a:srgbClr val="4461A3"/>
                </a:solidFill>
              </a:rPr>
              <a:t>Hz. </a:t>
            </a:r>
            <a:r>
              <a:rPr lang="en-GB" sz="3600" b="1" dirty="0" err="1" smtClean="0">
                <a:solidFill>
                  <a:srgbClr val="4461A3"/>
                </a:solidFill>
              </a:rPr>
              <a:t>Adem</a:t>
            </a:r>
            <a:r>
              <a:rPr lang="en-GB" sz="3600" b="1" dirty="0">
                <a:solidFill>
                  <a:srgbClr val="4461A3"/>
                </a:solidFill>
              </a:rPr>
              <a:t>, </a:t>
            </a:r>
            <a:r>
              <a:rPr lang="tr-TR" sz="3600" b="1" dirty="0" smtClean="0">
                <a:solidFill>
                  <a:srgbClr val="4461A3"/>
                </a:solidFill>
              </a:rPr>
              <a:t>Hz. </a:t>
            </a:r>
            <a:r>
              <a:rPr lang="en-GB" sz="3600" b="1" dirty="0" err="1" smtClean="0">
                <a:solidFill>
                  <a:srgbClr val="4461A3"/>
                </a:solidFill>
              </a:rPr>
              <a:t>Havva</a:t>
            </a:r>
            <a:r>
              <a:rPr lang="en-GB" sz="3600" b="1" dirty="0" smtClean="0">
                <a:solidFill>
                  <a:srgbClr val="4461A3"/>
                </a:solidFill>
              </a:rPr>
              <a:t> </a:t>
            </a:r>
            <a:r>
              <a:rPr lang="en-GB" sz="3600" b="1" dirty="0">
                <a:solidFill>
                  <a:srgbClr val="4461A3"/>
                </a:solidFill>
              </a:rPr>
              <a:t>ve </a:t>
            </a:r>
            <a:r>
              <a:rPr lang="en-GB" sz="3600" b="1" dirty="0" err="1">
                <a:solidFill>
                  <a:srgbClr val="4461A3"/>
                </a:solidFill>
              </a:rPr>
              <a:t>Elmanın</a:t>
            </a:r>
            <a:r>
              <a:rPr lang="en-GB" sz="3600" b="1" dirty="0">
                <a:solidFill>
                  <a:srgbClr val="4461A3"/>
                </a:solidFill>
              </a:rPr>
              <a:t> </a:t>
            </a:r>
            <a:r>
              <a:rPr lang="en-GB" sz="3600" b="1" dirty="0" err="1">
                <a:solidFill>
                  <a:srgbClr val="4461A3"/>
                </a:solidFill>
              </a:rPr>
              <a:t>Çöpü</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4332890" cy="1379995"/>
          </a:xfrm>
        </p:spPr>
        <p:txBody>
          <a:bodyPr>
            <a:normAutofit/>
          </a:bodyPr>
          <a:lstStyle/>
          <a:p>
            <a:r>
              <a:rPr lang="tr-TR" sz="2400" dirty="0">
                <a:solidFill>
                  <a:schemeClr val="accent3">
                    <a:lumMod val="50000"/>
                  </a:schemeClr>
                </a:solidFill>
              </a:rPr>
              <a:t>Yeryüzüne adım attığımız ilk andan itibaren atık üretmeye başladık.</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6902669" y="1822520"/>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0" indent="-342900">
              <a:lnSpc>
                <a:spcPct val="100000"/>
              </a:lnSpc>
              <a:spcBef>
                <a:spcPct val="20000"/>
              </a:spcBef>
              <a:defRPr/>
            </a:pPr>
            <a:r>
              <a:rPr lang="tr-TR" sz="2400" dirty="0">
                <a:solidFill>
                  <a:schemeClr val="accent3">
                    <a:lumMod val="50000"/>
                  </a:schemeClr>
                </a:solidFill>
              </a:rPr>
              <a:t>İnsanlar yerleşik yaşamazken bu bir sorun değildi.  </a:t>
            </a:r>
          </a:p>
        </p:txBody>
      </p:sp>
      <p:pic>
        <p:nvPicPr>
          <p:cNvPr id="5" name="Picture 2" descr="C:\Users\Toshiba\Desktop\UNDP SUNUMLAR\Resim1.png"/>
          <p:cNvPicPr>
            <a:picLocks noChangeAspect="1" noChangeArrowheads="1"/>
          </p:cNvPicPr>
          <p:nvPr/>
        </p:nvPicPr>
        <p:blipFill>
          <a:blip r:embed="rId2" cstate="print"/>
          <a:srcRect/>
          <a:stretch>
            <a:fillRect/>
          </a:stretch>
        </p:blipFill>
        <p:spPr bwMode="auto">
          <a:xfrm>
            <a:off x="1661526" y="2993053"/>
            <a:ext cx="3304612" cy="2631835"/>
          </a:xfrm>
          <a:prstGeom prst="rect">
            <a:avLst/>
          </a:prstGeom>
          <a:ln>
            <a:noFill/>
          </a:ln>
          <a:effectLst>
            <a:outerShdw blurRad="292100" dist="139700" dir="2700000" algn="tl" rotWithShape="0">
              <a:srgbClr val="333333">
                <a:alpha val="65000"/>
              </a:srgbClr>
            </a:outerShdw>
          </a:effectLst>
        </p:spPr>
      </p:pic>
      <p:pic>
        <p:nvPicPr>
          <p:cNvPr id="6" name="Google Shape;99;p15" descr="3"/>
          <p:cNvPicPr preferRelativeResize="0">
            <a:picLocks noChangeAspect="1"/>
          </p:cNvPicPr>
          <p:nvPr/>
        </p:nvPicPr>
        <p:blipFill rotWithShape="1">
          <a:blip r:embed="rId3" cstate="print">
            <a:alphaModFix/>
          </a:blip>
          <a:srcRect/>
          <a:stretch/>
        </p:blipFill>
        <p:spPr>
          <a:xfrm>
            <a:off x="6902669" y="2934583"/>
            <a:ext cx="4451131" cy="269030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62143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195408"/>
            <a:ext cx="4332890" cy="1379995"/>
          </a:xfrm>
        </p:spPr>
        <p:txBody>
          <a:bodyPr>
            <a:normAutofit/>
          </a:bodyPr>
          <a:lstStyle/>
          <a:p>
            <a:r>
              <a:rPr lang="tr-TR" sz="2400" dirty="0">
                <a:solidFill>
                  <a:schemeClr val="accent3">
                    <a:lumMod val="50000"/>
                  </a:schemeClr>
                </a:solidFill>
              </a:rPr>
              <a:t>Ama yerleşik düzenin başlaması ile atıkla ilgili sorunlar da belirmeye başladı</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7020910" y="1247359"/>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a:solidFill>
                  <a:schemeClr val="accent3">
                    <a:lumMod val="50000"/>
                  </a:schemeClr>
                </a:solidFill>
              </a:rPr>
              <a:t>Sorunlar başlarda kolayca çözülebiliyordu</a:t>
            </a:r>
          </a:p>
        </p:txBody>
      </p:sp>
      <p:pic>
        <p:nvPicPr>
          <p:cNvPr id="7" name="Google Shape;94;p14" descr="2"/>
          <p:cNvPicPr preferRelativeResize="0">
            <a:picLocks noChangeAspect="1"/>
          </p:cNvPicPr>
          <p:nvPr/>
        </p:nvPicPr>
        <p:blipFill rotWithShape="1">
          <a:blip r:embed="rId2" cstate="print">
            <a:alphaModFix/>
          </a:blip>
          <a:srcRect/>
          <a:stretch/>
        </p:blipFill>
        <p:spPr>
          <a:xfrm>
            <a:off x="1092998" y="2575403"/>
            <a:ext cx="4078092" cy="3027282"/>
          </a:xfrm>
          <a:prstGeom prst="rect">
            <a:avLst/>
          </a:prstGeom>
          <a:ln>
            <a:noFill/>
          </a:ln>
          <a:effectLst>
            <a:outerShdw blurRad="292100" dist="139700" dir="2700000" algn="tl" rotWithShape="0">
              <a:srgbClr val="333333">
                <a:alpha val="65000"/>
              </a:srgbClr>
            </a:outerShdw>
          </a:effectLst>
        </p:spPr>
      </p:pic>
      <p:pic>
        <p:nvPicPr>
          <p:cNvPr id="8" name="Google Shape;104;p16" descr="4"/>
          <p:cNvPicPr preferRelativeResize="0">
            <a:picLocks noChangeAspect="1"/>
          </p:cNvPicPr>
          <p:nvPr/>
        </p:nvPicPr>
        <p:blipFill rotWithShape="1">
          <a:blip r:embed="rId3" cstate="print">
            <a:alphaModFix/>
          </a:blip>
          <a:srcRect/>
          <a:stretch/>
        </p:blipFill>
        <p:spPr>
          <a:xfrm>
            <a:off x="6863255" y="2549427"/>
            <a:ext cx="4170868" cy="30792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033044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Nüfus</a:t>
            </a:r>
            <a:r>
              <a:rPr lang="en-GB" sz="3600" b="1" dirty="0">
                <a:solidFill>
                  <a:srgbClr val="4461A3"/>
                </a:solidFill>
              </a:rPr>
              <a:t> </a:t>
            </a:r>
            <a:r>
              <a:rPr lang="en-GB" sz="3600" b="1" dirty="0" err="1">
                <a:solidFill>
                  <a:srgbClr val="4461A3"/>
                </a:solidFill>
              </a:rPr>
              <a:t>artışı</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üretimi</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10515600" cy="3823650"/>
          </a:xfrm>
        </p:spPr>
        <p:txBody>
          <a:bodyPr>
            <a:normAutofit/>
          </a:bodyPr>
          <a:lstStyle/>
          <a:p>
            <a:r>
              <a:rPr lang="tr-TR" dirty="0">
                <a:solidFill>
                  <a:schemeClr val="accent3">
                    <a:lumMod val="50000"/>
                  </a:schemeClr>
                </a:solidFill>
              </a:rPr>
              <a:t>Yerleşik düzenin başlaması ve sonrası:</a:t>
            </a:r>
          </a:p>
          <a:p>
            <a:pPr lvl="1"/>
            <a:r>
              <a:rPr lang="tr-TR" dirty="0">
                <a:solidFill>
                  <a:schemeClr val="accent3">
                    <a:lumMod val="50000"/>
                  </a:schemeClr>
                </a:solidFill>
              </a:rPr>
              <a:t>Barınma imkanı, su ve yiyecek olan alanlar</a:t>
            </a:r>
          </a:p>
          <a:p>
            <a:pPr lvl="2"/>
            <a:r>
              <a:rPr lang="tr-TR" dirty="0">
                <a:solidFill>
                  <a:schemeClr val="accent3">
                    <a:lumMod val="50000"/>
                  </a:schemeClr>
                </a:solidFill>
              </a:rPr>
              <a:t>Coğrafi konum ve yeryüzü şekilleri, iklim</a:t>
            </a:r>
          </a:p>
          <a:p>
            <a:pPr lvl="1"/>
            <a:r>
              <a:rPr lang="tr-TR" dirty="0">
                <a:solidFill>
                  <a:schemeClr val="accent3">
                    <a:lumMod val="50000"/>
                  </a:schemeClr>
                </a:solidFill>
              </a:rPr>
              <a:t> Hayvanların ehlileştirilmesi ve tarımın keşfi</a:t>
            </a:r>
          </a:p>
          <a:p>
            <a:pPr lvl="2"/>
            <a:r>
              <a:rPr lang="tr-TR" dirty="0">
                <a:solidFill>
                  <a:schemeClr val="accent3">
                    <a:lumMod val="50000"/>
                  </a:schemeClr>
                </a:solidFill>
              </a:rPr>
              <a:t>Ticaret, ekonomi</a:t>
            </a:r>
          </a:p>
          <a:p>
            <a:pPr lvl="1"/>
            <a:r>
              <a:rPr lang="tr-TR" dirty="0">
                <a:solidFill>
                  <a:schemeClr val="accent3">
                    <a:lumMod val="50000"/>
                  </a:schemeClr>
                </a:solidFill>
              </a:rPr>
              <a:t>Nüfus artışının başlaması</a:t>
            </a:r>
          </a:p>
          <a:p>
            <a:pPr lvl="1"/>
            <a:r>
              <a:rPr lang="tr-TR" dirty="0">
                <a:solidFill>
                  <a:schemeClr val="accent3">
                    <a:lumMod val="50000"/>
                  </a:schemeClr>
                </a:solidFill>
              </a:rPr>
              <a:t>Farklı ihtiyaçların doğması</a:t>
            </a:r>
          </a:p>
          <a:p>
            <a:pPr lvl="2"/>
            <a:r>
              <a:rPr lang="tr-TR" dirty="0">
                <a:solidFill>
                  <a:schemeClr val="accent3">
                    <a:lumMod val="50000"/>
                  </a:schemeClr>
                </a:solidFill>
              </a:rPr>
              <a:t>Göçler, savaşlar</a:t>
            </a:r>
          </a:p>
          <a:p>
            <a:pPr lvl="1"/>
            <a:r>
              <a:rPr lang="tr-TR" dirty="0">
                <a:solidFill>
                  <a:schemeClr val="accent3">
                    <a:lumMod val="50000"/>
                  </a:schemeClr>
                </a:solidFill>
              </a:rPr>
              <a:t>Daha fazla kişinin aynı bölgeye yerleşmesi, daha fazla nüfus artışı, daha fazla atık üretimi</a:t>
            </a:r>
          </a:p>
        </p:txBody>
      </p:sp>
    </p:spTree>
    <p:extLst>
      <p:ext uri="{BB962C8B-B14F-4D97-AF65-F5344CB8AC3E}">
        <p14:creationId xmlns:p14="http://schemas.microsoft.com/office/powerpoint/2010/main" val="24378606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195408"/>
            <a:ext cx="4332890" cy="1379995"/>
          </a:xfrm>
        </p:spPr>
        <p:txBody>
          <a:bodyPr>
            <a:normAutofit/>
          </a:bodyPr>
          <a:lstStyle/>
          <a:p>
            <a:r>
              <a:rPr lang="tr-TR" sz="2400" dirty="0">
                <a:solidFill>
                  <a:schemeClr val="accent3">
                    <a:lumMod val="50000"/>
                  </a:schemeClr>
                </a:solidFill>
              </a:rPr>
              <a:t>Böylece ilk atık yönetimi uygulamaları başladı</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7020910" y="1247359"/>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a:solidFill>
                  <a:schemeClr val="accent3">
                    <a:lumMod val="50000"/>
                  </a:schemeClr>
                </a:solidFill>
              </a:rPr>
              <a:t>Bu arada </a:t>
            </a:r>
            <a:r>
              <a:rPr lang="tr-TR" sz="2400" dirty="0" smtClean="0">
                <a:solidFill>
                  <a:schemeClr val="accent3">
                    <a:lumMod val="50000"/>
                  </a:schemeClr>
                </a:solidFill>
              </a:rPr>
              <a:t>insanlık hayvan </a:t>
            </a:r>
            <a:r>
              <a:rPr lang="tr-TR" sz="2400" dirty="0">
                <a:solidFill>
                  <a:schemeClr val="accent3">
                    <a:lumMod val="50000"/>
                  </a:schemeClr>
                </a:solidFill>
              </a:rPr>
              <a:t>ve bitki atıklarını işleyerek doğal gübre üretmeyi öğrendi</a:t>
            </a:r>
          </a:p>
        </p:txBody>
      </p:sp>
      <p:pic>
        <p:nvPicPr>
          <p:cNvPr id="6" name="Google Shape;109;p17" descr="5"/>
          <p:cNvPicPr preferRelativeResize="0">
            <a:picLocks noChangeAspect="1"/>
          </p:cNvPicPr>
          <p:nvPr/>
        </p:nvPicPr>
        <p:blipFill rotWithShape="1">
          <a:blip r:embed="rId2" cstate="print">
            <a:alphaModFix/>
          </a:blip>
          <a:srcRect/>
          <a:stretch/>
        </p:blipFill>
        <p:spPr>
          <a:xfrm>
            <a:off x="838200" y="2043396"/>
            <a:ext cx="4367750" cy="3168352"/>
          </a:xfrm>
          <a:prstGeom prst="rect">
            <a:avLst/>
          </a:prstGeom>
          <a:ln>
            <a:noFill/>
          </a:ln>
          <a:effectLst>
            <a:outerShdw blurRad="292100" dist="139700" dir="2700000" algn="tl" rotWithShape="0">
              <a:srgbClr val="333333">
                <a:alpha val="65000"/>
              </a:srgbClr>
            </a:outerShdw>
          </a:effectLst>
        </p:spPr>
      </p:pic>
      <p:pic>
        <p:nvPicPr>
          <p:cNvPr id="9" name="Google Shape;56;p9"/>
          <p:cNvPicPr preferRelativeResize="0">
            <a:picLocks noChangeAspect="1"/>
          </p:cNvPicPr>
          <p:nvPr/>
        </p:nvPicPr>
        <p:blipFill rotWithShape="1">
          <a:blip r:embed="rId3" cstate="print">
            <a:alphaModFix/>
          </a:blip>
          <a:srcRect/>
          <a:stretch/>
        </p:blipFill>
        <p:spPr>
          <a:xfrm>
            <a:off x="5734744" y="2547452"/>
            <a:ext cx="2846201" cy="2160000"/>
          </a:xfrm>
          <a:prstGeom prst="rect">
            <a:avLst/>
          </a:prstGeom>
          <a:ln>
            <a:noFill/>
          </a:ln>
          <a:effectLst>
            <a:outerShdw blurRad="292100" dist="139700" dir="2700000" algn="tl" rotWithShape="0">
              <a:srgbClr val="333333">
                <a:alpha val="65000"/>
              </a:srgbClr>
            </a:outerShdw>
          </a:effectLst>
        </p:spPr>
      </p:pic>
      <p:pic>
        <p:nvPicPr>
          <p:cNvPr id="10" name="Google Shape;61;p10"/>
          <p:cNvPicPr preferRelativeResize="0">
            <a:picLocks noChangeAspect="1"/>
          </p:cNvPicPr>
          <p:nvPr/>
        </p:nvPicPr>
        <p:blipFill rotWithShape="1">
          <a:blip r:embed="rId4" cstate="print">
            <a:alphaModFix/>
          </a:blip>
          <a:srcRect/>
          <a:stretch/>
        </p:blipFill>
        <p:spPr>
          <a:xfrm>
            <a:off x="8747644" y="3450703"/>
            <a:ext cx="2994425" cy="216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84966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195408"/>
            <a:ext cx="10654862" cy="1379995"/>
          </a:xfrm>
        </p:spPr>
        <p:txBody>
          <a:bodyPr>
            <a:normAutofit/>
          </a:bodyPr>
          <a:lstStyle/>
          <a:p>
            <a:r>
              <a:rPr lang="tr-TR" sz="2400" dirty="0">
                <a:solidFill>
                  <a:schemeClr val="accent3">
                    <a:lumMod val="50000"/>
                  </a:schemeClr>
                </a:solidFill>
              </a:rPr>
              <a:t>Ancak nüfus artışı sürüyordu ve artık yöneticilerin atıklarla başa çıkabilmesi için bazı kurallar ve kanunlar getirilmesi gerekti, zamanla bu kanun ve yönetmelikler geliştirildi</a:t>
            </a:r>
          </a:p>
        </p:txBody>
      </p:sp>
      <p:pic>
        <p:nvPicPr>
          <p:cNvPr id="7" name="Google Shape;71;p12"/>
          <p:cNvPicPr preferRelativeResize="0">
            <a:picLocks noChangeAspect="1"/>
          </p:cNvPicPr>
          <p:nvPr/>
        </p:nvPicPr>
        <p:blipFill rotWithShape="1">
          <a:blip r:embed="rId2" cstate="print">
            <a:alphaModFix/>
          </a:blip>
          <a:srcRect/>
          <a:stretch/>
        </p:blipFill>
        <p:spPr>
          <a:xfrm>
            <a:off x="1877495" y="2463491"/>
            <a:ext cx="3807568" cy="2872800"/>
          </a:xfrm>
          <a:prstGeom prst="rect">
            <a:avLst/>
          </a:prstGeom>
          <a:ln>
            <a:noFill/>
          </a:ln>
          <a:effectLst>
            <a:outerShdw blurRad="292100" dist="139700" dir="2700000" algn="tl" rotWithShape="0">
              <a:srgbClr val="333333">
                <a:alpha val="65000"/>
              </a:srgbClr>
            </a:outerShdw>
          </a:effectLst>
        </p:spPr>
      </p:pic>
      <p:pic>
        <p:nvPicPr>
          <p:cNvPr id="8" name="Google Shape;66;p11"/>
          <p:cNvPicPr preferRelativeResize="0">
            <a:picLocks noChangeAspect="1"/>
          </p:cNvPicPr>
          <p:nvPr/>
        </p:nvPicPr>
        <p:blipFill rotWithShape="1">
          <a:blip r:embed="rId3" cstate="print">
            <a:alphaModFix/>
          </a:blip>
          <a:srcRect/>
          <a:stretch/>
        </p:blipFill>
        <p:spPr>
          <a:xfrm>
            <a:off x="6269983" y="2463491"/>
            <a:ext cx="3785447" cy="28728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11642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Yöntem</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Teknolojiler</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9" y="1851936"/>
            <a:ext cx="10702159" cy="1379995"/>
          </a:xfrm>
        </p:spPr>
        <p:txBody>
          <a:bodyPr>
            <a:normAutofit/>
          </a:bodyPr>
          <a:lstStyle/>
          <a:p>
            <a:r>
              <a:rPr lang="tr-TR" sz="2400" dirty="0">
                <a:solidFill>
                  <a:schemeClr val="accent3">
                    <a:lumMod val="50000"/>
                  </a:schemeClr>
                </a:solidFill>
              </a:rPr>
              <a:t>Bu arada atık yönetiminde kullanılan teknolojiler de gelişiyordu</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7643649" y="2736920"/>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0" indent="-342900">
              <a:lnSpc>
                <a:spcPct val="100000"/>
              </a:lnSpc>
              <a:spcBef>
                <a:spcPct val="20000"/>
              </a:spcBef>
              <a:defRPr/>
            </a:pPr>
            <a:r>
              <a:rPr lang="en-GB" sz="2400" dirty="0" err="1">
                <a:solidFill>
                  <a:schemeClr val="accent3">
                    <a:lumMod val="50000"/>
                  </a:schemeClr>
                </a:solidFill>
              </a:rPr>
              <a:t>Düzenli</a:t>
            </a:r>
            <a:r>
              <a:rPr lang="en-GB" sz="2400" dirty="0">
                <a:solidFill>
                  <a:schemeClr val="accent3">
                    <a:lumMod val="50000"/>
                  </a:schemeClr>
                </a:solidFill>
              </a:rPr>
              <a:t> </a:t>
            </a:r>
            <a:r>
              <a:rPr lang="en-GB" sz="2400" dirty="0" err="1">
                <a:solidFill>
                  <a:schemeClr val="accent3">
                    <a:lumMod val="50000"/>
                  </a:schemeClr>
                </a:solidFill>
              </a:rPr>
              <a:t>depolama</a:t>
            </a:r>
            <a:endParaRPr lang="tr-TR" sz="2400" dirty="0">
              <a:solidFill>
                <a:schemeClr val="accent3">
                  <a:lumMod val="50000"/>
                </a:schemeClr>
              </a:solidFill>
            </a:endParaRPr>
          </a:p>
        </p:txBody>
      </p:sp>
      <p:sp>
        <p:nvSpPr>
          <p:cNvPr id="7" name="Content Placeholder 2">
            <a:extLst>
              <a:ext uri="{FF2B5EF4-FFF2-40B4-BE49-F238E27FC236}">
                <a16:creationId xmlns:a16="http://schemas.microsoft.com/office/drawing/2014/main" id="{08F5F4CB-9AD0-E846-A191-D46D6B0FA016}"/>
              </a:ext>
            </a:extLst>
          </p:cNvPr>
          <p:cNvSpPr txBox="1">
            <a:spLocks/>
          </p:cNvSpPr>
          <p:nvPr/>
        </p:nvSpPr>
        <p:spPr>
          <a:xfrm>
            <a:off x="7643649" y="4019942"/>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0" indent="-342900">
              <a:lnSpc>
                <a:spcPct val="100000"/>
              </a:lnSpc>
              <a:spcBef>
                <a:spcPct val="20000"/>
              </a:spcBef>
              <a:defRPr/>
            </a:pPr>
            <a:r>
              <a:rPr lang="en-GB" sz="2400" dirty="0" err="1">
                <a:solidFill>
                  <a:schemeClr val="accent3">
                    <a:lumMod val="50000"/>
                  </a:schemeClr>
                </a:solidFill>
              </a:rPr>
              <a:t>Kompostlama</a:t>
            </a:r>
            <a:endParaRPr lang="tr-TR" sz="2400" dirty="0">
              <a:solidFill>
                <a:schemeClr val="accent3">
                  <a:lumMod val="50000"/>
                </a:schemeClr>
              </a:solidFill>
            </a:endParaRPr>
          </a:p>
        </p:txBody>
      </p:sp>
      <p:pic>
        <p:nvPicPr>
          <p:cNvPr id="8" name="Picture 2" descr="New sanitary landfill in Addis Ababa / Didier Gentilhomme AFD"/>
          <p:cNvPicPr>
            <a:picLocks noChangeAspect="1" noChangeArrowheads="1"/>
          </p:cNvPicPr>
          <p:nvPr/>
        </p:nvPicPr>
        <p:blipFill>
          <a:blip r:embed="rId2" cstate="print"/>
          <a:srcRect/>
          <a:stretch>
            <a:fillRect/>
          </a:stretch>
        </p:blipFill>
        <p:spPr bwMode="auto">
          <a:xfrm>
            <a:off x="838200" y="2296890"/>
            <a:ext cx="4752528" cy="2121664"/>
          </a:xfrm>
          <a:prstGeom prst="rect">
            <a:avLst/>
          </a:prstGeom>
          <a:ln>
            <a:noFill/>
          </a:ln>
          <a:effectLst>
            <a:outerShdw blurRad="292100" dist="139700" dir="2700000" algn="tl" rotWithShape="0">
              <a:srgbClr val="333333">
                <a:alpha val="65000"/>
              </a:srgbClr>
            </a:outerShdw>
          </a:effectLst>
        </p:spPr>
      </p:pic>
      <p:pic>
        <p:nvPicPr>
          <p:cNvPr id="9" name="Picture 4" descr="Windrow turner at the Cornell compost facility"/>
          <p:cNvPicPr>
            <a:picLocks noChangeAspect="1" noChangeArrowheads="1"/>
          </p:cNvPicPr>
          <p:nvPr/>
        </p:nvPicPr>
        <p:blipFill>
          <a:blip r:embed="rId3" cstate="print"/>
          <a:srcRect/>
          <a:stretch>
            <a:fillRect/>
          </a:stretch>
        </p:blipFill>
        <p:spPr bwMode="auto">
          <a:xfrm>
            <a:off x="2309983" y="3927524"/>
            <a:ext cx="5097513" cy="1871968"/>
          </a:xfrm>
          <a:prstGeom prst="rect">
            <a:avLst/>
          </a:prstGeom>
          <a:noFill/>
        </p:spPr>
      </p:pic>
    </p:spTree>
    <p:extLst>
      <p:ext uri="{BB962C8B-B14F-4D97-AF65-F5344CB8AC3E}">
        <p14:creationId xmlns:p14="http://schemas.microsoft.com/office/powerpoint/2010/main" val="1574717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931980" y="1869817"/>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0" indent="-342900">
              <a:lnSpc>
                <a:spcPct val="100000"/>
              </a:lnSpc>
              <a:spcBef>
                <a:spcPct val="20000"/>
              </a:spcBef>
              <a:defRPr/>
            </a:pPr>
            <a:r>
              <a:rPr lang="en-GB" sz="2400" dirty="0" err="1">
                <a:solidFill>
                  <a:schemeClr val="accent3">
                    <a:lumMod val="50000"/>
                  </a:schemeClr>
                </a:solidFill>
              </a:rPr>
              <a:t>Yakma</a:t>
            </a:r>
            <a:endParaRPr lang="tr-TR" sz="2400" dirty="0">
              <a:solidFill>
                <a:schemeClr val="accent3">
                  <a:lumMod val="50000"/>
                </a:schemeClr>
              </a:solidFill>
            </a:endParaRPr>
          </a:p>
        </p:txBody>
      </p:sp>
      <p:sp>
        <p:nvSpPr>
          <p:cNvPr id="7" name="Content Placeholder 2">
            <a:extLst>
              <a:ext uri="{FF2B5EF4-FFF2-40B4-BE49-F238E27FC236}">
                <a16:creationId xmlns:a16="http://schemas.microsoft.com/office/drawing/2014/main" id="{08F5F4CB-9AD0-E846-A191-D46D6B0FA016}"/>
              </a:ext>
            </a:extLst>
          </p:cNvPr>
          <p:cNvSpPr txBox="1">
            <a:spLocks/>
          </p:cNvSpPr>
          <p:nvPr/>
        </p:nvSpPr>
        <p:spPr>
          <a:xfrm>
            <a:off x="7643649" y="4019942"/>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0" indent="-342900">
              <a:lnSpc>
                <a:spcPct val="100000"/>
              </a:lnSpc>
              <a:spcBef>
                <a:spcPct val="20000"/>
              </a:spcBef>
              <a:defRPr/>
            </a:pPr>
            <a:r>
              <a:rPr lang="en-GB" sz="2400" dirty="0" err="1">
                <a:solidFill>
                  <a:schemeClr val="accent3">
                    <a:lumMod val="50000"/>
                  </a:schemeClr>
                </a:solidFill>
              </a:rPr>
              <a:t>Piroliz</a:t>
            </a:r>
            <a:endParaRPr lang="tr-TR" sz="2400" dirty="0">
              <a:solidFill>
                <a:schemeClr val="accent3">
                  <a:lumMod val="50000"/>
                </a:schemeClr>
              </a:solidFill>
            </a:endParaRPr>
          </a:p>
        </p:txBody>
      </p:sp>
      <p:pic>
        <p:nvPicPr>
          <p:cNvPr id="10" name="Picture 2" descr="İZAYDAŞ - TEMİZ ÇEVRE SAĞLIKLI TOPLUM | İZAYDAŞ'ta büyük bakım"/>
          <p:cNvPicPr>
            <a:picLocks noChangeAspect="1" noChangeArrowheads="1"/>
          </p:cNvPicPr>
          <p:nvPr/>
        </p:nvPicPr>
        <p:blipFill>
          <a:blip r:embed="rId2" cstate="print"/>
          <a:srcRect/>
          <a:stretch>
            <a:fillRect/>
          </a:stretch>
        </p:blipFill>
        <p:spPr bwMode="auto">
          <a:xfrm>
            <a:off x="515895" y="857654"/>
            <a:ext cx="3928909" cy="2946682"/>
          </a:xfrm>
          <a:prstGeom prst="rect">
            <a:avLst/>
          </a:prstGeom>
          <a:ln>
            <a:noFill/>
          </a:ln>
          <a:effectLst>
            <a:outerShdw blurRad="292100" dist="139700" dir="2700000" algn="tl" rotWithShape="0">
              <a:srgbClr val="333333">
                <a:alpha val="65000"/>
              </a:srgbClr>
            </a:outerShdw>
          </a:effectLst>
        </p:spPr>
      </p:pic>
      <p:pic>
        <p:nvPicPr>
          <p:cNvPr id="11" name="Picture 4" descr="Photo and video of environmental friendly pyrolysis plants"/>
          <p:cNvPicPr>
            <a:picLocks noChangeAspect="1" noChangeArrowheads="1"/>
          </p:cNvPicPr>
          <p:nvPr/>
        </p:nvPicPr>
        <p:blipFill>
          <a:blip r:embed="rId3" cstate="print"/>
          <a:srcRect/>
          <a:stretch>
            <a:fillRect/>
          </a:stretch>
        </p:blipFill>
        <p:spPr bwMode="auto">
          <a:xfrm>
            <a:off x="3528182" y="3426917"/>
            <a:ext cx="3948452" cy="2182039"/>
          </a:xfrm>
          <a:prstGeom prst="rect">
            <a:avLst/>
          </a:prstGeom>
          <a:noFill/>
        </p:spPr>
      </p:pic>
    </p:spTree>
    <p:extLst>
      <p:ext uri="{BB962C8B-B14F-4D97-AF65-F5344CB8AC3E}">
        <p14:creationId xmlns:p14="http://schemas.microsoft.com/office/powerpoint/2010/main" val="13988159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Ve</a:t>
            </a:r>
            <a:r>
              <a:rPr lang="en-GB" sz="3600" b="1" dirty="0">
                <a:solidFill>
                  <a:srgbClr val="4461A3"/>
                </a:solidFill>
              </a:rPr>
              <a:t>.. </a:t>
            </a:r>
            <a:r>
              <a:rPr lang="en-GB" sz="3600" b="1" dirty="0" err="1">
                <a:solidFill>
                  <a:srgbClr val="4461A3"/>
                </a:solidFill>
              </a:rPr>
              <a:t>Kaynakta</a:t>
            </a:r>
            <a:r>
              <a:rPr lang="en-GB" sz="3600" b="1" dirty="0">
                <a:solidFill>
                  <a:srgbClr val="4461A3"/>
                </a:solidFill>
              </a:rPr>
              <a:t> </a:t>
            </a:r>
            <a:r>
              <a:rPr lang="en-GB" sz="3600" b="1" dirty="0" err="1">
                <a:solidFill>
                  <a:srgbClr val="4461A3"/>
                </a:solidFill>
              </a:rPr>
              <a:t>Ayırarak</a:t>
            </a:r>
            <a:r>
              <a:rPr lang="en-GB" sz="3600" b="1" dirty="0">
                <a:solidFill>
                  <a:srgbClr val="4461A3"/>
                </a:solidFill>
              </a:rPr>
              <a:t> </a:t>
            </a:r>
            <a:r>
              <a:rPr lang="en-GB" sz="3600" b="1" dirty="0" err="1">
                <a:solidFill>
                  <a:srgbClr val="4461A3"/>
                </a:solidFill>
              </a:rPr>
              <a:t>Biriktirme</a:t>
            </a:r>
            <a:r>
              <a:rPr lang="en-GB" sz="3600" b="1" dirty="0">
                <a:solidFill>
                  <a:srgbClr val="4461A3"/>
                </a:solidFill>
              </a:rPr>
              <a:t> </a:t>
            </a:r>
            <a:r>
              <a:rPr lang="en-GB" sz="3600" b="1" dirty="0" err="1">
                <a:solidFill>
                  <a:srgbClr val="4461A3"/>
                </a:solidFill>
              </a:rPr>
              <a:t>ile</a:t>
            </a:r>
            <a:r>
              <a:rPr lang="en-GB" sz="3600" b="1" dirty="0">
                <a:solidFill>
                  <a:srgbClr val="4461A3"/>
                </a:solidFill>
              </a:rPr>
              <a:t> Geri </a:t>
            </a:r>
            <a:r>
              <a:rPr lang="en-GB" sz="3600" b="1" dirty="0" err="1">
                <a:solidFill>
                  <a:srgbClr val="4461A3"/>
                </a:solidFill>
              </a:rPr>
              <a:t>Dönüşüm</a:t>
            </a:r>
            <a:r>
              <a:rPr lang="en-GB" sz="3600" b="1" dirty="0">
                <a:solidFill>
                  <a:srgbClr val="4461A3"/>
                </a:solidFill>
              </a:rPr>
              <a:t> </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5215759" cy="1726836"/>
          </a:xfrm>
        </p:spPr>
        <p:txBody>
          <a:bodyPr>
            <a:normAutofit/>
          </a:bodyPr>
          <a:lstStyle/>
          <a:p>
            <a:r>
              <a:rPr lang="tr-TR" dirty="0">
                <a:solidFill>
                  <a:schemeClr val="accent3">
                    <a:lumMod val="50000"/>
                  </a:schemeClr>
                </a:solidFill>
              </a:rPr>
              <a:t>Atıklarımızın için çok miktarda geri dönüşebilir malzemeler var: Kağıt-karton, Plastikler, metaller, cam gibi</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6463863" y="1851936"/>
            <a:ext cx="5215759" cy="17268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dirty="0">
                <a:solidFill>
                  <a:schemeClr val="accent3">
                    <a:lumMod val="50000"/>
                  </a:schemeClr>
                </a:solidFill>
              </a:rPr>
              <a:t>Bu malzemelerin atıktan ayrılması ve yeniden kullanımı mümkündür</a:t>
            </a:r>
          </a:p>
        </p:txBody>
      </p:sp>
      <p:pic>
        <p:nvPicPr>
          <p:cNvPr id="5" name="Google Shape;76;p13"/>
          <p:cNvPicPr preferRelativeResize="0">
            <a:picLocks noChangeAspect="1"/>
          </p:cNvPicPr>
          <p:nvPr/>
        </p:nvPicPr>
        <p:blipFill rotWithShape="1">
          <a:blip r:embed="rId2" cstate="print">
            <a:alphaModFix/>
          </a:blip>
          <a:srcRect/>
          <a:stretch/>
        </p:blipFill>
        <p:spPr>
          <a:xfrm>
            <a:off x="2508215" y="3108260"/>
            <a:ext cx="2900024" cy="2517046"/>
          </a:xfrm>
          <a:prstGeom prst="rect">
            <a:avLst/>
          </a:prstGeom>
          <a:ln>
            <a:noFill/>
          </a:ln>
          <a:effectLst>
            <a:outerShdw blurRad="292100" dist="139700" dir="2700000" algn="tl" rotWithShape="0">
              <a:srgbClr val="333333">
                <a:alpha val="65000"/>
              </a:srgbClr>
            </a:outerShdw>
          </a:effectLst>
        </p:spPr>
      </p:pic>
      <p:pic>
        <p:nvPicPr>
          <p:cNvPr id="6" name="Google Shape;86;p15"/>
          <p:cNvPicPr preferRelativeResize="0">
            <a:picLocks noChangeAspect="1"/>
          </p:cNvPicPr>
          <p:nvPr/>
        </p:nvPicPr>
        <p:blipFill rotWithShape="1">
          <a:blip r:embed="rId3" cstate="print">
            <a:alphaModFix/>
          </a:blip>
          <a:srcRect/>
          <a:stretch/>
        </p:blipFill>
        <p:spPr>
          <a:xfrm>
            <a:off x="9231350" y="3578772"/>
            <a:ext cx="2448272" cy="2105208"/>
          </a:xfrm>
          <a:prstGeom prst="rect">
            <a:avLst/>
          </a:prstGeom>
          <a:ln>
            <a:noFill/>
          </a:ln>
          <a:effectLst>
            <a:outerShdw blurRad="292100" dist="139700" dir="2700000" algn="tl" rotWithShape="0">
              <a:srgbClr val="333333">
                <a:alpha val="65000"/>
              </a:srgbClr>
            </a:outerShdw>
          </a:effectLst>
        </p:spPr>
      </p:pic>
      <p:pic>
        <p:nvPicPr>
          <p:cNvPr id="7" name="Google Shape;81;p14"/>
          <p:cNvPicPr preferRelativeResize="0">
            <a:picLocks noChangeAspect="1"/>
          </p:cNvPicPr>
          <p:nvPr/>
        </p:nvPicPr>
        <p:blipFill rotWithShape="1">
          <a:blip r:embed="rId4" cstate="print">
            <a:alphaModFix/>
          </a:blip>
          <a:srcRect/>
          <a:stretch/>
        </p:blipFill>
        <p:spPr>
          <a:xfrm>
            <a:off x="6463863" y="3108260"/>
            <a:ext cx="2295250" cy="216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54274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oogle Shape;91;p16"/>
          <p:cNvPicPr preferRelativeResize="0">
            <a:picLocks noChangeAspect="1"/>
          </p:cNvPicPr>
          <p:nvPr/>
        </p:nvPicPr>
        <p:blipFill rotWithShape="1">
          <a:blip r:embed="rId2" cstate="print">
            <a:alphaModFix/>
          </a:blip>
          <a:srcRect t="15746" b="14099"/>
          <a:stretch/>
        </p:blipFill>
        <p:spPr>
          <a:xfrm>
            <a:off x="4175008" y="4221088"/>
            <a:ext cx="3564343" cy="1560787"/>
          </a:xfrm>
          <a:prstGeom prst="rect">
            <a:avLst/>
          </a:prstGeom>
          <a:noFill/>
          <a:ln>
            <a:noFill/>
          </a:ln>
        </p:spPr>
      </p:pic>
      <p:pic>
        <p:nvPicPr>
          <p:cNvPr id="9" name="Picture 2" descr="Republic services, las vegas, material recycling facility"/>
          <p:cNvPicPr>
            <a:picLocks noChangeAspect="1" noChangeArrowheads="1"/>
          </p:cNvPicPr>
          <p:nvPr/>
        </p:nvPicPr>
        <p:blipFill>
          <a:blip r:embed="rId3" cstate="print"/>
          <a:srcRect/>
          <a:stretch>
            <a:fillRect/>
          </a:stretch>
        </p:blipFill>
        <p:spPr bwMode="auto">
          <a:xfrm>
            <a:off x="1001184" y="2074425"/>
            <a:ext cx="4379640" cy="2365006"/>
          </a:xfrm>
          <a:prstGeom prst="rect">
            <a:avLst/>
          </a:prstGeom>
          <a:ln>
            <a:noFill/>
          </a:ln>
          <a:effectLst>
            <a:outerShdw blurRad="292100" dist="139700" dir="2700000" algn="tl" rotWithShape="0">
              <a:srgbClr val="333333">
                <a:alpha val="65000"/>
              </a:srgbClr>
            </a:outerShdw>
          </a:effectLst>
        </p:spPr>
      </p:pic>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1001184" y="873474"/>
            <a:ext cx="4742793" cy="1200951"/>
          </a:xfrm>
        </p:spPr>
        <p:txBody>
          <a:bodyPr>
            <a:normAutofit/>
          </a:bodyPr>
          <a:lstStyle/>
          <a:p>
            <a:r>
              <a:rPr lang="tr-TR" sz="2400" dirty="0">
                <a:solidFill>
                  <a:schemeClr val="accent3">
                    <a:lumMod val="50000"/>
                  </a:schemeClr>
                </a:solidFill>
              </a:rPr>
              <a:t>Böylece su ve enerjiden tasarruf ettiğimiz gibi, çevreyi de daha az kirletiyoruz.</a:t>
            </a:r>
          </a:p>
        </p:txBody>
      </p:sp>
      <p:sp>
        <p:nvSpPr>
          <p:cNvPr id="5" name="Content Placeholder 2">
            <a:extLst>
              <a:ext uri="{FF2B5EF4-FFF2-40B4-BE49-F238E27FC236}">
                <a16:creationId xmlns:a16="http://schemas.microsoft.com/office/drawing/2014/main" id="{08F5F4CB-9AD0-E846-A191-D46D6B0FA016}"/>
              </a:ext>
            </a:extLst>
          </p:cNvPr>
          <p:cNvSpPr txBox="1">
            <a:spLocks/>
          </p:cNvSpPr>
          <p:nvPr/>
        </p:nvSpPr>
        <p:spPr>
          <a:xfrm>
            <a:off x="6170382" y="982645"/>
            <a:ext cx="4742793" cy="120095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a:solidFill>
                  <a:schemeClr val="accent3">
                    <a:lumMod val="50000"/>
                  </a:schemeClr>
                </a:solidFill>
              </a:rPr>
              <a:t>İşletmelere hammadde sağlıyoruz</a:t>
            </a:r>
          </a:p>
        </p:txBody>
      </p:sp>
      <p:pic>
        <p:nvPicPr>
          <p:cNvPr id="10" name="Picture 4" descr="Your Recycling Gets Recycled, Right? Maybe, or Maybe Not - The New ..."/>
          <p:cNvPicPr>
            <a:picLocks noChangeAspect="1" noChangeArrowheads="1"/>
          </p:cNvPicPr>
          <p:nvPr/>
        </p:nvPicPr>
        <p:blipFill>
          <a:blip r:embed="rId4" cstate="print"/>
          <a:srcRect/>
          <a:stretch>
            <a:fillRect/>
          </a:stretch>
        </p:blipFill>
        <p:spPr bwMode="auto">
          <a:xfrm>
            <a:off x="5957179" y="1496482"/>
            <a:ext cx="3775632" cy="2523381"/>
          </a:xfrm>
          <a:prstGeom prst="rect">
            <a:avLst/>
          </a:prstGeom>
          <a:ln>
            <a:noFill/>
          </a:ln>
          <a:effectLst>
            <a:outerShdw blurRad="292100" dist="139700" dir="2700000" algn="tl" rotWithShape="0">
              <a:srgbClr val="333333">
                <a:alpha val="65000"/>
              </a:srgbClr>
            </a:outerShdw>
          </a:effectLst>
        </p:spPr>
      </p:pic>
      <p:pic>
        <p:nvPicPr>
          <p:cNvPr id="11" name="Picture 10" descr="Sektörler / Entegre Kağıt Fabrikası - Konya | Bera Holding"/>
          <p:cNvPicPr>
            <a:picLocks noChangeAspect="1" noChangeArrowheads="1"/>
          </p:cNvPicPr>
          <p:nvPr/>
        </p:nvPicPr>
        <p:blipFill>
          <a:blip r:embed="rId5" cstate="print"/>
          <a:srcRect/>
          <a:stretch>
            <a:fillRect/>
          </a:stretch>
        </p:blipFill>
        <p:spPr bwMode="auto">
          <a:xfrm>
            <a:off x="8024207" y="3256928"/>
            <a:ext cx="3715172" cy="24091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129779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Atık</a:t>
            </a:r>
            <a:r>
              <a:rPr lang="en-GB" sz="3600" b="1" dirty="0">
                <a:solidFill>
                  <a:srgbClr val="4461A3"/>
                </a:solidFill>
              </a:rPr>
              <a:t> </a:t>
            </a:r>
            <a:r>
              <a:rPr lang="en-GB" sz="3600" b="1" dirty="0" err="1">
                <a:solidFill>
                  <a:srgbClr val="4461A3"/>
                </a:solidFill>
              </a:rPr>
              <a:t>Yönetiminde</a:t>
            </a:r>
            <a:r>
              <a:rPr lang="en-GB" sz="3600" b="1" dirty="0">
                <a:solidFill>
                  <a:srgbClr val="4461A3"/>
                </a:solidFill>
              </a:rPr>
              <a:t> </a:t>
            </a:r>
            <a:r>
              <a:rPr lang="en-GB" sz="3600" b="1" dirty="0" err="1">
                <a:solidFill>
                  <a:srgbClr val="4461A3"/>
                </a:solidFill>
              </a:rPr>
              <a:t>Yaşanan</a:t>
            </a:r>
            <a:r>
              <a:rPr lang="en-GB" sz="3600" b="1" dirty="0">
                <a:solidFill>
                  <a:srgbClr val="4461A3"/>
                </a:solidFill>
              </a:rPr>
              <a:t> </a:t>
            </a:r>
            <a:r>
              <a:rPr lang="en-GB" sz="3600" b="1" dirty="0" err="1">
                <a:solidFill>
                  <a:srgbClr val="4461A3"/>
                </a:solidFill>
              </a:rPr>
              <a:t>Sorunlar</a:t>
            </a:r>
            <a:r>
              <a:rPr lang="en-GB" sz="3600" b="1" dirty="0">
                <a:solidFill>
                  <a:srgbClr val="4461A3"/>
                </a:solidFill>
              </a:rPr>
              <a:t> </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10796752" cy="3571402"/>
          </a:xfrm>
        </p:spPr>
        <p:txBody>
          <a:bodyPr>
            <a:normAutofit/>
          </a:bodyPr>
          <a:lstStyle/>
          <a:p>
            <a:r>
              <a:rPr lang="tr-TR" dirty="0">
                <a:solidFill>
                  <a:schemeClr val="accent3">
                    <a:lumMod val="50000"/>
                  </a:schemeClr>
                </a:solidFill>
              </a:rPr>
              <a:t>Ekonomik  kayıplar: </a:t>
            </a:r>
          </a:p>
          <a:p>
            <a:pPr lvl="1"/>
            <a:r>
              <a:rPr lang="tr-TR" dirty="0">
                <a:solidFill>
                  <a:schemeClr val="accent3">
                    <a:lumMod val="50000"/>
                  </a:schemeClr>
                </a:solidFill>
              </a:rPr>
              <a:t>Hammadde ve enerji</a:t>
            </a:r>
          </a:p>
          <a:p>
            <a:r>
              <a:rPr lang="tr-TR" dirty="0">
                <a:solidFill>
                  <a:schemeClr val="accent3">
                    <a:lumMod val="50000"/>
                  </a:schemeClr>
                </a:solidFill>
              </a:rPr>
              <a:t>Çevresel kayıplar: </a:t>
            </a:r>
          </a:p>
          <a:p>
            <a:pPr lvl="1"/>
            <a:r>
              <a:rPr lang="tr-TR" dirty="0">
                <a:solidFill>
                  <a:schemeClr val="accent3">
                    <a:lumMod val="50000"/>
                  </a:schemeClr>
                </a:solidFill>
              </a:rPr>
              <a:t> Hava kirliliği, </a:t>
            </a:r>
          </a:p>
          <a:p>
            <a:pPr lvl="1"/>
            <a:r>
              <a:rPr lang="tr-TR" dirty="0">
                <a:solidFill>
                  <a:schemeClr val="accent3">
                    <a:lumMod val="50000"/>
                  </a:schemeClr>
                </a:solidFill>
              </a:rPr>
              <a:t> Akarsu ve yer altı suları kirliliği, </a:t>
            </a:r>
          </a:p>
          <a:p>
            <a:pPr lvl="1"/>
            <a:r>
              <a:rPr lang="tr-TR" dirty="0">
                <a:solidFill>
                  <a:schemeClr val="accent3">
                    <a:lumMod val="50000"/>
                  </a:schemeClr>
                </a:solidFill>
              </a:rPr>
              <a:t> Toprak kirliliği, </a:t>
            </a:r>
          </a:p>
          <a:p>
            <a:pPr lvl="1"/>
            <a:r>
              <a:rPr lang="tr-TR" dirty="0">
                <a:solidFill>
                  <a:schemeClr val="accent3">
                    <a:lumMod val="50000"/>
                  </a:schemeClr>
                </a:solidFill>
              </a:rPr>
              <a:t> Verimli alanların kaybı, </a:t>
            </a:r>
          </a:p>
        </p:txBody>
      </p:sp>
    </p:spTree>
    <p:extLst>
      <p:ext uri="{BB962C8B-B14F-4D97-AF65-F5344CB8AC3E}">
        <p14:creationId xmlns:p14="http://schemas.microsoft.com/office/powerpoint/2010/main" val="3121482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961697"/>
            <a:ext cx="10796752" cy="4745420"/>
          </a:xfrm>
        </p:spPr>
        <p:txBody>
          <a:bodyPr>
            <a:normAutofit fontScale="85000" lnSpcReduction="20000"/>
          </a:bodyPr>
          <a:lstStyle/>
          <a:p>
            <a:pPr algn="just"/>
            <a:r>
              <a:rPr lang="tr-TR" dirty="0">
                <a:solidFill>
                  <a:schemeClr val="accent3">
                    <a:lumMod val="50000"/>
                  </a:schemeClr>
                </a:solidFill>
              </a:rPr>
              <a:t>Kullanılmış kağıdın tekrar kağıt imalatında kullanılması hava kirliliğini %74-94, su kirliliğini %35, su kullanımını %45 azaltmakta ve bir ton atık kağıdın kağıt hamuruna katılmasıyla 8 ağacın kesilmesi önlenmektedir.</a:t>
            </a:r>
          </a:p>
          <a:p>
            <a:pPr algn="just"/>
            <a:r>
              <a:rPr lang="tr-TR" dirty="0">
                <a:solidFill>
                  <a:schemeClr val="accent3">
                    <a:lumMod val="50000"/>
                  </a:schemeClr>
                </a:solidFill>
              </a:rPr>
              <a:t>Geri dönüşümlü Alüminyum kullanımı ile enerji tüketiminde azalma % 95, hava kirliliğinde azalma % 90, su kirliliğinde azalma % 97, baca gazı kirletici emisyonunda azalma % 99 oranında olur ve boksit cevheri de korunmuş olur.</a:t>
            </a:r>
          </a:p>
          <a:p>
            <a:pPr algn="just"/>
            <a:r>
              <a:rPr lang="tr-TR" dirty="0">
                <a:solidFill>
                  <a:schemeClr val="accent3">
                    <a:lumMod val="50000"/>
                  </a:schemeClr>
                </a:solidFill>
              </a:rPr>
              <a:t>On adet alüminyum içecek kutusu geri kazanıldığında, 100 kW/</a:t>
            </a:r>
            <a:r>
              <a:rPr lang="tr-TR" dirty="0" err="1">
                <a:solidFill>
                  <a:schemeClr val="accent3">
                    <a:lumMod val="50000"/>
                  </a:schemeClr>
                </a:solidFill>
              </a:rPr>
              <a:t>sa</a:t>
            </a:r>
            <a:r>
              <a:rPr lang="tr-TR" dirty="0">
                <a:solidFill>
                  <a:schemeClr val="accent3">
                    <a:lumMod val="50000"/>
                  </a:schemeClr>
                </a:solidFill>
              </a:rPr>
              <a:t> bir lambanın 35 saatte veya bir TV’ </a:t>
            </a:r>
            <a:r>
              <a:rPr lang="tr-TR" dirty="0" err="1">
                <a:solidFill>
                  <a:schemeClr val="accent3">
                    <a:lumMod val="50000"/>
                  </a:schemeClr>
                </a:solidFill>
              </a:rPr>
              <a:t>nin</a:t>
            </a:r>
            <a:r>
              <a:rPr lang="tr-TR" dirty="0">
                <a:solidFill>
                  <a:schemeClr val="accent3">
                    <a:lumMod val="50000"/>
                  </a:schemeClr>
                </a:solidFill>
              </a:rPr>
              <a:t> 30 saatte harcadığı elektrik enerjisi korunmuş olur.</a:t>
            </a:r>
          </a:p>
          <a:p>
            <a:pPr algn="just"/>
            <a:r>
              <a:rPr lang="tr-TR" dirty="0">
                <a:solidFill>
                  <a:schemeClr val="accent3">
                    <a:lumMod val="50000"/>
                  </a:schemeClr>
                </a:solidFill>
              </a:rPr>
              <a:t>Cam geri dönüşümü ile enerji tüketiminde azalma %25, hava kirliliğinde azalma %20, maden atığında azalma %80, su tüketiminde azalma %50 olmaktadır, Korunan doğal kaynaklar ise kum, soda ve kireç yataklarıdır</a:t>
            </a:r>
          </a:p>
          <a:p>
            <a:pPr algn="just"/>
            <a:r>
              <a:rPr lang="tr-TR" dirty="0">
                <a:solidFill>
                  <a:schemeClr val="accent3">
                    <a:lumMod val="50000"/>
                  </a:schemeClr>
                </a:solidFill>
              </a:rPr>
              <a:t>Plastik ürünlerin geri dönüşüm yöntemi ile üretilmesi %66’ya varan enerji tasarrufu sağlıyor. Bir ton plastik geri kazanımı 5774 </a:t>
            </a:r>
            <a:r>
              <a:rPr lang="tr-TR" dirty="0" err="1">
                <a:solidFill>
                  <a:schemeClr val="accent3">
                    <a:lumMod val="50000"/>
                  </a:schemeClr>
                </a:solidFill>
              </a:rPr>
              <a:t>kWh</a:t>
            </a:r>
            <a:r>
              <a:rPr lang="tr-TR" dirty="0">
                <a:solidFill>
                  <a:schemeClr val="accent3">
                    <a:lumMod val="50000"/>
                  </a:schemeClr>
                </a:solidFill>
              </a:rPr>
              <a:t> enerji tasarrufu, 23,2 metreküp doğal gaz kullanımı, 250-1000 L arası yakıt tasarrufu ve 16 varil petrol tasarrufu sağlıyor.</a:t>
            </a:r>
          </a:p>
        </p:txBody>
      </p:sp>
    </p:spTree>
    <p:extLst>
      <p:ext uri="{BB962C8B-B14F-4D97-AF65-F5344CB8AC3E}">
        <p14:creationId xmlns:p14="http://schemas.microsoft.com/office/powerpoint/2010/main" val="37376052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kartlisan.com.tr/images/tesislerimiz/1/4.jpg"/>
          <p:cNvPicPr>
            <a:picLocks noChangeAspect="1" noChangeArrowheads="1"/>
          </p:cNvPicPr>
          <p:nvPr/>
        </p:nvPicPr>
        <p:blipFill>
          <a:blip r:embed="rId2" cstate="print"/>
          <a:srcRect/>
          <a:stretch>
            <a:fillRect/>
          </a:stretch>
        </p:blipFill>
        <p:spPr bwMode="auto">
          <a:xfrm>
            <a:off x="802873" y="1543516"/>
            <a:ext cx="5251086" cy="3500724"/>
          </a:xfrm>
          <a:prstGeom prst="rect">
            <a:avLst/>
          </a:prstGeom>
          <a:ln>
            <a:noFill/>
          </a:ln>
          <a:effectLst>
            <a:outerShdw blurRad="292100" dist="139700" dir="2700000" algn="tl" rotWithShape="0">
              <a:srgbClr val="333333">
                <a:alpha val="65000"/>
              </a:srgbClr>
            </a:outerShdw>
          </a:effectLst>
        </p:spPr>
      </p:pic>
      <p:pic>
        <p:nvPicPr>
          <p:cNvPr id="5" name="Picture 4" descr="Plastik Geri Dönüşüm / Kirlilik Kontrolü / Enerji Tasarrufu ..."/>
          <p:cNvPicPr>
            <a:picLocks noChangeAspect="1" noChangeArrowheads="1"/>
          </p:cNvPicPr>
          <p:nvPr/>
        </p:nvPicPr>
        <p:blipFill>
          <a:blip r:embed="rId3" cstate="print"/>
          <a:srcRect/>
          <a:stretch>
            <a:fillRect/>
          </a:stretch>
        </p:blipFill>
        <p:spPr bwMode="auto">
          <a:xfrm>
            <a:off x="6597019" y="1543516"/>
            <a:ext cx="4752681" cy="35645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507681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1001184" y="873474"/>
            <a:ext cx="4742793" cy="1200951"/>
          </a:xfrm>
        </p:spPr>
        <p:txBody>
          <a:bodyPr>
            <a:normAutofit/>
          </a:bodyPr>
          <a:lstStyle/>
          <a:p>
            <a:r>
              <a:rPr lang="tr-TR" sz="2400" dirty="0">
                <a:solidFill>
                  <a:schemeClr val="accent3">
                    <a:lumMod val="50000"/>
                  </a:schemeClr>
                </a:solidFill>
              </a:rPr>
              <a:t>Halkın kaynakta ayrı biriktirme yapma konusunda alışkanlık sahibi olmaması sebebi ile :</a:t>
            </a:r>
          </a:p>
        </p:txBody>
      </p:sp>
      <p:sp>
        <p:nvSpPr>
          <p:cNvPr id="5" name="Content Placeholder 2">
            <a:extLst>
              <a:ext uri="{FF2B5EF4-FFF2-40B4-BE49-F238E27FC236}">
                <a16:creationId xmlns:a16="http://schemas.microsoft.com/office/drawing/2014/main" id="{08F5F4CB-9AD0-E846-A191-D46D6B0FA016}"/>
              </a:ext>
            </a:extLst>
          </p:cNvPr>
          <p:cNvSpPr txBox="1">
            <a:spLocks/>
          </p:cNvSpPr>
          <p:nvPr/>
        </p:nvSpPr>
        <p:spPr>
          <a:xfrm>
            <a:off x="6170382" y="982645"/>
            <a:ext cx="4742793" cy="120095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a:solidFill>
                  <a:schemeClr val="accent3">
                    <a:lumMod val="50000"/>
                  </a:schemeClr>
                </a:solidFill>
              </a:rPr>
              <a:t>Belediyelerin ve yüklenici firmaların uygun sokak konteyneri eksikliği ve toplam sistemlerinin uygun olmaması</a:t>
            </a:r>
          </a:p>
        </p:txBody>
      </p:sp>
      <p:pic>
        <p:nvPicPr>
          <p:cNvPr id="8" name="Picture 2" descr="Household Waste Management: 8 Tips to Manage Better"/>
          <p:cNvPicPr>
            <a:picLocks noChangeAspect="1" noChangeArrowheads="1"/>
          </p:cNvPicPr>
          <p:nvPr/>
        </p:nvPicPr>
        <p:blipFill>
          <a:blip r:embed="rId2" cstate="print"/>
          <a:srcRect/>
          <a:stretch>
            <a:fillRect/>
          </a:stretch>
        </p:blipFill>
        <p:spPr bwMode="auto">
          <a:xfrm>
            <a:off x="1425143" y="2400225"/>
            <a:ext cx="4318834" cy="2952328"/>
          </a:xfrm>
          <a:prstGeom prst="rect">
            <a:avLst/>
          </a:prstGeom>
          <a:ln>
            <a:noFill/>
          </a:ln>
          <a:effectLst>
            <a:outerShdw blurRad="292100" dist="139700" dir="2700000" algn="tl" rotWithShape="0">
              <a:srgbClr val="333333">
                <a:alpha val="65000"/>
              </a:srgbClr>
            </a:outerShdw>
          </a:effectLst>
        </p:spPr>
      </p:pic>
      <p:pic>
        <p:nvPicPr>
          <p:cNvPr id="12" name="Picture 4" descr="http://ipcaworld.co.in/wp-content/uploads/2017/09/household-waste-952x675.jpg"/>
          <p:cNvPicPr>
            <a:picLocks noChangeAspect="1" noChangeArrowheads="1"/>
          </p:cNvPicPr>
          <p:nvPr/>
        </p:nvPicPr>
        <p:blipFill>
          <a:blip r:embed="rId3" cstate="print"/>
          <a:srcRect/>
          <a:stretch>
            <a:fillRect/>
          </a:stretch>
        </p:blipFill>
        <p:spPr bwMode="auto">
          <a:xfrm>
            <a:off x="6445269" y="2379562"/>
            <a:ext cx="4193018" cy="297299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443187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1001184" y="873474"/>
            <a:ext cx="10302692" cy="1200951"/>
          </a:xfrm>
        </p:spPr>
        <p:txBody>
          <a:bodyPr>
            <a:normAutofit/>
          </a:bodyPr>
          <a:lstStyle/>
          <a:p>
            <a:r>
              <a:rPr lang="tr-TR" sz="2400" dirty="0">
                <a:solidFill>
                  <a:schemeClr val="accent3">
                    <a:lumMod val="50000"/>
                  </a:schemeClr>
                </a:solidFill>
              </a:rPr>
              <a:t>Tüm atıklar beraber karışık şekilde atık depolama alanlarına gitmekte</a:t>
            </a:r>
          </a:p>
        </p:txBody>
      </p:sp>
      <p:pic>
        <p:nvPicPr>
          <p:cNvPr id="6" name="Picture 2" descr="Closing the World's Dumpsites - WasteAid"/>
          <p:cNvPicPr>
            <a:picLocks noChangeAspect="1" noChangeArrowheads="1"/>
          </p:cNvPicPr>
          <p:nvPr/>
        </p:nvPicPr>
        <p:blipFill>
          <a:blip r:embed="rId2" cstate="print"/>
          <a:srcRect/>
          <a:stretch>
            <a:fillRect/>
          </a:stretch>
        </p:blipFill>
        <p:spPr bwMode="auto">
          <a:xfrm>
            <a:off x="1207241" y="1794960"/>
            <a:ext cx="4795749" cy="3203411"/>
          </a:xfrm>
          <a:prstGeom prst="rect">
            <a:avLst/>
          </a:prstGeom>
          <a:ln>
            <a:noFill/>
          </a:ln>
          <a:effectLst>
            <a:outerShdw blurRad="292100" dist="139700" dir="2700000" algn="tl" rotWithShape="0">
              <a:srgbClr val="333333">
                <a:alpha val="65000"/>
              </a:srgbClr>
            </a:outerShdw>
          </a:effectLst>
        </p:spPr>
      </p:pic>
      <p:pic>
        <p:nvPicPr>
          <p:cNvPr id="7" name="Picture 4" descr="stagnated leachate at the open dumpsites The subsequent migration ..."/>
          <p:cNvPicPr>
            <a:picLocks noChangeAspect="1" noChangeArrowheads="1"/>
          </p:cNvPicPr>
          <p:nvPr/>
        </p:nvPicPr>
        <p:blipFill>
          <a:blip r:embed="rId3" cstate="print"/>
          <a:srcRect/>
          <a:stretch>
            <a:fillRect/>
          </a:stretch>
        </p:blipFill>
        <p:spPr bwMode="auto">
          <a:xfrm>
            <a:off x="6209047" y="1794960"/>
            <a:ext cx="4293934" cy="32184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46813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4711"/>
            <a:ext cx="10515600" cy="788011"/>
          </a:xfrm>
        </p:spPr>
        <p:txBody>
          <a:bodyPr>
            <a:noAutofit/>
          </a:bodyPr>
          <a:lstStyle/>
          <a:p>
            <a:pPr algn="ctr"/>
            <a:r>
              <a:rPr lang="en-GB" sz="3600" b="1" dirty="0">
                <a:solidFill>
                  <a:srgbClr val="4461A3"/>
                </a:solidFill>
              </a:rPr>
              <a:t>“</a:t>
            </a:r>
            <a:r>
              <a:rPr lang="en-GB" sz="3600" b="1" dirty="0" err="1">
                <a:solidFill>
                  <a:srgbClr val="4461A3"/>
                </a:solidFill>
              </a:rPr>
              <a:t>Sıfır</a:t>
            </a:r>
            <a:r>
              <a:rPr lang="en-GB" sz="3600" b="1" dirty="0">
                <a:solidFill>
                  <a:srgbClr val="4461A3"/>
                </a:solidFill>
              </a:rPr>
              <a:t>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Yaklaşımı</a:t>
            </a:r>
            <a:r>
              <a:rPr lang="en-GB" sz="3600" b="1" dirty="0">
                <a:solidFill>
                  <a:srgbClr val="4461A3"/>
                </a:solidFill>
              </a:rPr>
              <a:t> </a:t>
            </a:r>
            <a:r>
              <a:rPr lang="en-GB" sz="3600" b="1" dirty="0" err="1">
                <a:solidFill>
                  <a:srgbClr val="4461A3"/>
                </a:solidFill>
              </a:rPr>
              <a:t>Nedir</a:t>
            </a:r>
            <a:r>
              <a:rPr lang="en-GB" sz="3600" b="1" dirty="0">
                <a:solidFill>
                  <a:srgbClr val="4461A3"/>
                </a:solidFill>
              </a:rPr>
              <a:t>? </a:t>
            </a:r>
            <a:br>
              <a:rPr lang="en-GB" sz="3600" b="1" dirty="0">
                <a:solidFill>
                  <a:srgbClr val="4461A3"/>
                </a:solidFill>
              </a:rPr>
            </a:br>
            <a:r>
              <a:rPr lang="en-GB" sz="3600" b="1" dirty="0" err="1">
                <a:solidFill>
                  <a:srgbClr val="4461A3"/>
                </a:solidFill>
              </a:rPr>
              <a:t>Nasıl</a:t>
            </a:r>
            <a:r>
              <a:rPr lang="en-GB" sz="3600" b="1" dirty="0">
                <a:solidFill>
                  <a:srgbClr val="4461A3"/>
                </a:solidFill>
              </a:rPr>
              <a:t> </a:t>
            </a:r>
            <a:r>
              <a:rPr lang="en-GB" sz="3600" b="1" dirty="0" err="1">
                <a:solidFill>
                  <a:srgbClr val="4461A3"/>
                </a:solidFill>
              </a:rPr>
              <a:t>Bir</a:t>
            </a:r>
            <a:r>
              <a:rPr lang="en-GB" sz="3600" b="1" dirty="0">
                <a:solidFill>
                  <a:srgbClr val="4461A3"/>
                </a:solidFill>
              </a:rPr>
              <a:t> </a:t>
            </a:r>
            <a:r>
              <a:rPr lang="en-GB" sz="3600" b="1" dirty="0" err="1">
                <a:solidFill>
                  <a:srgbClr val="4461A3"/>
                </a:solidFill>
              </a:rPr>
              <a:t>Değişim</a:t>
            </a:r>
            <a:r>
              <a:rPr lang="en-GB" sz="3600" b="1" dirty="0">
                <a:solidFill>
                  <a:srgbClr val="4461A3"/>
                </a:solidFill>
              </a:rPr>
              <a:t> </a:t>
            </a:r>
            <a:r>
              <a:rPr lang="en-GB" sz="3600" b="1" dirty="0" err="1">
                <a:solidFill>
                  <a:srgbClr val="4461A3"/>
                </a:solidFill>
              </a:rPr>
              <a:t>Hedefliyoruz</a:t>
            </a:r>
            <a:r>
              <a:rPr lang="en-GB" sz="3600" b="1" dirty="0">
                <a:solidFill>
                  <a:srgbClr val="4461A3"/>
                </a:solidFill>
              </a:rPr>
              <a:t>?</a:t>
            </a:r>
            <a:endParaRPr lang="tr-TR" sz="3600" dirty="0">
              <a:solidFill>
                <a:srgbClr val="4461A3"/>
              </a:solidFill>
            </a:endParaRPr>
          </a:p>
        </p:txBody>
      </p:sp>
    </p:spTree>
    <p:extLst>
      <p:ext uri="{BB962C8B-B14F-4D97-AF65-F5344CB8AC3E}">
        <p14:creationId xmlns:p14="http://schemas.microsoft.com/office/powerpoint/2010/main" val="40039131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a:solidFill>
                  <a:srgbClr val="4461A3"/>
                </a:solidFill>
              </a:rPr>
              <a:t>“</a:t>
            </a:r>
            <a:r>
              <a:rPr lang="en-GB" sz="3600" b="1" dirty="0" err="1">
                <a:solidFill>
                  <a:srgbClr val="4461A3"/>
                </a:solidFill>
              </a:rPr>
              <a:t>Sıfır</a:t>
            </a:r>
            <a:r>
              <a:rPr lang="en-GB" sz="3600" b="1" dirty="0">
                <a:solidFill>
                  <a:srgbClr val="4461A3"/>
                </a:solidFill>
              </a:rPr>
              <a:t>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Neden</a:t>
            </a:r>
            <a:r>
              <a:rPr lang="en-GB" sz="3600" b="1" dirty="0">
                <a:solidFill>
                  <a:srgbClr val="4461A3"/>
                </a:solidFill>
              </a:rPr>
              <a:t> </a:t>
            </a:r>
            <a:r>
              <a:rPr lang="en-GB" sz="3600" b="1" dirty="0" err="1">
                <a:solidFill>
                  <a:srgbClr val="4461A3"/>
                </a:solidFill>
              </a:rPr>
              <a:t>ihtiyaç</a:t>
            </a:r>
            <a:r>
              <a:rPr lang="en-GB" sz="3600" b="1" dirty="0">
                <a:solidFill>
                  <a:srgbClr val="4461A3"/>
                </a:solidFill>
              </a:rPr>
              <a:t> </a:t>
            </a:r>
            <a:r>
              <a:rPr lang="en-GB" sz="3600" b="1" dirty="0" err="1">
                <a:solidFill>
                  <a:srgbClr val="4461A3"/>
                </a:solidFill>
              </a:rPr>
              <a:t>duyuldu</a:t>
            </a:r>
            <a:r>
              <a:rPr lang="en-GB" sz="3600" b="1" dirty="0">
                <a:solidFill>
                  <a:srgbClr val="4461A3"/>
                </a:solidFill>
              </a:rPr>
              <a:t>, </a:t>
            </a:r>
            <a:r>
              <a:rPr lang="en-GB" sz="3600" b="1" dirty="0" err="1">
                <a:solidFill>
                  <a:srgbClr val="4461A3"/>
                </a:solidFill>
              </a:rPr>
              <a:t>neleri</a:t>
            </a:r>
            <a:r>
              <a:rPr lang="en-GB" sz="3600" b="1" dirty="0">
                <a:solidFill>
                  <a:srgbClr val="4461A3"/>
                </a:solidFill>
              </a:rPr>
              <a:t> </a:t>
            </a:r>
            <a:r>
              <a:rPr lang="en-GB" sz="3600" b="1" dirty="0" err="1">
                <a:solidFill>
                  <a:srgbClr val="4461A3"/>
                </a:solidFill>
              </a:rPr>
              <a:t>kapsıyor</a:t>
            </a:r>
            <a:r>
              <a:rPr lang="en-GB" sz="3600" b="1" dirty="0">
                <a:solidFill>
                  <a:srgbClr val="4461A3"/>
                </a:solidFill>
              </a:rPr>
              <a:t>?</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10796752" cy="3571402"/>
          </a:xfrm>
        </p:spPr>
        <p:txBody>
          <a:bodyPr>
            <a:normAutofit fontScale="92500" lnSpcReduction="10000"/>
          </a:bodyPr>
          <a:lstStyle/>
          <a:p>
            <a:r>
              <a:rPr lang="tr-TR" dirty="0">
                <a:solidFill>
                  <a:schemeClr val="accent3">
                    <a:lumMod val="50000"/>
                  </a:schemeClr>
                </a:solidFill>
              </a:rPr>
              <a:t>Nerelerde atık üretiyoruz?</a:t>
            </a:r>
          </a:p>
          <a:p>
            <a:pPr lvl="1"/>
            <a:r>
              <a:rPr lang="tr-TR" dirty="0">
                <a:solidFill>
                  <a:schemeClr val="accent3">
                    <a:lumMod val="50000"/>
                  </a:schemeClr>
                </a:solidFill>
              </a:rPr>
              <a:t>Evler</a:t>
            </a:r>
          </a:p>
          <a:p>
            <a:pPr lvl="1"/>
            <a:r>
              <a:rPr lang="tr-TR" dirty="0">
                <a:solidFill>
                  <a:schemeClr val="accent3">
                    <a:lumMod val="50000"/>
                  </a:schemeClr>
                </a:solidFill>
              </a:rPr>
              <a:t>Ofisler ve İşyerleri</a:t>
            </a:r>
          </a:p>
          <a:p>
            <a:pPr lvl="1"/>
            <a:r>
              <a:rPr lang="tr-TR" dirty="0">
                <a:solidFill>
                  <a:schemeClr val="accent3">
                    <a:lumMod val="50000"/>
                  </a:schemeClr>
                </a:solidFill>
              </a:rPr>
              <a:t>Okullar</a:t>
            </a:r>
          </a:p>
          <a:p>
            <a:pPr lvl="1"/>
            <a:r>
              <a:rPr lang="tr-TR" dirty="0">
                <a:solidFill>
                  <a:schemeClr val="accent3">
                    <a:lumMod val="50000"/>
                  </a:schemeClr>
                </a:solidFill>
              </a:rPr>
              <a:t>Sanayi</a:t>
            </a:r>
          </a:p>
          <a:p>
            <a:pPr lvl="1"/>
            <a:r>
              <a:rPr lang="tr-TR" dirty="0">
                <a:solidFill>
                  <a:schemeClr val="accent3">
                    <a:lumMod val="50000"/>
                  </a:schemeClr>
                </a:solidFill>
              </a:rPr>
              <a:t>Arıtma Tesisleri</a:t>
            </a:r>
          </a:p>
          <a:p>
            <a:pPr lvl="1"/>
            <a:r>
              <a:rPr lang="tr-TR" dirty="0">
                <a:solidFill>
                  <a:schemeClr val="accent3">
                    <a:lumMod val="50000"/>
                  </a:schemeClr>
                </a:solidFill>
              </a:rPr>
              <a:t>Hastaneler</a:t>
            </a:r>
          </a:p>
          <a:p>
            <a:pPr lvl="1"/>
            <a:r>
              <a:rPr lang="tr-TR" dirty="0">
                <a:solidFill>
                  <a:schemeClr val="accent3">
                    <a:lumMod val="50000"/>
                  </a:schemeClr>
                </a:solidFill>
              </a:rPr>
              <a:t>Alışveriş Merkezleri ve Çarşılar</a:t>
            </a:r>
          </a:p>
          <a:p>
            <a:pPr lvl="1"/>
            <a:r>
              <a:rPr lang="tr-TR" dirty="0">
                <a:solidFill>
                  <a:schemeClr val="accent3">
                    <a:lumMod val="50000"/>
                  </a:schemeClr>
                </a:solidFill>
              </a:rPr>
              <a:t>Sokaklar</a:t>
            </a:r>
          </a:p>
          <a:p>
            <a:pPr lvl="1"/>
            <a:r>
              <a:rPr lang="tr-TR" dirty="0">
                <a:solidFill>
                  <a:schemeClr val="accent3">
                    <a:lumMod val="50000"/>
                  </a:schemeClr>
                </a:solidFill>
              </a:rPr>
              <a:t>Parklar</a:t>
            </a:r>
          </a:p>
        </p:txBody>
      </p:sp>
    </p:spTree>
    <p:extLst>
      <p:ext uri="{BB962C8B-B14F-4D97-AF65-F5344CB8AC3E}">
        <p14:creationId xmlns:p14="http://schemas.microsoft.com/office/powerpoint/2010/main" val="5036889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103585"/>
            <a:ext cx="10796752" cy="4556235"/>
          </a:xfrm>
        </p:spPr>
        <p:txBody>
          <a:bodyPr>
            <a:normAutofit/>
          </a:bodyPr>
          <a:lstStyle/>
          <a:p>
            <a:r>
              <a:rPr lang="tr-TR" dirty="0">
                <a:solidFill>
                  <a:schemeClr val="accent3">
                    <a:lumMod val="50000"/>
                  </a:schemeClr>
                </a:solidFill>
              </a:rPr>
              <a:t>Hanelerde ürettiğimiz atıklar</a:t>
            </a:r>
          </a:p>
          <a:p>
            <a:pPr lvl="1"/>
            <a:r>
              <a:rPr lang="tr-TR" dirty="0">
                <a:solidFill>
                  <a:schemeClr val="accent3">
                    <a:lumMod val="50000"/>
                  </a:schemeClr>
                </a:solidFill>
              </a:rPr>
              <a:t>Yiyecek Artıkları</a:t>
            </a:r>
          </a:p>
          <a:p>
            <a:pPr lvl="1"/>
            <a:r>
              <a:rPr lang="tr-TR" dirty="0">
                <a:solidFill>
                  <a:schemeClr val="accent3">
                    <a:lumMod val="50000"/>
                  </a:schemeClr>
                </a:solidFill>
              </a:rPr>
              <a:t>Kağıt-Karton</a:t>
            </a:r>
          </a:p>
          <a:p>
            <a:pPr lvl="1"/>
            <a:r>
              <a:rPr lang="tr-TR" dirty="0">
                <a:solidFill>
                  <a:schemeClr val="accent3">
                    <a:lumMod val="50000"/>
                  </a:schemeClr>
                </a:solidFill>
              </a:rPr>
              <a:t>Plastikler</a:t>
            </a:r>
          </a:p>
          <a:p>
            <a:pPr lvl="1"/>
            <a:r>
              <a:rPr lang="tr-TR" dirty="0">
                <a:solidFill>
                  <a:schemeClr val="accent3">
                    <a:lumMod val="50000"/>
                  </a:schemeClr>
                </a:solidFill>
              </a:rPr>
              <a:t>Metaller</a:t>
            </a:r>
          </a:p>
          <a:p>
            <a:pPr lvl="1"/>
            <a:r>
              <a:rPr lang="tr-TR" dirty="0">
                <a:solidFill>
                  <a:schemeClr val="accent3">
                    <a:lumMod val="50000"/>
                  </a:schemeClr>
                </a:solidFill>
              </a:rPr>
              <a:t>Cam</a:t>
            </a:r>
          </a:p>
          <a:p>
            <a:pPr lvl="1"/>
            <a:r>
              <a:rPr lang="tr-TR" dirty="0">
                <a:solidFill>
                  <a:schemeClr val="accent3">
                    <a:lumMod val="50000"/>
                  </a:schemeClr>
                </a:solidFill>
              </a:rPr>
              <a:t>Deri ve Tekstil</a:t>
            </a:r>
          </a:p>
          <a:p>
            <a:pPr lvl="1"/>
            <a:r>
              <a:rPr lang="tr-TR" dirty="0">
                <a:solidFill>
                  <a:schemeClr val="accent3">
                    <a:lumMod val="50000"/>
                  </a:schemeClr>
                </a:solidFill>
              </a:rPr>
              <a:t>Kül</a:t>
            </a:r>
          </a:p>
          <a:p>
            <a:pPr lvl="1"/>
            <a:r>
              <a:rPr lang="tr-TR" dirty="0">
                <a:solidFill>
                  <a:schemeClr val="accent3">
                    <a:lumMod val="50000"/>
                  </a:schemeClr>
                </a:solidFill>
              </a:rPr>
              <a:t>Diğerleri</a:t>
            </a:r>
          </a:p>
        </p:txBody>
      </p:sp>
    </p:spTree>
    <p:extLst>
      <p:ext uri="{BB962C8B-B14F-4D97-AF65-F5344CB8AC3E}">
        <p14:creationId xmlns:p14="http://schemas.microsoft.com/office/powerpoint/2010/main" val="1910280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103585"/>
            <a:ext cx="10796752" cy="4556235"/>
          </a:xfrm>
        </p:spPr>
        <p:txBody>
          <a:bodyPr>
            <a:normAutofit/>
          </a:bodyPr>
          <a:lstStyle/>
          <a:p>
            <a:pPr algn="just"/>
            <a:r>
              <a:rPr lang="tr-TR" dirty="0">
                <a:solidFill>
                  <a:schemeClr val="accent3">
                    <a:lumMod val="50000"/>
                  </a:schemeClr>
                </a:solidFill>
              </a:rPr>
              <a:t>Ülkemizde bir kişi günde 1.16 kg atık üretmekte. </a:t>
            </a:r>
          </a:p>
          <a:p>
            <a:pPr algn="just"/>
            <a:r>
              <a:rPr lang="tr-TR" dirty="0">
                <a:solidFill>
                  <a:schemeClr val="accent3">
                    <a:lumMod val="50000"/>
                  </a:schemeClr>
                </a:solidFill>
              </a:rPr>
              <a:t>Nüfusumuz 80 milyon kişi ve günde toplam 93 bin ton,</a:t>
            </a:r>
          </a:p>
          <a:p>
            <a:pPr algn="just"/>
            <a:r>
              <a:rPr lang="tr-TR" dirty="0">
                <a:solidFill>
                  <a:schemeClr val="accent3">
                    <a:lumMod val="50000"/>
                  </a:schemeClr>
                </a:solidFill>
              </a:rPr>
              <a:t>Yılda ise yaklaşık 34 milyon ton atık üretiyoruz</a:t>
            </a:r>
          </a:p>
          <a:p>
            <a:pPr algn="just"/>
            <a:r>
              <a:rPr lang="tr-TR" dirty="0">
                <a:solidFill>
                  <a:schemeClr val="accent3">
                    <a:lumMod val="50000"/>
                  </a:schemeClr>
                </a:solidFill>
              </a:rPr>
              <a:t>Bu atığın yaklaşık %25’i geri dönüşebilir maddeler</a:t>
            </a:r>
          </a:p>
          <a:p>
            <a:pPr algn="just"/>
            <a:r>
              <a:rPr lang="tr-TR" dirty="0">
                <a:solidFill>
                  <a:schemeClr val="accent3">
                    <a:lumMod val="50000"/>
                  </a:schemeClr>
                </a:solidFill>
              </a:rPr>
              <a:t>%65 kadarı </a:t>
            </a:r>
            <a:r>
              <a:rPr lang="tr-TR" dirty="0" err="1">
                <a:solidFill>
                  <a:schemeClr val="accent3">
                    <a:lumMod val="50000"/>
                  </a:schemeClr>
                </a:solidFill>
              </a:rPr>
              <a:t>kompost</a:t>
            </a:r>
            <a:r>
              <a:rPr lang="tr-TR" dirty="0">
                <a:solidFill>
                  <a:schemeClr val="accent3">
                    <a:lumMod val="50000"/>
                  </a:schemeClr>
                </a:solidFill>
              </a:rPr>
              <a:t> üretebileceğimiz yiyecek vb. atıklar</a:t>
            </a:r>
          </a:p>
          <a:p>
            <a:pPr algn="just"/>
            <a:r>
              <a:rPr lang="tr-TR" dirty="0">
                <a:solidFill>
                  <a:schemeClr val="accent3">
                    <a:lumMod val="50000"/>
                  </a:schemeClr>
                </a:solidFill>
              </a:rPr>
              <a:t>Bu atıkların çoğu atık depolama alanlarına gidiyor</a:t>
            </a:r>
          </a:p>
        </p:txBody>
      </p:sp>
    </p:spTree>
    <p:extLst>
      <p:ext uri="{BB962C8B-B14F-4D97-AF65-F5344CB8AC3E}">
        <p14:creationId xmlns:p14="http://schemas.microsoft.com/office/powerpoint/2010/main" val="7266445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623847"/>
            <a:ext cx="10796752" cy="2632843"/>
          </a:xfrm>
        </p:spPr>
        <p:txBody>
          <a:bodyPr>
            <a:normAutofit/>
          </a:bodyPr>
          <a:lstStyle/>
          <a:p>
            <a:pPr algn="just"/>
            <a:r>
              <a:rPr lang="tr-TR" dirty="0">
                <a:solidFill>
                  <a:schemeClr val="accent3">
                    <a:lumMod val="50000"/>
                  </a:schemeClr>
                </a:solidFill>
              </a:rPr>
              <a:t>“Sıfır Atık”; israfın önlenmesini, kaynakların daha verimli kullanılmasını, atık oluşum sebeplerinin gözden geçirilerek atık oluşumunun engellenmesi veya minimize edilmesi, atığın oluşması durumunda ise kaynağında ayrı toplanması ve geri kazanımının sağlanmasını kapsayan atık yönetim felsefesi olarak tanımlanan bir hedeftir.</a:t>
            </a:r>
          </a:p>
        </p:txBody>
      </p:sp>
    </p:spTree>
    <p:extLst>
      <p:ext uri="{BB962C8B-B14F-4D97-AF65-F5344CB8AC3E}">
        <p14:creationId xmlns:p14="http://schemas.microsoft.com/office/powerpoint/2010/main" val="36387423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340069"/>
            <a:ext cx="10796752" cy="4319752"/>
          </a:xfrm>
        </p:spPr>
        <p:txBody>
          <a:bodyPr>
            <a:normAutofit/>
          </a:bodyPr>
          <a:lstStyle/>
          <a:p>
            <a:r>
              <a:rPr lang="tr-TR" dirty="0">
                <a:solidFill>
                  <a:schemeClr val="accent3">
                    <a:lumMod val="50000"/>
                  </a:schemeClr>
                </a:solidFill>
              </a:rPr>
              <a:t>Sıfır atık yaklaşımının esas alınması ile sağlanacak avantajlar:</a:t>
            </a:r>
          </a:p>
          <a:p>
            <a:pPr lvl="1"/>
            <a:r>
              <a:rPr lang="tr-TR" dirty="0">
                <a:solidFill>
                  <a:schemeClr val="accent3">
                    <a:lumMod val="50000"/>
                  </a:schemeClr>
                </a:solidFill>
              </a:rPr>
              <a:t>Verimliliğin artması</a:t>
            </a:r>
          </a:p>
          <a:p>
            <a:pPr lvl="1"/>
            <a:r>
              <a:rPr lang="tr-TR" dirty="0">
                <a:solidFill>
                  <a:schemeClr val="accent3">
                    <a:lumMod val="50000"/>
                  </a:schemeClr>
                </a:solidFill>
              </a:rPr>
              <a:t>Temiz ortam kaynaklı olarak performansın artması,</a:t>
            </a:r>
          </a:p>
          <a:p>
            <a:pPr lvl="1"/>
            <a:r>
              <a:rPr lang="tr-TR" dirty="0">
                <a:solidFill>
                  <a:schemeClr val="accent3">
                    <a:lumMod val="50000"/>
                  </a:schemeClr>
                </a:solidFill>
              </a:rPr>
              <a:t>İsrafın önüne geçildiğinden maliyetlerin azaltılması,</a:t>
            </a:r>
          </a:p>
          <a:p>
            <a:pPr lvl="1"/>
            <a:r>
              <a:rPr lang="tr-TR" dirty="0">
                <a:solidFill>
                  <a:schemeClr val="accent3">
                    <a:lumMod val="50000"/>
                  </a:schemeClr>
                </a:solidFill>
              </a:rPr>
              <a:t>Çevresel risklerin azalmasının sağlanması,</a:t>
            </a:r>
          </a:p>
          <a:p>
            <a:pPr lvl="1"/>
            <a:r>
              <a:rPr lang="tr-TR" dirty="0">
                <a:solidFill>
                  <a:schemeClr val="accent3">
                    <a:lumMod val="50000"/>
                  </a:schemeClr>
                </a:solidFill>
              </a:rPr>
              <a:t>Çevre koruma bilincinin kurum bünyesinde gelişmesine katkı sağlandığından çalışanların “duyarlı tüketici” duygusuna sahip olmasının sağlanması,</a:t>
            </a:r>
          </a:p>
          <a:p>
            <a:pPr lvl="1"/>
            <a:r>
              <a:rPr lang="tr-TR" dirty="0">
                <a:solidFill>
                  <a:schemeClr val="accent3">
                    <a:lumMod val="50000"/>
                  </a:schemeClr>
                </a:solidFill>
              </a:rPr>
              <a:t>Ulusal ve uluslararası pazarlarda kurumun “Çevreci” sıfatına sahip olmasının sağlanması, bu sayede saygınlığının arttırılmasıdır.</a:t>
            </a:r>
          </a:p>
        </p:txBody>
      </p:sp>
    </p:spTree>
    <p:extLst>
      <p:ext uri="{BB962C8B-B14F-4D97-AF65-F5344CB8AC3E}">
        <p14:creationId xmlns:p14="http://schemas.microsoft.com/office/powerpoint/2010/main" val="39493600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795911"/>
            <a:ext cx="10515600" cy="788011"/>
          </a:xfrm>
        </p:spPr>
        <p:txBody>
          <a:bodyPr>
            <a:noAutofit/>
          </a:bodyPr>
          <a:lstStyle/>
          <a:p>
            <a:r>
              <a:rPr lang="en-GB" sz="3600" b="1" dirty="0" err="1">
                <a:solidFill>
                  <a:srgbClr val="4461A3"/>
                </a:solidFill>
              </a:rPr>
              <a:t>Neler</a:t>
            </a:r>
            <a:r>
              <a:rPr lang="en-GB" sz="3600" b="1" dirty="0">
                <a:solidFill>
                  <a:srgbClr val="4461A3"/>
                </a:solidFill>
              </a:rPr>
              <a:t> </a:t>
            </a:r>
            <a:r>
              <a:rPr lang="en-GB" sz="3600" b="1" dirty="0" err="1">
                <a:solidFill>
                  <a:srgbClr val="4461A3"/>
                </a:solidFill>
              </a:rPr>
              <a:t>yapılıyor</a:t>
            </a:r>
            <a:r>
              <a:rPr lang="en-GB" sz="3600" b="1" dirty="0">
                <a:solidFill>
                  <a:srgbClr val="4461A3"/>
                </a:solidFill>
              </a:rPr>
              <a:t>?</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9" y="1429952"/>
            <a:ext cx="10870326" cy="4415369"/>
          </a:xfrm>
        </p:spPr>
        <p:txBody>
          <a:bodyPr>
            <a:noAutofit/>
          </a:bodyPr>
          <a:lstStyle/>
          <a:p>
            <a:r>
              <a:rPr lang="tr-TR" sz="2400" dirty="0">
                <a:solidFill>
                  <a:schemeClr val="accent3">
                    <a:lumMod val="50000"/>
                  </a:schemeClr>
                </a:solidFill>
              </a:rPr>
              <a:t>Belediyeler</a:t>
            </a:r>
          </a:p>
          <a:p>
            <a:r>
              <a:rPr lang="tr-TR" sz="2400" dirty="0">
                <a:solidFill>
                  <a:schemeClr val="accent3">
                    <a:lumMod val="50000"/>
                  </a:schemeClr>
                </a:solidFill>
              </a:rPr>
              <a:t>Üniversiteler</a:t>
            </a:r>
          </a:p>
          <a:p>
            <a:r>
              <a:rPr lang="tr-TR" sz="2400" dirty="0">
                <a:solidFill>
                  <a:schemeClr val="accent3">
                    <a:lumMod val="50000"/>
                  </a:schemeClr>
                </a:solidFill>
              </a:rPr>
              <a:t>Hastaneler</a:t>
            </a:r>
          </a:p>
          <a:p>
            <a:r>
              <a:rPr lang="tr-TR" sz="2400" dirty="0">
                <a:solidFill>
                  <a:schemeClr val="accent3">
                    <a:lumMod val="50000"/>
                  </a:schemeClr>
                </a:solidFill>
              </a:rPr>
              <a:t>Okullar</a:t>
            </a:r>
          </a:p>
          <a:p>
            <a:r>
              <a:rPr lang="tr-TR" sz="2400" dirty="0">
                <a:solidFill>
                  <a:schemeClr val="accent3">
                    <a:lumMod val="50000"/>
                  </a:schemeClr>
                </a:solidFill>
              </a:rPr>
              <a:t>İşyerleri</a:t>
            </a:r>
          </a:p>
          <a:p>
            <a:r>
              <a:rPr lang="tr-TR" sz="2400" dirty="0">
                <a:solidFill>
                  <a:schemeClr val="accent3">
                    <a:lumMod val="50000"/>
                  </a:schemeClr>
                </a:solidFill>
              </a:rPr>
              <a:t>Fabrikalar</a:t>
            </a:r>
          </a:p>
          <a:p>
            <a:pPr algn="just">
              <a:buNone/>
            </a:pPr>
            <a:r>
              <a:rPr lang="tr-TR" sz="2400" dirty="0">
                <a:solidFill>
                  <a:schemeClr val="accent3">
                    <a:lumMod val="50000"/>
                  </a:schemeClr>
                </a:solidFill>
              </a:rPr>
              <a:t> Marinalar</a:t>
            </a:r>
            <a:r>
              <a:rPr lang="en-GB" sz="2400" dirty="0">
                <a:solidFill>
                  <a:schemeClr val="accent3">
                    <a:lumMod val="50000"/>
                  </a:schemeClr>
                </a:solidFill>
              </a:rPr>
              <a:t> </a:t>
            </a:r>
            <a:r>
              <a:rPr lang="en-GB" sz="2400" dirty="0" err="1">
                <a:solidFill>
                  <a:schemeClr val="accent3">
                    <a:lumMod val="50000"/>
                  </a:schemeClr>
                </a:solidFill>
              </a:rPr>
              <a:t>i</a:t>
            </a:r>
            <a:r>
              <a:rPr lang="tr-TR" sz="2400" dirty="0" err="1">
                <a:solidFill>
                  <a:schemeClr val="accent3">
                    <a:lumMod val="50000"/>
                  </a:schemeClr>
                </a:solidFill>
              </a:rPr>
              <a:t>çin</a:t>
            </a:r>
            <a:r>
              <a:rPr lang="tr-TR" sz="2400" dirty="0">
                <a:solidFill>
                  <a:schemeClr val="accent3">
                    <a:lumMod val="50000"/>
                  </a:schemeClr>
                </a:solidFill>
              </a:rPr>
              <a:t> kaynağında ayrı biriktirme ve ayrı toplama sistemleri kurulmakta</a:t>
            </a:r>
          </a:p>
          <a:p>
            <a:pPr algn="just">
              <a:buNone/>
            </a:pPr>
            <a:r>
              <a:rPr lang="tr-TR" sz="2400" dirty="0">
                <a:solidFill>
                  <a:schemeClr val="accent3">
                    <a:lumMod val="50000"/>
                  </a:schemeClr>
                </a:solidFill>
              </a:rPr>
              <a:t>Ayrı toplanan atıklar tartılmakta ve belgelendirilmekte, hammadde olarak yeniden üretime kazandırılmakta</a:t>
            </a:r>
          </a:p>
          <a:p>
            <a:pPr algn="just">
              <a:buNone/>
            </a:pPr>
            <a:r>
              <a:rPr lang="tr-TR" sz="2400" dirty="0">
                <a:solidFill>
                  <a:schemeClr val="accent3">
                    <a:lumMod val="50000"/>
                  </a:schemeClr>
                </a:solidFill>
              </a:rPr>
              <a:t>Ayrıca atık miktarının azaltılması için çalışmalar sürdürülmekte</a:t>
            </a:r>
          </a:p>
          <a:p>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8033799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Başka</a:t>
            </a:r>
            <a:r>
              <a:rPr lang="en-GB" sz="3600" b="1" dirty="0">
                <a:solidFill>
                  <a:srgbClr val="4461A3"/>
                </a:solidFill>
              </a:rPr>
              <a:t> </a:t>
            </a:r>
            <a:r>
              <a:rPr lang="en-GB" sz="3600" b="1" dirty="0" err="1">
                <a:solidFill>
                  <a:srgbClr val="4461A3"/>
                </a:solidFill>
              </a:rPr>
              <a:t>neler</a:t>
            </a:r>
            <a:r>
              <a:rPr lang="en-GB" sz="3600" b="1" dirty="0">
                <a:solidFill>
                  <a:srgbClr val="4461A3"/>
                </a:solidFill>
              </a:rPr>
              <a:t> </a:t>
            </a:r>
            <a:r>
              <a:rPr lang="en-GB" sz="3600" b="1" dirty="0" err="1">
                <a:solidFill>
                  <a:srgbClr val="4461A3"/>
                </a:solidFill>
              </a:rPr>
              <a:t>yapılmalı</a:t>
            </a:r>
            <a:r>
              <a:rPr lang="en-GB" sz="3600" b="1" dirty="0">
                <a:solidFill>
                  <a:srgbClr val="4461A3"/>
                </a:solidFill>
              </a:rPr>
              <a:t>, </a:t>
            </a:r>
            <a:r>
              <a:rPr lang="en-GB" sz="3600" b="1" dirty="0" err="1">
                <a:solidFill>
                  <a:srgbClr val="4461A3"/>
                </a:solidFill>
              </a:rPr>
              <a:t>nelere</a:t>
            </a:r>
            <a:r>
              <a:rPr lang="en-GB" sz="3600" b="1" dirty="0">
                <a:solidFill>
                  <a:srgbClr val="4461A3"/>
                </a:solidFill>
              </a:rPr>
              <a:t> son </a:t>
            </a:r>
            <a:r>
              <a:rPr lang="en-GB" sz="3600" b="1" dirty="0" err="1">
                <a:solidFill>
                  <a:srgbClr val="4461A3"/>
                </a:solidFill>
              </a:rPr>
              <a:t>verilmeli</a:t>
            </a:r>
            <a:r>
              <a:rPr lang="en-GB" sz="3600" b="1" dirty="0">
                <a:solidFill>
                  <a:srgbClr val="4461A3"/>
                </a:solidFill>
              </a:rPr>
              <a:t>?</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5846379" cy="3571402"/>
          </a:xfrm>
        </p:spPr>
        <p:txBody>
          <a:bodyPr>
            <a:normAutofit/>
          </a:bodyPr>
          <a:lstStyle/>
          <a:p>
            <a:r>
              <a:rPr lang="tr-TR" dirty="0">
                <a:solidFill>
                  <a:schemeClr val="accent3">
                    <a:lumMod val="50000"/>
                  </a:schemeClr>
                </a:solidFill>
              </a:rPr>
              <a:t>Tek tip atık </a:t>
            </a:r>
            <a:r>
              <a:rPr lang="tr-TR" dirty="0" err="1">
                <a:solidFill>
                  <a:schemeClr val="accent3">
                    <a:lumMod val="50000"/>
                  </a:schemeClr>
                </a:solidFill>
              </a:rPr>
              <a:t>konteyneleri</a:t>
            </a:r>
            <a:r>
              <a:rPr lang="tr-TR" dirty="0">
                <a:solidFill>
                  <a:schemeClr val="accent3">
                    <a:lumMod val="50000"/>
                  </a:schemeClr>
                </a:solidFill>
              </a:rPr>
              <a:t> ile </a:t>
            </a:r>
            <a:r>
              <a:rPr lang="tr-TR" dirty="0" err="1">
                <a:solidFill>
                  <a:schemeClr val="accent3">
                    <a:lumMod val="50000"/>
                  </a:schemeClr>
                </a:solidFill>
              </a:rPr>
              <a:t>vedalaşılmalı</a:t>
            </a:r>
            <a:endParaRPr lang="tr-TR" dirty="0">
              <a:solidFill>
                <a:schemeClr val="accent3">
                  <a:lumMod val="50000"/>
                </a:schemeClr>
              </a:solidFill>
            </a:endParaRPr>
          </a:p>
          <a:p>
            <a:r>
              <a:rPr lang="tr-TR" dirty="0">
                <a:solidFill>
                  <a:schemeClr val="accent3">
                    <a:lumMod val="50000"/>
                  </a:schemeClr>
                </a:solidFill>
              </a:rPr>
              <a:t>Tek tip atık toplama araçlarına hoşça kal denmeli</a:t>
            </a:r>
          </a:p>
          <a:p>
            <a:r>
              <a:rPr lang="tr-TR" dirty="0">
                <a:solidFill>
                  <a:schemeClr val="accent3">
                    <a:lumMod val="50000"/>
                  </a:schemeClr>
                </a:solidFill>
              </a:rPr>
              <a:t>Atıklarını ayırarak biriktirmeyenler  yadırganmalı </a:t>
            </a:r>
            <a:r>
              <a:rPr lang="tr-TR" dirty="0">
                <a:solidFill>
                  <a:schemeClr val="accent3">
                    <a:lumMod val="50000"/>
                  </a:schemeClr>
                </a:solidFill>
                <a:sym typeface="Wingdings" pitchFamily="2" charset="2"/>
              </a:rPr>
              <a:t></a:t>
            </a:r>
            <a:endParaRPr lang="tr-TR" dirty="0">
              <a:solidFill>
                <a:schemeClr val="accent3">
                  <a:lumMod val="50000"/>
                </a:schemeClr>
              </a:solidFill>
            </a:endParaRPr>
          </a:p>
        </p:txBody>
      </p:sp>
      <p:pic>
        <p:nvPicPr>
          <p:cNvPr id="4" name="Picture 6" descr="Geri Dönüşüm Seti Yere Monte GDK-615-B-4"/>
          <p:cNvPicPr>
            <a:picLocks noChangeAspect="1" noChangeArrowheads="1"/>
          </p:cNvPicPr>
          <p:nvPr/>
        </p:nvPicPr>
        <p:blipFill>
          <a:blip r:embed="rId2" cstate="print"/>
          <a:srcRect/>
          <a:stretch>
            <a:fillRect/>
          </a:stretch>
        </p:blipFill>
        <p:spPr bwMode="auto">
          <a:xfrm>
            <a:off x="8788675" y="1100805"/>
            <a:ext cx="2920531" cy="2774505"/>
          </a:xfrm>
          <a:prstGeom prst="rect">
            <a:avLst/>
          </a:prstGeom>
          <a:noFill/>
        </p:spPr>
      </p:pic>
      <p:pic>
        <p:nvPicPr>
          <p:cNvPr id="5" name="Picture 10" descr="A Visit to the Local Recycling Center... - YouTube"/>
          <p:cNvPicPr>
            <a:picLocks noChangeAspect="1" noChangeArrowheads="1"/>
          </p:cNvPicPr>
          <p:nvPr/>
        </p:nvPicPr>
        <p:blipFill>
          <a:blip r:embed="rId3" cstate="print"/>
          <a:srcRect/>
          <a:stretch>
            <a:fillRect/>
          </a:stretch>
        </p:blipFill>
        <p:spPr bwMode="auto">
          <a:xfrm>
            <a:off x="7470078" y="3456279"/>
            <a:ext cx="4199113" cy="2362001"/>
          </a:xfrm>
          <a:prstGeom prst="rect">
            <a:avLst/>
          </a:prstGeom>
          <a:noFill/>
        </p:spPr>
      </p:pic>
    </p:spTree>
    <p:extLst>
      <p:ext uri="{BB962C8B-B14F-4D97-AF65-F5344CB8AC3E}">
        <p14:creationId xmlns:p14="http://schemas.microsoft.com/office/powerpoint/2010/main" val="24889992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4711"/>
            <a:ext cx="10515600" cy="788011"/>
          </a:xfrm>
        </p:spPr>
        <p:txBody>
          <a:bodyPr>
            <a:noAutofit/>
          </a:bodyPr>
          <a:lstStyle/>
          <a:p>
            <a:pPr algn="ctr"/>
            <a:r>
              <a:rPr lang="en-US" sz="3600" b="1" dirty="0" err="1">
                <a:solidFill>
                  <a:srgbClr val="4461A3"/>
                </a:solidFill>
              </a:rPr>
              <a:t>Günlük</a:t>
            </a:r>
            <a:r>
              <a:rPr lang="en-US" sz="3600" b="1" dirty="0">
                <a:solidFill>
                  <a:srgbClr val="4461A3"/>
                </a:solidFill>
              </a:rPr>
              <a:t> </a:t>
            </a:r>
            <a:r>
              <a:rPr lang="en-US" sz="3600" b="1" dirty="0" err="1">
                <a:solidFill>
                  <a:srgbClr val="4461A3"/>
                </a:solidFill>
              </a:rPr>
              <a:t>Yaşantımızda</a:t>
            </a:r>
            <a:r>
              <a:rPr lang="en-US" sz="3600" b="1" dirty="0">
                <a:solidFill>
                  <a:srgbClr val="4461A3"/>
                </a:solidFill>
              </a:rPr>
              <a:t> "</a:t>
            </a:r>
            <a:r>
              <a:rPr lang="en-US" sz="3600" b="1" dirty="0" err="1">
                <a:solidFill>
                  <a:srgbClr val="4461A3"/>
                </a:solidFill>
              </a:rPr>
              <a:t>Kendiliğimizden</a:t>
            </a:r>
            <a:r>
              <a:rPr lang="en-US" sz="3600" b="1" dirty="0">
                <a:solidFill>
                  <a:srgbClr val="4461A3"/>
                </a:solidFill>
              </a:rPr>
              <a:t>" </a:t>
            </a:r>
            <a:r>
              <a:rPr lang="en-US" sz="3600" b="1" dirty="0" err="1">
                <a:solidFill>
                  <a:srgbClr val="4461A3"/>
                </a:solidFill>
              </a:rPr>
              <a:t>Uyguladığımız</a:t>
            </a:r>
            <a:r>
              <a:rPr lang="en-US" sz="3600" b="1" dirty="0">
                <a:solidFill>
                  <a:srgbClr val="4461A3"/>
                </a:solidFill>
              </a:rPr>
              <a:t> </a:t>
            </a:r>
            <a:r>
              <a:rPr lang="en-US" sz="3600" b="1" dirty="0" err="1">
                <a:solidFill>
                  <a:srgbClr val="4461A3"/>
                </a:solidFill>
              </a:rPr>
              <a:t>Atık</a:t>
            </a:r>
            <a:r>
              <a:rPr lang="en-US" sz="3600" b="1" dirty="0">
                <a:solidFill>
                  <a:srgbClr val="4461A3"/>
                </a:solidFill>
              </a:rPr>
              <a:t> </a:t>
            </a:r>
            <a:r>
              <a:rPr lang="en-US" sz="3600" b="1" dirty="0" err="1">
                <a:solidFill>
                  <a:srgbClr val="4461A3"/>
                </a:solidFill>
              </a:rPr>
              <a:t>Üretimini</a:t>
            </a:r>
            <a:r>
              <a:rPr lang="en-US" sz="3600" b="1" dirty="0">
                <a:solidFill>
                  <a:srgbClr val="4461A3"/>
                </a:solidFill>
              </a:rPr>
              <a:t> </a:t>
            </a:r>
            <a:r>
              <a:rPr lang="en-US" sz="3600" b="1" dirty="0" err="1">
                <a:solidFill>
                  <a:srgbClr val="4461A3"/>
                </a:solidFill>
              </a:rPr>
              <a:t>Engelleme</a:t>
            </a:r>
            <a:r>
              <a:rPr lang="en-US" sz="3600" b="1" dirty="0">
                <a:solidFill>
                  <a:srgbClr val="4461A3"/>
                </a:solidFill>
              </a:rPr>
              <a:t>/</a:t>
            </a:r>
            <a:r>
              <a:rPr lang="en-US" sz="3600" b="1" dirty="0" err="1">
                <a:solidFill>
                  <a:srgbClr val="4461A3"/>
                </a:solidFill>
              </a:rPr>
              <a:t>Azaltma</a:t>
            </a:r>
            <a:r>
              <a:rPr lang="en-US" sz="3600" b="1" dirty="0">
                <a:solidFill>
                  <a:srgbClr val="4461A3"/>
                </a:solidFill>
              </a:rPr>
              <a:t>, </a:t>
            </a:r>
            <a:r>
              <a:rPr lang="en-US" sz="3600" b="1" dirty="0" err="1">
                <a:solidFill>
                  <a:srgbClr val="4461A3"/>
                </a:solidFill>
              </a:rPr>
              <a:t>Dönüştürme</a:t>
            </a:r>
            <a:r>
              <a:rPr lang="en-US" sz="3600" b="1" dirty="0">
                <a:solidFill>
                  <a:srgbClr val="4461A3"/>
                </a:solidFill>
              </a:rPr>
              <a:t> </a:t>
            </a:r>
            <a:r>
              <a:rPr lang="en-US" sz="3600" b="1" dirty="0" err="1">
                <a:solidFill>
                  <a:srgbClr val="4461A3"/>
                </a:solidFill>
              </a:rPr>
              <a:t>Yöntemleri</a:t>
            </a:r>
            <a:r>
              <a:rPr lang="en-US" sz="3600" b="1" dirty="0">
                <a:solidFill>
                  <a:srgbClr val="4461A3"/>
                </a:solidFill>
              </a:rPr>
              <a:t> </a:t>
            </a:r>
            <a:r>
              <a:rPr lang="tr-TR" sz="3600" b="1" dirty="0">
                <a:solidFill>
                  <a:srgbClr val="4461A3"/>
                </a:solidFill>
              </a:rPr>
              <a:t>v</a:t>
            </a:r>
            <a:r>
              <a:rPr lang="en-US" sz="3600" b="1" dirty="0">
                <a:solidFill>
                  <a:srgbClr val="4461A3"/>
                </a:solidFill>
              </a:rPr>
              <a:t>e </a:t>
            </a:r>
            <a:r>
              <a:rPr lang="en-US" sz="3600" b="1" dirty="0" err="1">
                <a:solidFill>
                  <a:srgbClr val="4461A3"/>
                </a:solidFill>
              </a:rPr>
              <a:t>Daha</a:t>
            </a:r>
            <a:r>
              <a:rPr lang="en-US" sz="3600" b="1" dirty="0">
                <a:solidFill>
                  <a:srgbClr val="4461A3"/>
                </a:solidFill>
              </a:rPr>
              <a:t> </a:t>
            </a:r>
            <a:r>
              <a:rPr lang="en-US" sz="3600" b="1" dirty="0" err="1">
                <a:solidFill>
                  <a:srgbClr val="4461A3"/>
                </a:solidFill>
              </a:rPr>
              <a:t>İyisi</a:t>
            </a:r>
            <a:endParaRPr lang="tr-TR" sz="3600" b="1" dirty="0">
              <a:solidFill>
                <a:srgbClr val="4461A3"/>
              </a:solidFill>
            </a:endParaRPr>
          </a:p>
        </p:txBody>
      </p:sp>
    </p:spTree>
    <p:extLst>
      <p:ext uri="{BB962C8B-B14F-4D97-AF65-F5344CB8AC3E}">
        <p14:creationId xmlns:p14="http://schemas.microsoft.com/office/powerpoint/2010/main" val="7619105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Ev</a:t>
            </a:r>
            <a:r>
              <a:rPr lang="en-GB" sz="3600" b="1" dirty="0">
                <a:solidFill>
                  <a:srgbClr val="4461A3"/>
                </a:solidFill>
              </a:rPr>
              <a:t> </a:t>
            </a:r>
            <a:r>
              <a:rPr lang="en-GB" sz="3600" b="1" dirty="0" err="1">
                <a:solidFill>
                  <a:srgbClr val="4461A3"/>
                </a:solidFill>
              </a:rPr>
              <a:t>Ekonomisi</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Sıfır</a:t>
            </a:r>
            <a:r>
              <a:rPr lang="en-GB" sz="3600" b="1" dirty="0">
                <a:solidFill>
                  <a:srgbClr val="4461A3"/>
                </a:solidFill>
              </a:rPr>
              <a:t> </a:t>
            </a:r>
            <a:r>
              <a:rPr lang="en-GB" sz="3600" b="1" dirty="0" err="1">
                <a:solidFill>
                  <a:srgbClr val="4461A3"/>
                </a:solidFill>
              </a:rPr>
              <a:t>Atık</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10686393" cy="3571402"/>
          </a:xfrm>
        </p:spPr>
        <p:txBody>
          <a:bodyPr>
            <a:normAutofit/>
          </a:bodyPr>
          <a:lstStyle/>
          <a:p>
            <a:r>
              <a:rPr lang="tr-TR" dirty="0">
                <a:solidFill>
                  <a:schemeClr val="accent3">
                    <a:lumMod val="50000"/>
                  </a:schemeClr>
                </a:solidFill>
              </a:rPr>
              <a:t>Türkiye’de özellikle kırsal kesimde Sıfır Atık felsefesi  kendiliğinden uygulanmaktadır.</a:t>
            </a:r>
          </a:p>
          <a:p>
            <a:pPr lvl="1"/>
            <a:r>
              <a:rPr lang="tr-TR" dirty="0">
                <a:solidFill>
                  <a:schemeClr val="accent3">
                    <a:lumMod val="50000"/>
                  </a:schemeClr>
                </a:solidFill>
              </a:rPr>
              <a:t>Yiyeceklerin kabukları, artıkları ahır ve kümes hayvanlarına verilir</a:t>
            </a:r>
          </a:p>
          <a:p>
            <a:pPr lvl="1"/>
            <a:r>
              <a:rPr lang="tr-TR" dirty="0">
                <a:solidFill>
                  <a:schemeClr val="accent3">
                    <a:lumMod val="50000"/>
                  </a:schemeClr>
                </a:solidFill>
              </a:rPr>
              <a:t>Yumurta kabukları bitki diplerine konur</a:t>
            </a:r>
          </a:p>
          <a:p>
            <a:pPr lvl="1"/>
            <a:r>
              <a:rPr lang="tr-TR" dirty="0">
                <a:solidFill>
                  <a:schemeClr val="accent3">
                    <a:lumMod val="50000"/>
                  </a:schemeClr>
                </a:solidFill>
              </a:rPr>
              <a:t>Plastik kaplar atılmaz, saklama amaçlı kullanılır</a:t>
            </a:r>
          </a:p>
          <a:p>
            <a:pPr lvl="1"/>
            <a:r>
              <a:rPr lang="tr-TR" dirty="0">
                <a:solidFill>
                  <a:schemeClr val="accent3">
                    <a:lumMod val="50000"/>
                  </a:schemeClr>
                </a:solidFill>
              </a:rPr>
              <a:t>Konserve tenekeleri, yağ bidonları, cam kavanozlar yeniden kullanılır, kolay kolay atılmaz</a:t>
            </a:r>
          </a:p>
        </p:txBody>
      </p:sp>
    </p:spTree>
    <p:extLst>
      <p:ext uri="{BB962C8B-B14F-4D97-AF65-F5344CB8AC3E}">
        <p14:creationId xmlns:p14="http://schemas.microsoft.com/office/powerpoint/2010/main" val="26809520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Evimde</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çocuklarla</a:t>
            </a:r>
            <a:r>
              <a:rPr lang="en-GB" sz="3600" b="1" dirty="0">
                <a:solidFill>
                  <a:srgbClr val="4461A3"/>
                </a:solidFill>
              </a:rPr>
              <a:t> </a:t>
            </a:r>
            <a:r>
              <a:rPr lang="en-GB" sz="3600" b="1" dirty="0" err="1">
                <a:solidFill>
                  <a:srgbClr val="4461A3"/>
                </a:solidFill>
              </a:rPr>
              <a:t>yapabileceklerim</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1" y="1851936"/>
            <a:ext cx="7186448" cy="3571402"/>
          </a:xfrm>
        </p:spPr>
        <p:txBody>
          <a:bodyPr>
            <a:normAutofit lnSpcReduction="10000"/>
          </a:bodyPr>
          <a:lstStyle/>
          <a:p>
            <a:pPr algn="just"/>
            <a:r>
              <a:rPr lang="tr-TR" dirty="0">
                <a:solidFill>
                  <a:schemeClr val="accent3">
                    <a:lumMod val="50000"/>
                  </a:schemeClr>
                </a:solidFill>
              </a:rPr>
              <a:t>Kentlerde de bir şeyler yapmak mümkün:</a:t>
            </a:r>
          </a:p>
          <a:p>
            <a:pPr lvl="1" algn="just"/>
            <a:r>
              <a:rPr lang="tr-TR" dirty="0">
                <a:solidFill>
                  <a:schemeClr val="accent3">
                    <a:lumMod val="50000"/>
                  </a:schemeClr>
                </a:solidFill>
              </a:rPr>
              <a:t>Yenebilecek haldeki yiyecek atıkları sokak hayvanlarına verilebilir</a:t>
            </a:r>
          </a:p>
          <a:p>
            <a:pPr lvl="1" algn="just"/>
            <a:r>
              <a:rPr lang="tr-TR" dirty="0">
                <a:solidFill>
                  <a:schemeClr val="accent3">
                    <a:lumMod val="50000"/>
                  </a:schemeClr>
                </a:solidFill>
              </a:rPr>
              <a:t>Ambalaj atıklarını ayrı bir kutu veya poşette biriktirelim</a:t>
            </a:r>
          </a:p>
          <a:p>
            <a:pPr lvl="1" algn="just"/>
            <a:r>
              <a:rPr lang="tr-TR" dirty="0">
                <a:solidFill>
                  <a:schemeClr val="accent3">
                    <a:lumMod val="50000"/>
                  </a:schemeClr>
                </a:solidFill>
              </a:rPr>
              <a:t>Pillerimizi mutlaka ayrı biriktirerek </a:t>
            </a:r>
            <a:r>
              <a:rPr lang="tr-TR" dirty="0" err="1">
                <a:solidFill>
                  <a:schemeClr val="accent3">
                    <a:lumMod val="50000"/>
                  </a:schemeClr>
                </a:solidFill>
              </a:rPr>
              <a:t>TAP’a</a:t>
            </a:r>
            <a:r>
              <a:rPr lang="tr-TR" dirty="0">
                <a:solidFill>
                  <a:schemeClr val="accent3">
                    <a:lumMod val="50000"/>
                  </a:schemeClr>
                </a:solidFill>
              </a:rPr>
              <a:t> ulaştıralım</a:t>
            </a:r>
          </a:p>
          <a:p>
            <a:pPr lvl="1" algn="just"/>
            <a:r>
              <a:rPr lang="tr-TR" dirty="0">
                <a:solidFill>
                  <a:schemeClr val="accent3">
                    <a:lumMod val="50000"/>
                  </a:schemeClr>
                </a:solidFill>
              </a:rPr>
              <a:t>Ufak bir balkonunuz varsa PET şişelerde sebze yetiştirebilirsiniz</a:t>
            </a:r>
          </a:p>
          <a:p>
            <a:pPr lvl="1" algn="just"/>
            <a:r>
              <a:rPr lang="tr-TR" dirty="0">
                <a:solidFill>
                  <a:schemeClr val="accent3">
                    <a:lumMod val="50000"/>
                  </a:schemeClr>
                </a:solidFill>
              </a:rPr>
              <a:t>Alışverişlerinizde depozitolu şişesi olan içecekleri tercih edebilirsiniz</a:t>
            </a:r>
          </a:p>
        </p:txBody>
      </p:sp>
      <p:pic>
        <p:nvPicPr>
          <p:cNvPr id="4" name="Picture 2" descr="Vegetables growing in recycle plastic bottles, reusable green recycling concept. Stock Photo - 85528244"/>
          <p:cNvPicPr>
            <a:picLocks noChangeAspect="1" noChangeArrowheads="1"/>
          </p:cNvPicPr>
          <p:nvPr/>
        </p:nvPicPr>
        <p:blipFill>
          <a:blip r:embed="rId2" cstate="print"/>
          <a:srcRect/>
          <a:stretch>
            <a:fillRect/>
          </a:stretch>
        </p:blipFill>
        <p:spPr bwMode="auto">
          <a:xfrm>
            <a:off x="8264943" y="2319035"/>
            <a:ext cx="3422154" cy="22814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23110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Bahçemde</a:t>
            </a:r>
            <a:r>
              <a:rPr lang="en-GB" sz="3600" b="1" dirty="0">
                <a:solidFill>
                  <a:srgbClr val="4461A3"/>
                </a:solidFill>
              </a:rPr>
              <a:t> </a:t>
            </a:r>
            <a:r>
              <a:rPr lang="en-GB" sz="3600" b="1" dirty="0" err="1">
                <a:solidFill>
                  <a:srgbClr val="4461A3"/>
                </a:solidFill>
              </a:rPr>
              <a:t>yapabileceklerim</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10515599" cy="3571402"/>
          </a:xfrm>
        </p:spPr>
        <p:txBody>
          <a:bodyPr>
            <a:normAutofit/>
          </a:bodyPr>
          <a:lstStyle/>
          <a:p>
            <a:r>
              <a:rPr lang="tr-TR" dirty="0">
                <a:solidFill>
                  <a:schemeClr val="accent3">
                    <a:lumMod val="50000"/>
                  </a:schemeClr>
                </a:solidFill>
              </a:rPr>
              <a:t>Ufak bir bahçeniz varsa iyi bir </a:t>
            </a:r>
            <a:r>
              <a:rPr lang="tr-TR" dirty="0" err="1">
                <a:solidFill>
                  <a:schemeClr val="accent3">
                    <a:lumMod val="50000"/>
                  </a:schemeClr>
                </a:solidFill>
              </a:rPr>
              <a:t>kompost</a:t>
            </a:r>
            <a:r>
              <a:rPr lang="tr-TR" dirty="0">
                <a:solidFill>
                  <a:schemeClr val="accent3">
                    <a:lumMod val="50000"/>
                  </a:schemeClr>
                </a:solidFill>
              </a:rPr>
              <a:t> sistemi kurup bitkileriniz için kendi gübrenizi üretebilirsiniz</a:t>
            </a:r>
          </a:p>
        </p:txBody>
      </p:sp>
      <p:pic>
        <p:nvPicPr>
          <p:cNvPr id="5" name="Picture 2" descr="A container garden with tomato and basil plants in movable blue ..."/>
          <p:cNvPicPr>
            <a:picLocks noChangeAspect="1" noChangeArrowheads="1"/>
          </p:cNvPicPr>
          <p:nvPr/>
        </p:nvPicPr>
        <p:blipFill>
          <a:blip r:embed="rId2" cstate="print"/>
          <a:srcRect/>
          <a:stretch>
            <a:fillRect/>
          </a:stretch>
        </p:blipFill>
        <p:spPr bwMode="auto">
          <a:xfrm>
            <a:off x="6690958" y="2905995"/>
            <a:ext cx="3891980" cy="2590330"/>
          </a:xfrm>
          <a:prstGeom prst="rect">
            <a:avLst/>
          </a:prstGeom>
          <a:ln>
            <a:noFill/>
          </a:ln>
          <a:effectLst>
            <a:outerShdw blurRad="292100" dist="139700" dir="2700000" algn="tl" rotWithShape="0">
              <a:srgbClr val="333333">
                <a:alpha val="65000"/>
              </a:srgbClr>
            </a:outerShdw>
          </a:effectLst>
        </p:spPr>
      </p:pic>
      <p:pic>
        <p:nvPicPr>
          <p:cNvPr id="6" name="Picture 4" descr="Composting 101: How to Start Your First Compost Pile - Lawnstarter"/>
          <p:cNvPicPr>
            <a:picLocks noChangeAspect="1" noChangeArrowheads="1"/>
          </p:cNvPicPr>
          <p:nvPr/>
        </p:nvPicPr>
        <p:blipFill>
          <a:blip r:embed="rId3" cstate="print"/>
          <a:srcRect/>
          <a:stretch>
            <a:fillRect/>
          </a:stretch>
        </p:blipFill>
        <p:spPr bwMode="auto">
          <a:xfrm>
            <a:off x="1984069" y="2833008"/>
            <a:ext cx="4111930" cy="273630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089821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4711"/>
            <a:ext cx="10515600" cy="788011"/>
          </a:xfrm>
        </p:spPr>
        <p:txBody>
          <a:bodyPr>
            <a:noAutofit/>
          </a:bodyPr>
          <a:lstStyle/>
          <a:p>
            <a:pPr algn="ctr"/>
            <a:r>
              <a:rPr lang="en-US" sz="3600" b="1" dirty="0">
                <a:solidFill>
                  <a:srgbClr val="4461A3"/>
                </a:solidFill>
              </a:rPr>
              <a:t/>
            </a:r>
            <a:br>
              <a:rPr lang="en-US" sz="3600" b="1" dirty="0">
                <a:solidFill>
                  <a:srgbClr val="4461A3"/>
                </a:solidFill>
              </a:rPr>
            </a:br>
            <a:r>
              <a:rPr lang="en-US" sz="3600" b="1" dirty="0" err="1">
                <a:solidFill>
                  <a:srgbClr val="4461A3"/>
                </a:solidFill>
              </a:rPr>
              <a:t>Neden</a:t>
            </a:r>
            <a:r>
              <a:rPr lang="en-US" sz="3600" b="1" dirty="0">
                <a:solidFill>
                  <a:srgbClr val="4461A3"/>
                </a:solidFill>
              </a:rPr>
              <a:t> </a:t>
            </a:r>
            <a:r>
              <a:rPr lang="en-US" sz="3600" b="1" dirty="0" err="1">
                <a:solidFill>
                  <a:srgbClr val="4461A3"/>
                </a:solidFill>
              </a:rPr>
              <a:t>Bizler</a:t>
            </a:r>
            <a:r>
              <a:rPr lang="en-US" sz="3600" b="1" dirty="0">
                <a:solidFill>
                  <a:srgbClr val="4461A3"/>
                </a:solidFill>
              </a:rPr>
              <a:t> </a:t>
            </a:r>
            <a:r>
              <a:rPr lang="tr-TR" sz="3600" b="1" dirty="0">
                <a:solidFill>
                  <a:srgbClr val="4461A3"/>
                </a:solidFill>
              </a:rPr>
              <a:t>d</a:t>
            </a:r>
            <a:r>
              <a:rPr lang="en-US" sz="3600" b="1" dirty="0">
                <a:solidFill>
                  <a:srgbClr val="4461A3"/>
                </a:solidFill>
              </a:rPr>
              <a:t>e </a:t>
            </a:r>
            <a:r>
              <a:rPr lang="en-US" sz="3600" b="1" dirty="0" err="1">
                <a:solidFill>
                  <a:srgbClr val="4461A3"/>
                </a:solidFill>
              </a:rPr>
              <a:t>Sorumluyuz</a:t>
            </a:r>
            <a:r>
              <a:rPr lang="en-US" sz="3600" b="1" dirty="0">
                <a:solidFill>
                  <a:srgbClr val="4461A3"/>
                </a:solidFill>
              </a:rPr>
              <a:t> </a:t>
            </a:r>
            <a:r>
              <a:rPr lang="tr-TR" sz="3600" b="1" dirty="0">
                <a:solidFill>
                  <a:srgbClr val="4461A3"/>
                </a:solidFill>
              </a:rPr>
              <a:t>v</a:t>
            </a:r>
            <a:r>
              <a:rPr lang="en-US" sz="3600" b="1" dirty="0">
                <a:solidFill>
                  <a:srgbClr val="4461A3"/>
                </a:solidFill>
              </a:rPr>
              <a:t>e </a:t>
            </a:r>
            <a:r>
              <a:rPr lang="en-US" sz="3600" b="1" dirty="0" err="1">
                <a:solidFill>
                  <a:srgbClr val="4461A3"/>
                </a:solidFill>
              </a:rPr>
              <a:t>Nelerden</a:t>
            </a:r>
            <a:r>
              <a:rPr lang="en-US" sz="3600" b="1" dirty="0">
                <a:solidFill>
                  <a:srgbClr val="4461A3"/>
                </a:solidFill>
              </a:rPr>
              <a:t> </a:t>
            </a:r>
            <a:r>
              <a:rPr lang="en-US" sz="3600" b="1" dirty="0" err="1">
                <a:solidFill>
                  <a:srgbClr val="4461A3"/>
                </a:solidFill>
              </a:rPr>
              <a:t>Sorumluyuz</a:t>
            </a:r>
            <a:r>
              <a:rPr lang="en-US" sz="3600" b="1" dirty="0">
                <a:solidFill>
                  <a:srgbClr val="4461A3"/>
                </a:solidFill>
              </a:rPr>
              <a:t>?</a:t>
            </a:r>
            <a:endParaRPr lang="tr-TR" sz="3600" b="1" dirty="0">
              <a:solidFill>
                <a:srgbClr val="4461A3"/>
              </a:solidFill>
            </a:endParaRPr>
          </a:p>
        </p:txBody>
      </p:sp>
    </p:spTree>
    <p:extLst>
      <p:ext uri="{BB962C8B-B14F-4D97-AF65-F5344CB8AC3E}">
        <p14:creationId xmlns:p14="http://schemas.microsoft.com/office/powerpoint/2010/main" val="30930563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Toplumdaki</a:t>
            </a:r>
            <a:r>
              <a:rPr lang="en-GB" sz="3600" b="1" dirty="0">
                <a:solidFill>
                  <a:srgbClr val="4461A3"/>
                </a:solidFill>
              </a:rPr>
              <a:t> </a:t>
            </a:r>
            <a:r>
              <a:rPr lang="en-GB" sz="3600" b="1" dirty="0" err="1">
                <a:solidFill>
                  <a:srgbClr val="4461A3"/>
                </a:solidFill>
              </a:rPr>
              <a:t>yerimiz</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rolümüz</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2104184"/>
            <a:ext cx="10515599" cy="3571402"/>
          </a:xfrm>
        </p:spPr>
        <p:txBody>
          <a:bodyPr>
            <a:normAutofit/>
          </a:bodyPr>
          <a:lstStyle/>
          <a:p>
            <a:pPr algn="just"/>
            <a:r>
              <a:rPr lang="tr-TR" dirty="0">
                <a:solidFill>
                  <a:schemeClr val="accent3">
                    <a:lumMod val="50000"/>
                  </a:schemeClr>
                </a:solidFill>
              </a:rPr>
              <a:t>Mahallemiz ve ilçemizdeki insanlarla yakın iletişim söz konusu</a:t>
            </a:r>
          </a:p>
          <a:p>
            <a:pPr algn="just"/>
            <a:r>
              <a:rPr lang="tr-TR" dirty="0">
                <a:solidFill>
                  <a:schemeClr val="accent3">
                    <a:lumMod val="50000"/>
                  </a:schemeClr>
                </a:solidFill>
              </a:rPr>
              <a:t>Davranışlar yönünden örnek kişi olma sorumluluğu mevcut</a:t>
            </a:r>
          </a:p>
          <a:p>
            <a:pPr algn="just"/>
            <a:r>
              <a:rPr lang="tr-TR" dirty="0">
                <a:solidFill>
                  <a:schemeClr val="accent3">
                    <a:lumMod val="50000"/>
                  </a:schemeClr>
                </a:solidFill>
              </a:rPr>
              <a:t>Toplumun doğru bilgilendirilmesi ve doğru yönlendirilmesinden sorumluyuz</a:t>
            </a:r>
          </a:p>
        </p:txBody>
      </p:sp>
    </p:spTree>
    <p:extLst>
      <p:ext uri="{BB962C8B-B14F-4D97-AF65-F5344CB8AC3E}">
        <p14:creationId xmlns:p14="http://schemas.microsoft.com/office/powerpoint/2010/main" val="36508378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Birimiz</a:t>
            </a:r>
            <a:r>
              <a:rPr lang="en-GB" sz="3600" b="1" dirty="0">
                <a:solidFill>
                  <a:srgbClr val="4461A3"/>
                </a:solidFill>
              </a:rPr>
              <a:t> </a:t>
            </a:r>
            <a:r>
              <a:rPr lang="en-GB" sz="3600" b="1" dirty="0" err="1">
                <a:solidFill>
                  <a:srgbClr val="4461A3"/>
                </a:solidFill>
              </a:rPr>
              <a:t>hepimiz</a:t>
            </a:r>
            <a:r>
              <a:rPr lang="en-GB" sz="3600" b="1" dirty="0">
                <a:solidFill>
                  <a:srgbClr val="4461A3"/>
                </a:solidFill>
              </a:rPr>
              <a:t>, </a:t>
            </a:r>
            <a:r>
              <a:rPr lang="en-GB" sz="3600" b="1" dirty="0" err="1">
                <a:solidFill>
                  <a:srgbClr val="4461A3"/>
                </a:solidFill>
              </a:rPr>
              <a:t>hepimiz</a:t>
            </a:r>
            <a:r>
              <a:rPr lang="en-GB" sz="3600" b="1" dirty="0">
                <a:solidFill>
                  <a:srgbClr val="4461A3"/>
                </a:solidFill>
              </a:rPr>
              <a:t> </a:t>
            </a:r>
            <a:r>
              <a:rPr lang="en-GB" sz="3600" b="1" dirty="0" err="1">
                <a:solidFill>
                  <a:srgbClr val="4461A3"/>
                </a:solidFill>
              </a:rPr>
              <a:t>birimiz</a:t>
            </a:r>
            <a:r>
              <a:rPr lang="en-GB" sz="3600" b="1" dirty="0">
                <a:solidFill>
                  <a:srgbClr val="4461A3"/>
                </a:solidFill>
              </a:rPr>
              <a:t> </a:t>
            </a:r>
            <a:r>
              <a:rPr lang="en-GB" sz="3600" b="1" dirty="0" err="1">
                <a:solidFill>
                  <a:srgbClr val="4461A3"/>
                </a:solidFill>
              </a:rPr>
              <a:t>için</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2104184"/>
            <a:ext cx="10515599" cy="3571402"/>
          </a:xfrm>
        </p:spPr>
        <p:txBody>
          <a:bodyPr>
            <a:normAutofit/>
          </a:bodyPr>
          <a:lstStyle/>
          <a:p>
            <a:pPr algn="just"/>
            <a:r>
              <a:rPr lang="tr-TR" dirty="0">
                <a:solidFill>
                  <a:schemeClr val="accent3">
                    <a:lumMod val="50000"/>
                  </a:schemeClr>
                </a:solidFill>
              </a:rPr>
              <a:t>Toplumda bir kişinin atacağı olumlu bir adım sadece kendisi için değil herkes için doğuracaktır</a:t>
            </a:r>
          </a:p>
          <a:p>
            <a:pPr algn="just"/>
            <a:r>
              <a:rPr lang="tr-TR" dirty="0">
                <a:solidFill>
                  <a:schemeClr val="accent3">
                    <a:lumMod val="50000"/>
                  </a:schemeClr>
                </a:solidFill>
              </a:rPr>
              <a:t>Bir kişinin atığını ayrı biriktirmesi, başkalarına olumlu bir örnek oluşturacaktır</a:t>
            </a:r>
          </a:p>
          <a:p>
            <a:pPr algn="just"/>
            <a:r>
              <a:rPr lang="tr-TR" dirty="0">
                <a:solidFill>
                  <a:schemeClr val="accent3">
                    <a:lumMod val="50000"/>
                  </a:schemeClr>
                </a:solidFill>
              </a:rPr>
              <a:t>Atığını ayrı biriktirenler çoğalınca, atığı ayrı toplamak bir gereklilik haline dönüşecek ve ekonomik fayda yaratacaktır</a:t>
            </a:r>
            <a:endParaRPr lang="en-US" dirty="0">
              <a:solidFill>
                <a:schemeClr val="accent3">
                  <a:lumMod val="50000"/>
                </a:schemeClr>
              </a:solidFill>
            </a:endParaRPr>
          </a:p>
          <a:p>
            <a:pPr algn="just"/>
            <a:endParaRPr lang="tr-TR" dirty="0">
              <a:solidFill>
                <a:schemeClr val="accent3">
                  <a:lumMod val="50000"/>
                </a:schemeClr>
              </a:solidFill>
            </a:endParaRPr>
          </a:p>
        </p:txBody>
      </p:sp>
    </p:spTree>
    <p:extLst>
      <p:ext uri="{BB962C8B-B14F-4D97-AF65-F5344CB8AC3E}">
        <p14:creationId xmlns:p14="http://schemas.microsoft.com/office/powerpoint/2010/main" val="1053875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4711"/>
            <a:ext cx="10515600" cy="788011"/>
          </a:xfrm>
        </p:spPr>
        <p:txBody>
          <a:bodyPr>
            <a:noAutofit/>
          </a:bodyPr>
          <a:lstStyle/>
          <a:p>
            <a:pPr algn="ctr"/>
            <a:r>
              <a:rPr lang="en-US" sz="3600" b="1" dirty="0">
                <a:solidFill>
                  <a:srgbClr val="4461A3"/>
                </a:solidFill>
              </a:rPr>
              <a:t/>
            </a:r>
            <a:br>
              <a:rPr lang="en-US" sz="3600" b="1" dirty="0">
                <a:solidFill>
                  <a:srgbClr val="4461A3"/>
                </a:solidFill>
              </a:rPr>
            </a:br>
            <a:r>
              <a:rPr lang="en-US" sz="3600" b="1" dirty="0" err="1">
                <a:solidFill>
                  <a:srgbClr val="4461A3"/>
                </a:solidFill>
              </a:rPr>
              <a:t>Kendimizi</a:t>
            </a:r>
            <a:r>
              <a:rPr lang="en-US" sz="3600" b="1" dirty="0">
                <a:solidFill>
                  <a:srgbClr val="4461A3"/>
                </a:solidFill>
              </a:rPr>
              <a:t> </a:t>
            </a:r>
            <a:r>
              <a:rPr lang="en-US" sz="3600" b="1" dirty="0" err="1">
                <a:solidFill>
                  <a:srgbClr val="4461A3"/>
                </a:solidFill>
              </a:rPr>
              <a:t>Değiştirelim</a:t>
            </a:r>
            <a:r>
              <a:rPr lang="en-US" sz="3600" b="1" dirty="0">
                <a:solidFill>
                  <a:srgbClr val="4461A3"/>
                </a:solidFill>
              </a:rPr>
              <a:t>- </a:t>
            </a:r>
            <a:r>
              <a:rPr lang="en-US" sz="3600" b="1" dirty="0" err="1">
                <a:solidFill>
                  <a:srgbClr val="4461A3"/>
                </a:solidFill>
              </a:rPr>
              <a:t>İnsanlara</a:t>
            </a:r>
            <a:r>
              <a:rPr lang="en-US" sz="3600" b="1" dirty="0">
                <a:solidFill>
                  <a:srgbClr val="4461A3"/>
                </a:solidFill>
              </a:rPr>
              <a:t> </a:t>
            </a:r>
            <a:r>
              <a:rPr lang="en-US" sz="3600" b="1" dirty="0" err="1">
                <a:solidFill>
                  <a:srgbClr val="4461A3"/>
                </a:solidFill>
              </a:rPr>
              <a:t>Ulaşalım</a:t>
            </a:r>
            <a:r>
              <a:rPr lang="en-US" sz="3600" b="1" dirty="0">
                <a:solidFill>
                  <a:srgbClr val="4461A3"/>
                </a:solidFill>
              </a:rPr>
              <a:t>-</a:t>
            </a:r>
            <a:r>
              <a:rPr lang="tr-TR" sz="3600" b="1" dirty="0">
                <a:solidFill>
                  <a:srgbClr val="4461A3"/>
                </a:solidFill>
              </a:rPr>
              <a:t>T</a:t>
            </a:r>
            <a:r>
              <a:rPr lang="en-US" sz="3600" b="1" dirty="0" err="1">
                <a:solidFill>
                  <a:srgbClr val="4461A3"/>
                </a:solidFill>
              </a:rPr>
              <a:t>oplumu</a:t>
            </a:r>
            <a:r>
              <a:rPr lang="en-US" sz="3600" b="1" dirty="0">
                <a:solidFill>
                  <a:srgbClr val="4461A3"/>
                </a:solidFill>
              </a:rPr>
              <a:t> </a:t>
            </a:r>
            <a:r>
              <a:rPr lang="en-US" sz="3600" b="1" dirty="0" err="1">
                <a:solidFill>
                  <a:srgbClr val="4461A3"/>
                </a:solidFill>
              </a:rPr>
              <a:t>Değiştirelim</a:t>
            </a:r>
            <a:endParaRPr lang="tr-TR" sz="3600" b="1" dirty="0">
              <a:solidFill>
                <a:srgbClr val="4461A3"/>
              </a:solidFill>
            </a:endParaRPr>
          </a:p>
        </p:txBody>
      </p:sp>
    </p:spTree>
    <p:extLst>
      <p:ext uri="{BB962C8B-B14F-4D97-AF65-F5344CB8AC3E}">
        <p14:creationId xmlns:p14="http://schemas.microsoft.com/office/powerpoint/2010/main" val="3267902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Bugün</a:t>
            </a:r>
            <a:r>
              <a:rPr lang="en-GB" sz="3600" b="1" dirty="0">
                <a:solidFill>
                  <a:srgbClr val="4461A3"/>
                </a:solidFill>
              </a:rPr>
              <a:t> </a:t>
            </a:r>
            <a:r>
              <a:rPr lang="en-GB" sz="3600" b="1" dirty="0" err="1">
                <a:solidFill>
                  <a:srgbClr val="4461A3"/>
                </a:solidFill>
              </a:rPr>
              <a:t>başlayalım</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10515599" cy="3823650"/>
          </a:xfrm>
        </p:spPr>
        <p:txBody>
          <a:bodyPr>
            <a:normAutofit fontScale="92500"/>
          </a:bodyPr>
          <a:lstStyle/>
          <a:p>
            <a:pPr algn="just"/>
            <a:r>
              <a:rPr lang="tr-TR" dirty="0">
                <a:solidFill>
                  <a:schemeClr val="accent3">
                    <a:lumMod val="50000"/>
                  </a:schemeClr>
                </a:solidFill>
              </a:rPr>
              <a:t>Bugün eve gidince çöpümüzün yanına ayrı bir poşet veya kutu koyalım, ambalajlı ürünler tükendikçe boşalan kutuları burada biriktirelim</a:t>
            </a:r>
          </a:p>
          <a:p>
            <a:pPr algn="just"/>
            <a:r>
              <a:rPr lang="tr-TR" dirty="0">
                <a:solidFill>
                  <a:schemeClr val="accent3">
                    <a:lumMod val="50000"/>
                  </a:schemeClr>
                </a:solidFill>
              </a:rPr>
              <a:t>Yarın akşam bir günde ne kadar fazla ambalaj atığı çıkardığınıza şaşıracaksınız</a:t>
            </a:r>
          </a:p>
          <a:p>
            <a:pPr algn="just"/>
            <a:r>
              <a:rPr lang="tr-TR" dirty="0">
                <a:solidFill>
                  <a:schemeClr val="accent3">
                    <a:lumMod val="50000"/>
                  </a:schemeClr>
                </a:solidFill>
              </a:rPr>
              <a:t>Plastik su ve içecek şişeleri, kutular, metal veya teneke kutular, konserveler, deterjan, yağ şişeleri</a:t>
            </a:r>
          </a:p>
          <a:p>
            <a:pPr algn="just"/>
            <a:r>
              <a:rPr lang="tr-TR" dirty="0">
                <a:solidFill>
                  <a:schemeClr val="accent3">
                    <a:lumMod val="50000"/>
                  </a:schemeClr>
                </a:solidFill>
              </a:rPr>
              <a:t>Süt ve yoğurt kutuları, karton ve kağıtları ayıralım.. Bugün başlayalım</a:t>
            </a:r>
          </a:p>
          <a:p>
            <a:pPr algn="just"/>
            <a:r>
              <a:rPr lang="tr-TR" dirty="0">
                <a:solidFill>
                  <a:schemeClr val="accent3">
                    <a:lumMod val="50000"/>
                  </a:schemeClr>
                </a:solidFill>
              </a:rPr>
              <a:t>Ayrı biriktirdiklerinizi çöp konteynerinin üst kısmına koyalım veya asalım</a:t>
            </a:r>
          </a:p>
        </p:txBody>
      </p:sp>
    </p:spTree>
    <p:extLst>
      <p:ext uri="{BB962C8B-B14F-4D97-AF65-F5344CB8AC3E}">
        <p14:creationId xmlns:p14="http://schemas.microsoft.com/office/powerpoint/2010/main" val="29915043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Bilgimizi</a:t>
            </a:r>
            <a:r>
              <a:rPr lang="en-GB" sz="3600" b="1" dirty="0">
                <a:solidFill>
                  <a:srgbClr val="4461A3"/>
                </a:solidFill>
              </a:rPr>
              <a:t> </a:t>
            </a:r>
            <a:r>
              <a:rPr lang="en-GB" sz="3600" b="1" dirty="0" err="1">
                <a:solidFill>
                  <a:srgbClr val="4461A3"/>
                </a:solidFill>
              </a:rPr>
              <a:t>yayalım</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1" y="2119950"/>
            <a:ext cx="10515599" cy="3823650"/>
          </a:xfrm>
        </p:spPr>
        <p:txBody>
          <a:bodyPr>
            <a:normAutofit/>
          </a:bodyPr>
          <a:lstStyle/>
          <a:p>
            <a:pPr algn="just"/>
            <a:r>
              <a:rPr lang="tr-TR" dirty="0">
                <a:solidFill>
                  <a:schemeClr val="accent3">
                    <a:lumMod val="50000"/>
                  </a:schemeClr>
                </a:solidFill>
              </a:rPr>
              <a:t>Bugün öğrendiklerimizi paylaşalım</a:t>
            </a:r>
          </a:p>
          <a:p>
            <a:pPr algn="just"/>
            <a:r>
              <a:rPr lang="tr-TR" dirty="0">
                <a:solidFill>
                  <a:schemeClr val="accent3">
                    <a:lumMod val="50000"/>
                  </a:schemeClr>
                </a:solidFill>
              </a:rPr>
              <a:t>Herkesle bu konuyu konuşalım</a:t>
            </a:r>
          </a:p>
          <a:p>
            <a:pPr algn="just"/>
            <a:r>
              <a:rPr lang="tr-TR" dirty="0">
                <a:solidFill>
                  <a:schemeClr val="accent3">
                    <a:lumMod val="50000"/>
                  </a:schemeClr>
                </a:solidFill>
              </a:rPr>
              <a:t>Ayrı biriktirdikçe </a:t>
            </a:r>
            <a:r>
              <a:rPr lang="tr-TR" dirty="0" err="1">
                <a:solidFill>
                  <a:schemeClr val="accent3">
                    <a:lumMod val="50000"/>
                  </a:schemeClr>
                </a:solidFill>
              </a:rPr>
              <a:t>farkettiklerinizi</a:t>
            </a:r>
            <a:r>
              <a:rPr lang="tr-TR" dirty="0">
                <a:solidFill>
                  <a:schemeClr val="accent3">
                    <a:lumMod val="50000"/>
                  </a:schemeClr>
                </a:solidFill>
              </a:rPr>
              <a:t> diğer kişilere de anlatalım</a:t>
            </a:r>
          </a:p>
          <a:p>
            <a:pPr algn="just"/>
            <a:r>
              <a:rPr lang="tr-TR" dirty="0">
                <a:solidFill>
                  <a:schemeClr val="accent3">
                    <a:lumMod val="50000"/>
                  </a:schemeClr>
                </a:solidFill>
              </a:rPr>
              <a:t>Sıfır Atığa ulaşabilmemiz için torunlarımızın bizleri ayrı biriktirirken görmesi gerekiyor!!</a:t>
            </a:r>
          </a:p>
        </p:txBody>
      </p:sp>
    </p:spTree>
    <p:extLst>
      <p:ext uri="{BB962C8B-B14F-4D97-AF65-F5344CB8AC3E}">
        <p14:creationId xmlns:p14="http://schemas.microsoft.com/office/powerpoint/2010/main" val="36392219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4217028"/>
            <a:ext cx="10515600" cy="788011"/>
          </a:xfrm>
        </p:spPr>
        <p:txBody>
          <a:bodyPr>
            <a:noAutofit/>
          </a:bodyPr>
          <a:lstStyle/>
          <a:p>
            <a:pPr algn="r"/>
            <a:r>
              <a:rPr lang="en-GB" sz="3600" b="1" dirty="0" err="1">
                <a:solidFill>
                  <a:srgbClr val="4461A3"/>
                </a:solidFill>
              </a:rPr>
              <a:t>Katılımınız</a:t>
            </a:r>
            <a:r>
              <a:rPr lang="en-GB" sz="3600" b="1" dirty="0">
                <a:solidFill>
                  <a:srgbClr val="4461A3"/>
                </a:solidFill>
              </a:rPr>
              <a:t> </a:t>
            </a:r>
            <a:r>
              <a:rPr lang="en-GB" sz="3600" b="1" dirty="0" err="1">
                <a:solidFill>
                  <a:srgbClr val="4461A3"/>
                </a:solidFill>
              </a:rPr>
              <a:t>için</a:t>
            </a:r>
            <a:r>
              <a:rPr lang="en-GB" sz="3600" b="1" dirty="0">
                <a:solidFill>
                  <a:srgbClr val="4461A3"/>
                </a:solidFill>
              </a:rPr>
              <a:t> </a:t>
            </a:r>
            <a:r>
              <a:rPr lang="en-GB" sz="3600" b="1" dirty="0" err="1">
                <a:solidFill>
                  <a:srgbClr val="4461A3"/>
                </a:solidFill>
              </a:rPr>
              <a:t>teşekkürler</a:t>
            </a:r>
            <a:endParaRPr lang="tr-TR" sz="3600" dirty="0">
              <a:solidFill>
                <a:srgbClr val="4461A3"/>
              </a:solidFill>
            </a:endParaRPr>
          </a:p>
        </p:txBody>
      </p:sp>
    </p:spTree>
    <p:extLst>
      <p:ext uri="{BB962C8B-B14F-4D97-AF65-F5344CB8AC3E}">
        <p14:creationId xmlns:p14="http://schemas.microsoft.com/office/powerpoint/2010/main" val="8172452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D800A61213BC4C897162EE5F8A34CA" ma:contentTypeVersion="12" ma:contentTypeDescription="Create a new document." ma:contentTypeScope="" ma:versionID="442cae5f82220a4ccced1209cb5fae84">
  <xsd:schema xmlns:xsd="http://www.w3.org/2001/XMLSchema" xmlns:xs="http://www.w3.org/2001/XMLSchema" xmlns:p="http://schemas.microsoft.com/office/2006/metadata/properties" xmlns:ns2="b095ed42-664e-42a0-b63e-0e143be1cf68" xmlns:ns3="e453e4fc-d771-42df-9133-6440cbab9932" targetNamespace="http://schemas.microsoft.com/office/2006/metadata/properties" ma:root="true" ma:fieldsID="ac34693b3240406c0d94bfd8a6745ee6" ns2:_="" ns3:_="">
    <xsd:import namespace="b095ed42-664e-42a0-b63e-0e143be1cf68"/>
    <xsd:import namespace="e453e4fc-d771-42df-9133-6440cbab993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95ed42-664e-42a0-b63e-0e143be1cf68"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453e4fc-d771-42df-9133-6440cbab9932"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73E000A-C063-4353-AED3-1EE7E2E2555E}"/>
</file>

<file path=customXml/itemProps2.xml><?xml version="1.0" encoding="utf-8"?>
<ds:datastoreItem xmlns:ds="http://schemas.openxmlformats.org/officeDocument/2006/customXml" ds:itemID="{332CD8F1-4D1A-409B-9C2D-0D59945D1881}"/>
</file>

<file path=customXml/itemProps3.xml><?xml version="1.0" encoding="utf-8"?>
<ds:datastoreItem xmlns:ds="http://schemas.openxmlformats.org/officeDocument/2006/customXml" ds:itemID="{3F9442CD-30F4-4444-90C2-2AB49F46CAF0}"/>
</file>

<file path=docProps/app.xml><?xml version="1.0" encoding="utf-8"?>
<Properties xmlns="http://schemas.openxmlformats.org/officeDocument/2006/extended-properties" xmlns:vt="http://schemas.openxmlformats.org/officeDocument/2006/docPropsVTypes">
  <Template>Office Theme</Template>
  <TotalTime>200</TotalTime>
  <Words>1683</Words>
  <Application>Microsoft Office PowerPoint</Application>
  <PresentationFormat>Widescreen</PresentationFormat>
  <Paragraphs>216</Paragraphs>
  <Slides>46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Segoe UI</vt:lpstr>
      <vt:lpstr>Wingdings</vt:lpstr>
      <vt:lpstr>Office Theme</vt:lpstr>
      <vt:lpstr> Şanlıurfa Haliliye ve Kilis’te “Sıfır Atık” Konusunda Farkındalık Oluşturma ve Eğitim/Eğitimci Eğitimi Projesi (UNDP-TUR-RFP(USB)-2020/03) </vt:lpstr>
      <vt:lpstr>Ev Sahibi Topluluklar için Etkin Kentsel Atık Yönetimi Faz II: Katılımcı Atık Yönetimi Aracılığı ile Sosyal Uyumun Güçlendirilmesi Projesi</vt:lpstr>
      <vt:lpstr>Proje Kapsamında;</vt:lpstr>
      <vt:lpstr>Şanlıurfa Haliliye ve Kilis’te “Sıfır Atık” Konusunda Farkındalık Oluşturma ve Eğitim/Eğitimci Eğitimi Projesi</vt:lpstr>
      <vt:lpstr>Proje Faaliyetleri </vt:lpstr>
      <vt:lpstr>Faaliyet 1: Farkındalık Oluşturma</vt:lpstr>
      <vt:lpstr>Faaliyet 2: Eğitim ve Eğitimci Eğitimleri</vt:lpstr>
      <vt:lpstr>Faaliyet 2: Eğitim ve Eğitimci Eğitimleri</vt:lpstr>
      <vt:lpstr>Faaliyet 2: Eğitim ve Eğitimci Eğitimleri</vt:lpstr>
      <vt:lpstr>Faaliyet 3: Anketler ve Final Raporu</vt:lpstr>
      <vt:lpstr>PowerPoint Presentation</vt:lpstr>
      <vt:lpstr>İçerik</vt:lpstr>
      <vt:lpstr>Yaradılıştan Günümüze Atık Üretimi ve Atık Yönetiminin Gelişimi </vt:lpstr>
      <vt:lpstr>Hz. Adem, Hz. Havva ve Elmanın Çöpü</vt:lpstr>
      <vt:lpstr>PowerPoint Presentation</vt:lpstr>
      <vt:lpstr>Nüfus artışı ve atık üretimi</vt:lpstr>
      <vt:lpstr>PowerPoint Presentation</vt:lpstr>
      <vt:lpstr>PowerPoint Presentation</vt:lpstr>
      <vt:lpstr>Yöntem ve Teknolojiler</vt:lpstr>
      <vt:lpstr>PowerPoint Presentation</vt:lpstr>
      <vt:lpstr>Ve.. Kaynakta Ayırarak Biriktirme ile Geri Dönüşüm </vt:lpstr>
      <vt:lpstr>PowerPoint Presentation</vt:lpstr>
      <vt:lpstr>Atık Yönetiminde Yaşanan Sorunlar </vt:lpstr>
      <vt:lpstr>PowerPoint Presentation</vt:lpstr>
      <vt:lpstr>PowerPoint Presentation</vt:lpstr>
      <vt:lpstr>PowerPoint Presentation</vt:lpstr>
      <vt:lpstr>PowerPoint Presentation</vt:lpstr>
      <vt:lpstr>“Sıfır Atık” Yaklaşımı Nedir?  Nasıl Bir Değişim Hedefliyoruz?</vt:lpstr>
      <vt:lpstr>“Sıfır Atık”: Neden ihtiyaç duyuldu, neleri kapsıyor?</vt:lpstr>
      <vt:lpstr>PowerPoint Presentation</vt:lpstr>
      <vt:lpstr>PowerPoint Presentation</vt:lpstr>
      <vt:lpstr>PowerPoint Presentation</vt:lpstr>
      <vt:lpstr>PowerPoint Presentation</vt:lpstr>
      <vt:lpstr>Neler yapılıyor?</vt:lpstr>
      <vt:lpstr>Başka neler yapılmalı, nelere son verilmeli?</vt:lpstr>
      <vt:lpstr>Günlük Yaşantımızda "Kendiliğimizden" Uyguladığımız Atık Üretimini Engelleme/Azaltma, Dönüştürme Yöntemleri ve Daha İyisi</vt:lpstr>
      <vt:lpstr>Ev Ekonomisi ve Sıfır Atık</vt:lpstr>
      <vt:lpstr>Evimde ve çocuklarla yapabileceklerim</vt:lpstr>
      <vt:lpstr>Bahçemde yapabileceklerim</vt:lpstr>
      <vt:lpstr> Neden Bizler de Sorumluyuz ve Nelerden Sorumluyuz?</vt:lpstr>
      <vt:lpstr>Toplumdaki yerimiz ve rolümüz</vt:lpstr>
      <vt:lpstr>Birimiz hepimiz, hepimiz birimiz için</vt:lpstr>
      <vt:lpstr> Kendimizi Değiştirelim- İnsanlara Ulaşalım-Toplumu Değiştirelim</vt:lpstr>
      <vt:lpstr>Bugün başlayalım</vt:lpstr>
      <vt:lpstr>Bilgimizi yayalım</vt:lpstr>
      <vt:lpstr>Katılımınız için 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Gizem Morgül</dc:creator>
  <cp:lastModifiedBy>Gözde Töreyen</cp:lastModifiedBy>
  <cp:revision>23</cp:revision>
  <dcterms:created xsi:type="dcterms:W3CDTF">2020-08-26T11:01:47Z</dcterms:created>
  <dcterms:modified xsi:type="dcterms:W3CDTF">2020-10-13T12:38:53Z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0x01010047D800A61213BC4C897162EE5F8A34CA</vt:lpwstr>
  </property>
</Properties>
</file>